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0D658E-1FF3-4516-BC5B-7A815CB097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E9B52-1E6B-4D0A-B5C5-CA504A878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A24133-C37A-409D-B891-26A009D49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856E13-919A-4D36-BCB8-4D5BA668D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CF2DA6-6AC7-4BA0-9D59-B383A1022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6C7B88-6AEC-476B-BC05-4490781914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4A33BF-E332-4743-B712-069C8542D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E349D0-6D0E-4449-A3BA-8C72217CD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C94724-040B-46C6-8BBA-EF8DED396C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D01CF0-F072-4822-94FD-EC47F27221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31B941-CA6C-4FFE-9AA9-1E5688C3E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02415300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高血压患者护理技能PPT\n## 1.高血压患者概述及诊断\n### 1.1高血压的定义与分类\n### 1.2高血压的发病原因与危险因素\n### 1.3高血压的诊断方法与标准\n## 2.高血压患者的药物治疗与护理\n### 2.1高血压药物的分类与选择\n### 2.2药物治疗过程中的护理注意事项\n### 2.3药物副作用的观察与处理\n## 3.高血压患者的非药物治疗与护理\n### 3.1生活方式的调整与改善\n### 3.2心理干预与心理护理\n### 3.3中医治疗与护理方法\n## 4.高血压患者的并发症预防与护理\n### 4.1高血压并发症的预防措施\n### 4.2并发症的早期发现与诊断\n### 4.3并发症的护理措施与康复指导\n## 5.高血压患者的健康教育与健康促进\n### 5.1高血压患者健康教育的内容与方法\n### 5.2高血压患者健康促进的策略与措施\n### 5.3高血压患者健康管理的效果评价与持续改进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高血压患者护理技能PPT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n-lt"/>
              </a:rPr>
              <a:t>CREATE TOGETHER</a:t>
            </a:r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effectLst/>
              </a:rPr>
              <a:t>TENCENT</a:t>
            </a:r>
            <a:r>
              <a:rPr lang="zh-CN" altLang="en-US" spc="80">
                <a:effectLst/>
              </a:rPr>
              <a:t> </a:t>
            </a:r>
            <a:r>
              <a:rPr lang="en-US" altLang="zh-CN" spc="80">
                <a:effectLst/>
              </a:rPr>
              <a:t>DOCS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1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高血压患者概述及诊断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高血压的定义</a:t>
                </a:r>
                <a:endParaRPr/>
              </a:p>
            </p:txBody>
          </p:sp>
          <p:sp>
            <p:nvSpPr>
              <p:cNvPr id="16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收缩压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≥140毫米汞柱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舒张压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≥90毫米汞柱</a:t>
                </a:r>
                <a:endParaRPr/>
              </a:p>
            </p:txBody>
          </p:sp>
          <p:sp>
            <p:nvSpPr>
              <p:cNvPr id="16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高血压的分类</a:t>
                </a:r>
                <a:endParaRPr/>
              </a:p>
            </p:txBody>
          </p:sp>
          <p:sp>
            <p:nvSpPr>
              <p:cNvPr id="17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原发性高血压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：占90-95%，原因不明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继发性高血压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：占5-10%，由其他疾病引起</a:t>
                </a:r>
                <a:endParaRPr/>
              </a:p>
            </p:txBody>
          </p:sp>
          <p:sp>
            <p:nvSpPr>
              <p:cNvPr id="17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高血压的定义与分类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高血压的发病原因与危险因素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发病原因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遗传因素：家族史、基因遗传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环境因素：饮食、生活习惯、气候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其他疾病：肾脏病、内分泌疾病、睡眠呼吸暂停等</a:t>
                </a:r>
                <a:endParaRPr/>
              </a:p>
            </p:txBody>
          </p:sp>
          <p:pic>
            <p:nvPicPr>
              <p:cNvPr id="18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危险因素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年龄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：随着年龄增长，发病率逐渐升高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：超重和肥胖增加患病风险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家族史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：有高血压家族史的人更容易患病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不良生活习惯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：吸烟、饮酒、高盐饮食等</a:t>
                </a:r>
                <a:endParaRPr/>
              </a:p>
            </p:txBody>
          </p:sp>
          <p:pic>
            <p:nvPicPr>
              <p:cNvPr id="19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诊断方法</a:t>
                </a:r>
                <a:endParaRPr/>
              </a:p>
            </p:txBody>
          </p:sp>
          <p:sp>
            <p:nvSpPr>
              <p:cNvPr id="19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血压测量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：诊室血压、家庭血压、动态血压监测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实验室检查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：血常规、尿常规、肾功能、心电图等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影像学检查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：心脏彩超、主动脉CT、脑血管造影等</a:t>
                </a:r>
                <a:endParaRPr/>
              </a:p>
            </p:txBody>
          </p:sp>
          <p:sp>
            <p:nvSpPr>
              <p:cNvPr id="20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诊断标准</a:t>
                </a:r>
                <a:endParaRPr/>
              </a:p>
            </p:txBody>
          </p:sp>
          <p:sp>
            <p:nvSpPr>
              <p:cNvPr id="20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收缩压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≥140毫米汞柱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舒张压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≥90毫米汞柱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2次以上测量结果一致</a:t>
                </a:r>
                <a:endParaRPr/>
              </a:p>
            </p:txBody>
          </p:sp>
          <p:sp>
            <p:nvSpPr>
              <p:cNvPr id="20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高血压的诊断方法与标准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3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4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高血压患者的药物治疗与护理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6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17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18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利尿剂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：氢氯噻嗪、呋塞米等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β受体拮抗剂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：美托洛尔、比索洛尔等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钙通道拮抗剂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：硝苯地平、氨氯地平、维拉帕米等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ACEI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：來普利、貝普利等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ARB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：洛卡特普、厄贝沙坦等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α受体拮抗剂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：多沙唑嗪、特拉唑嗪等</a:t>
                </a:r>
                <a:endParaRPr/>
              </a:p>
            </p:txBody>
          </p:sp>
          <p:sp>
            <p:nvSpPr>
              <p:cNvPr id="219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药物分类</a:t>
                </a:r>
                <a:endParaRPr/>
              </a:p>
            </p:txBody>
          </p:sp>
          <p:sp>
            <p:nvSpPr>
              <p:cNvPr id="220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22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23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根据病情、并发症、患者耐受性等因素选择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通常采用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单药治疗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，必要时联合用药</a:t>
                </a:r>
                <a:endParaRPr/>
              </a:p>
            </p:txBody>
          </p:sp>
          <p:sp>
            <p:nvSpPr>
              <p:cNvPr id="224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药物选择</a:t>
                </a:r>
                <a:endParaRPr/>
              </a:p>
            </p:txBody>
          </p:sp>
          <p:sp>
            <p:nvSpPr>
              <p:cNvPr id="225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高血压药物的分类与选择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药物治疗过程中的护理注意事项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用药指导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遵医嘱按时服药，不要自行增减剂量或停药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注意药物的不良反应，如出现不适及时就诊</a:t>
                </a:r>
                <a:endParaRPr/>
              </a:p>
            </p:txBody>
          </p:sp>
          <p:pic>
            <p:nvPicPr>
              <p:cNvPr id="2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用药观察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观察药物的疗效，如血压控制情况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观察药物的不良反应，如头痛、水肿、皮疹等</a:t>
                </a:r>
                <a:endParaRPr/>
              </a:p>
            </p:txBody>
          </p:sp>
          <p:pic>
            <p:nvPicPr>
              <p:cNvPr id="2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药物副作用的观察与处理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副作用观察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注意患者的主诉，如不适、疼痛等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定期检查实验室指标，如血常规、肾功能等</a:t>
                </a:r>
                <a:endParaRPr/>
              </a:p>
            </p:txBody>
          </p:sp>
          <p:pic>
            <p:nvPicPr>
              <p:cNvPr id="2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副作用处理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轻度副作用：调整药物剂量、观察病情变化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重度副作用：立即停药、对症处理、及时就诊</a:t>
                </a:r>
                <a:endParaRPr/>
              </a:p>
            </p:txBody>
          </p:sp>
          <p:pic>
            <p:nvPicPr>
              <p:cNvPr id="2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高血压患者的非药物治疗与护理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0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1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饮食调整</a:t>
                </a:r>
                <a:endParaRPr/>
              </a:p>
            </p:txBody>
          </p:sp>
          <p:sp>
            <p:nvSpPr>
              <p:cNvPr id="1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限制盐摄入：每日摄入量≤6克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低脂饮食：减少动物脂肪摄入，增加蔬菜水果摄入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控制总热量摄入：避免过量摄入高热量食物</a:t>
                </a:r>
                <a:endParaRPr/>
              </a:p>
            </p:txBody>
          </p:sp>
        </p:grpSp>
        <p:grpSp>
          <p:nvGrpSpPr>
            <p:cNvPr id="14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运动锻炼</a:t>
                </a:r>
                <a:endParaRPr/>
              </a:p>
            </p:txBody>
          </p:sp>
          <p:sp>
            <p:nvSpPr>
              <p:cNvPr id="1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每周进行150分钟中等强度的有氧运动，如快走、慢跑、游泳等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动态平衡训练、柔韧性训练等</a:t>
                </a:r>
                <a:endParaRPr/>
              </a:p>
            </p:txBody>
          </p:sp>
        </p:grpSp>
        <p:grpSp>
          <p:nvGrpSpPr>
            <p:cNvPr id="17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减轻体重</a:t>
                </a:r>
                <a:endParaRPr/>
              </a:p>
            </p:txBody>
          </p:sp>
          <p:sp>
            <p:nvSpPr>
              <p:cNvPr id="1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计算理想体重，争取达到理想体重范围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控制饮食、增加运动，缓慢减重，避免快速减肥</a:t>
                </a:r>
                <a:endParaRPr/>
              </a:p>
            </p:txBody>
          </p:sp>
        </p:grpSp>
      </p:grpSp>
      <p:pic>
        <p:nvPicPr>
          <p:cNvPr id="20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生活方式的调整与改善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2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4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https://d.book118.com/507024153006006042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高血压患者护理技能PPT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2024-09-15T02:51:36.411</cp:lastPrinted>
  <dcterms:created xsi:type="dcterms:W3CDTF">2024-09-14T18:51:36Z</dcterms:created>
  <dcterms:modified xsi:type="dcterms:W3CDTF">2024-09-14T18:51:38Z</dcterms:modified>
</cp:coreProperties>
</file>