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4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15B2BC35-C1A1-4916-AAED-FDC70B2017F2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7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668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69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7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671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72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7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674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75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7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677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78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7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680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1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DC5C4C-C999-4606-8866-AB773B771F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4FECBE-48A0-4BF6-9344-4B54989C0C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CD5EA9-EADC-4AE8-8078-F62178E5DC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2602870-73F3-418B-8A66-58B19A5571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32E20EA-50D6-4E23-B6E2-7CF4777EFB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932B691-AEC3-4382-993C-B49D1FC9C3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5139829-B3E7-499E-8D9D-3F7D7761C7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1096C61-BBD4-4D5D-BA86-13B3DEC163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9CDF6CC-4292-4EFA-8C62-46A70E3DDA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AC3EFB-E281-4C65-9EA9-C62424EA3C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41A9AD-634F-4221-BD3B-C8990623C8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F14CA589-FF5D-493F-9F71-6144E002A468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71552C78-85A8-4CA2-B7F8-E87A230DAFBC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Relationship Id="rId3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Relationship Id="rId3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rotWithShape="0">
          <a:blip r:embed="rId2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rotWithShape="0">
          <a:blip r:embed="rId2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9.jpeg" /><Relationship Id="rId6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9.jpeg" /><Relationship Id="rId6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10.png" /><Relationship Id="rId4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07043104100006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1017360" y="559440"/>
            <a:ext cx="10156320" cy="17884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妇科护理小查房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1198800" y="3492360"/>
            <a:ext cx="9974880" cy="69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汇报：</a:t>
            </a:r>
            <a:r>
              <a:rPr lang="en-US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xxx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时间：</a:t>
            </a:r>
            <a:r>
              <a:rPr lang="en-US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20xx</a:t>
            </a: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r>
              <a:rPr lang="en-US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日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AutoShape 2"/>
          <p:cNvSpPr/>
          <p:nvPr/>
        </p:nvSpPr>
        <p:spPr>
          <a:xfrm>
            <a:off x="297360" y="810360"/>
            <a:ext cx="5297760" cy="5297760"/>
          </a:xfrm>
          <a:prstGeom prst="ellipse">
            <a:avLst/>
          </a:prstGeom>
          <a:solidFill>
            <a:srgbClr val="0084FF">
              <a:alpha val="46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76" name="AutoShape 3"/>
          <p:cNvSpPr/>
          <p:nvPr/>
        </p:nvSpPr>
        <p:spPr>
          <a:xfrm>
            <a:off x="938520" y="1451160"/>
            <a:ext cx="4016160" cy="4016160"/>
          </a:xfrm>
          <a:prstGeom prst="ellipse">
            <a:avLst/>
          </a:prstGeom>
          <a:solidFill>
            <a:srgbClr val="0084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77" name="PlaceHolder 1"/>
          <p:cNvSpPr>
            <a:spLocks noGrp="1"/>
          </p:cNvSpPr>
          <p:nvPr>
            <p:ph type="title" idx="4294967295"/>
          </p:nvPr>
        </p:nvSpPr>
        <p:spPr>
          <a:xfrm>
            <a:off x="1848960" y="2837160"/>
            <a:ext cx="2194200" cy="18734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7200" b="1" strike="noStrike" spc="299">
                <a:solidFill>
                  <a:schemeClr val="lt1"/>
                </a:solidFill>
                <a:latin typeface="Arial"/>
                <a:ea typeface="微软雅黑"/>
              </a:rPr>
              <a:t>目录</a:t>
            </a:r>
            <a:endParaRPr lang="en-US" sz="72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8" name="content"/>
          <p:cNvSpPr/>
          <p:nvPr/>
        </p:nvSpPr>
        <p:spPr>
          <a:xfrm>
            <a:off x="6201360" y="208080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1" strike="noStrike" spc="-1">
                <a:solidFill>
                  <a:srgbClr val="0084FF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0084FF"/>
                </a:solidFill>
                <a:latin typeface="微软雅黑"/>
                <a:ea typeface="微软雅黑"/>
              </a:rPr>
              <a:t>1</a:t>
            </a:r>
            <a:r>
              <a:rPr lang="zh-CN" sz="2400" b="1" strike="noStrike" spc="-1">
                <a:solidFill>
                  <a:srgbClr val="0084FF"/>
                </a:solidFill>
                <a:latin typeface="微软雅黑"/>
                <a:ea typeface="微软雅黑"/>
              </a:rPr>
              <a:t>章  妇科护理的重要性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rgbClr val="0084FF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0084FF"/>
                </a:solidFill>
                <a:latin typeface="微软雅黑"/>
                <a:ea typeface="微软雅黑"/>
              </a:rPr>
              <a:t>2</a:t>
            </a:r>
            <a:r>
              <a:rPr lang="zh-CN" sz="2400" b="1" strike="noStrike" spc="-1">
                <a:solidFill>
                  <a:srgbClr val="0084FF"/>
                </a:solidFill>
                <a:latin typeface="微软雅黑"/>
                <a:ea typeface="微软雅黑"/>
              </a:rPr>
              <a:t>章  常见妇科疾病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rgbClr val="0084FF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0084FF"/>
                </a:solidFill>
                <a:latin typeface="微软雅黑"/>
                <a:ea typeface="微软雅黑"/>
              </a:rPr>
              <a:t>3</a:t>
            </a:r>
            <a:r>
              <a:rPr lang="zh-CN" sz="2400" b="1" strike="noStrike" spc="-1">
                <a:solidFill>
                  <a:srgbClr val="0084FF"/>
                </a:solidFill>
                <a:latin typeface="微软雅黑"/>
                <a:ea typeface="微软雅黑"/>
              </a:rPr>
              <a:t>章  妇科护理的常规检查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rgbClr val="0084FF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0084FF"/>
                </a:solidFill>
                <a:latin typeface="微软雅黑"/>
                <a:ea typeface="微软雅黑"/>
              </a:rPr>
              <a:t>4</a:t>
            </a:r>
            <a:r>
              <a:rPr lang="zh-CN" sz="2400" b="1" strike="noStrike" spc="-1">
                <a:solidFill>
                  <a:srgbClr val="0084FF"/>
                </a:solidFill>
                <a:latin typeface="微软雅黑"/>
                <a:ea typeface="微软雅黑"/>
              </a:rPr>
              <a:t>章  妇科护理的饮食保健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rgbClr val="0084FF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0084FF"/>
                </a:solidFill>
                <a:latin typeface="微软雅黑"/>
                <a:ea typeface="微软雅黑"/>
              </a:rPr>
              <a:t>5</a:t>
            </a:r>
            <a:r>
              <a:rPr lang="zh-CN" sz="2400" b="1" strike="noStrike" spc="-1">
                <a:solidFill>
                  <a:srgbClr val="0084FF"/>
                </a:solidFill>
                <a:latin typeface="微软雅黑"/>
                <a:ea typeface="微软雅黑"/>
              </a:rPr>
              <a:t>章  孕前保健与计划生育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1" strike="noStrike" spc="-1">
                <a:solidFill>
                  <a:srgbClr val="0084FF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0084FF"/>
                </a:solidFill>
                <a:latin typeface="微软雅黑"/>
                <a:ea typeface="微软雅黑"/>
              </a:rPr>
              <a:t>6</a:t>
            </a:r>
            <a:r>
              <a:rPr lang="zh-CN" sz="2400" b="1" strike="noStrike" spc="-1">
                <a:solidFill>
                  <a:srgbClr val="0084FF"/>
                </a:solidFill>
                <a:latin typeface="微软雅黑"/>
                <a:ea typeface="微软雅黑"/>
              </a:rPr>
              <a:t>章  妇科护理的总结与展望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9" name="TextBox 5"/>
          <p:cNvSpPr/>
          <p:nvPr/>
        </p:nvSpPr>
        <p:spPr>
          <a:xfrm>
            <a:off x="1302840" y="2003760"/>
            <a:ext cx="3088800" cy="1013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123840" tIns="123840" rIns="57240" bIns="123840" anchor="t">
            <a:spAutoFit/>
          </a:bodyPr>
          <a:lstStyle/>
          <a:p>
            <a:pPr algn="ctr" defTabSz="914400">
              <a:lnSpc>
                <a:spcPct val="186000"/>
              </a:lnSpc>
            </a:pPr>
            <a:r>
              <a:rPr lang="en-US" sz="2700" b="0" strike="noStrike" spc="-1">
                <a:solidFill>
                  <a:srgbClr val="FFFFFF"/>
                </a:solidFill>
                <a:latin typeface="微软雅黑"/>
                <a:ea typeface="微软雅黑"/>
              </a:rPr>
              <a:t>contents</a:t>
            </a:r>
            <a:endParaRPr lang="en-US" sz="27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0" name="AutoShape 7"/>
          <p:cNvSpPr/>
          <p:nvPr/>
        </p:nvSpPr>
        <p:spPr>
          <a:xfrm>
            <a:off x="11307240" y="332280"/>
            <a:ext cx="89280" cy="86040"/>
          </a:xfrm>
          <a:prstGeom prst="ellipse">
            <a:avLst/>
          </a:prstGeom>
          <a:solidFill>
            <a:srgbClr val="0084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15840" rIns="90000" bIns="1584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1" name="AutoShape 8"/>
          <p:cNvSpPr/>
          <p:nvPr/>
        </p:nvSpPr>
        <p:spPr>
          <a:xfrm>
            <a:off x="11736360" y="332280"/>
            <a:ext cx="89280" cy="86040"/>
          </a:xfrm>
          <a:prstGeom prst="ellipse">
            <a:avLst/>
          </a:prstGeom>
          <a:solidFill>
            <a:srgbClr val="0084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15840" rIns="90000" bIns="1584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2" name="AutoShape 9"/>
          <p:cNvSpPr/>
          <p:nvPr/>
        </p:nvSpPr>
        <p:spPr>
          <a:xfrm>
            <a:off x="11346480" y="332280"/>
            <a:ext cx="435960" cy="86040"/>
          </a:xfrm>
          <a:prstGeom prst="rect">
            <a:avLst/>
          </a:prstGeom>
          <a:solidFill>
            <a:srgbClr val="0084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1400" rIns="90000" bIns="414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3" name="AutoShape 10"/>
          <p:cNvSpPr/>
          <p:nvPr/>
        </p:nvSpPr>
        <p:spPr>
          <a:xfrm>
            <a:off x="11307240" y="508680"/>
            <a:ext cx="89280" cy="86040"/>
          </a:xfrm>
          <a:prstGeom prst="ellipse">
            <a:avLst/>
          </a:prstGeom>
          <a:solidFill>
            <a:srgbClr val="0084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15840" rIns="90000" bIns="1584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4" name="AutoShape 11"/>
          <p:cNvSpPr/>
          <p:nvPr/>
        </p:nvSpPr>
        <p:spPr>
          <a:xfrm>
            <a:off x="11736360" y="508680"/>
            <a:ext cx="89280" cy="86040"/>
          </a:xfrm>
          <a:prstGeom prst="ellipse">
            <a:avLst/>
          </a:prstGeom>
          <a:solidFill>
            <a:srgbClr val="0084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15840" rIns="90000" bIns="1584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5" name="AutoShape 12"/>
          <p:cNvSpPr/>
          <p:nvPr/>
        </p:nvSpPr>
        <p:spPr>
          <a:xfrm>
            <a:off x="11346480" y="508680"/>
            <a:ext cx="435960" cy="86040"/>
          </a:xfrm>
          <a:prstGeom prst="rect">
            <a:avLst/>
          </a:prstGeom>
          <a:solidFill>
            <a:srgbClr val="0084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1400" rIns="90000" bIns="414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6" name="AutoShape 13"/>
          <p:cNvSpPr/>
          <p:nvPr/>
        </p:nvSpPr>
        <p:spPr>
          <a:xfrm>
            <a:off x="11307240" y="684720"/>
            <a:ext cx="89280" cy="86040"/>
          </a:xfrm>
          <a:prstGeom prst="ellipse">
            <a:avLst/>
          </a:prstGeom>
          <a:solidFill>
            <a:srgbClr val="0084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15840" rIns="90000" bIns="1584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7" name="AutoShape 14"/>
          <p:cNvSpPr/>
          <p:nvPr/>
        </p:nvSpPr>
        <p:spPr>
          <a:xfrm>
            <a:off x="11736360" y="684720"/>
            <a:ext cx="89280" cy="86040"/>
          </a:xfrm>
          <a:prstGeom prst="ellipse">
            <a:avLst/>
          </a:prstGeom>
          <a:solidFill>
            <a:srgbClr val="0084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15840" rIns="90000" bIns="1584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8" name="AutoShape 15"/>
          <p:cNvSpPr/>
          <p:nvPr/>
        </p:nvSpPr>
        <p:spPr>
          <a:xfrm>
            <a:off x="11346480" y="684720"/>
            <a:ext cx="435960" cy="86040"/>
          </a:xfrm>
          <a:prstGeom prst="rect">
            <a:avLst/>
          </a:prstGeom>
          <a:solidFill>
            <a:srgbClr val="0084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1400" rIns="90000" bIns="414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9" name="PlaceHolder 1"/>
          <p:cNvSpPr>
            <a:spLocks noGrp="1"/>
          </p:cNvSpPr>
          <p:nvPr>
            <p:ph/>
          </p:nvPr>
        </p:nvSpPr>
        <p:spPr>
          <a:xfrm>
            <a:off x="654840" y="2055600"/>
            <a:ext cx="10731240" cy="944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Autofit/>
          </a:bodyPr>
          <a:lstStyle/>
          <a:p>
            <a:pPr indent="0" algn="ctr" defTabSz="914400">
              <a:lnSpc>
                <a:spcPct val="13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6600" b="1" strike="noStrike" spc="148">
                <a:solidFill>
                  <a:srgbClr val="0084FF"/>
                </a:solidFill>
                <a:latin typeface="Arial"/>
                <a:ea typeface="微软雅黑"/>
              </a:rPr>
              <a:t>01</a:t>
            </a:r>
            <a:endParaRPr lang="en-US" sz="6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90" name="PlaceHolder 2"/>
          <p:cNvSpPr>
            <a:spLocks noGrp="1"/>
          </p:cNvSpPr>
          <p:nvPr>
            <p:ph type="title" idx="4294967295"/>
          </p:nvPr>
        </p:nvSpPr>
        <p:spPr>
          <a:xfrm>
            <a:off x="313560" y="3665160"/>
            <a:ext cx="11486160" cy="99216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4000" b="1" strike="noStrike" spc="299">
                <a:solidFill>
                  <a:schemeClr val="dk1"/>
                </a:solidFill>
                <a:latin typeface="Arial"/>
                <a:ea typeface="微软雅黑"/>
              </a:rPr>
              <a:t>第一章 妇科护理的重要性</a:t>
            </a:r>
            <a:endParaRPr lang="en-US" sz="4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1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2" name="AutoShape 3"/>
          <p:cNvSpPr/>
          <p:nvPr/>
        </p:nvSpPr>
        <p:spPr>
          <a:xfrm>
            <a:off x="472320" y="1375560"/>
            <a:ext cx="11246760" cy="4699080"/>
          </a:xfrm>
          <a:prstGeom prst="rect">
            <a:avLst/>
          </a:prstGeom>
          <a:solidFill>
            <a:srgbClr val="0084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3" name="AutoShape 5"/>
          <p:cNvSpPr/>
          <p:nvPr/>
        </p:nvSpPr>
        <p:spPr>
          <a:xfrm>
            <a:off x="2499480" y="6236280"/>
            <a:ext cx="9219960" cy="66960"/>
          </a:xfrm>
          <a:prstGeom prst="rect">
            <a:avLst/>
          </a:prstGeom>
          <a:solidFill>
            <a:srgbClr val="0084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4" name="AutoShape 6"/>
          <p:cNvSpPr/>
          <p:nvPr/>
        </p:nvSpPr>
        <p:spPr>
          <a:xfrm>
            <a:off x="483840" y="6236280"/>
            <a:ext cx="739800" cy="66960"/>
          </a:xfrm>
          <a:prstGeom prst="rect">
            <a:avLst/>
          </a:prstGeom>
          <a:solidFill>
            <a:srgbClr val="0084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5" name="AutoShape 7"/>
          <p:cNvSpPr/>
          <p:nvPr/>
        </p:nvSpPr>
        <p:spPr>
          <a:xfrm>
            <a:off x="1375920" y="6200640"/>
            <a:ext cx="158400" cy="158400"/>
          </a:xfrm>
          <a:prstGeom prst="ellipse">
            <a:avLst/>
          </a:prstGeom>
          <a:solidFill>
            <a:srgbClr val="0084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6" name="AutoShape 8"/>
          <p:cNvSpPr/>
          <p:nvPr/>
        </p:nvSpPr>
        <p:spPr>
          <a:xfrm>
            <a:off x="1607040" y="6207120"/>
            <a:ext cx="146880" cy="146880"/>
          </a:xfrm>
          <a:prstGeom prst="ellipse">
            <a:avLst/>
          </a:prstGeom>
          <a:solidFill>
            <a:srgbClr val="0084FF">
              <a:alpha val="8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7" name="AutoShape 9"/>
          <p:cNvSpPr/>
          <p:nvPr/>
        </p:nvSpPr>
        <p:spPr>
          <a:xfrm>
            <a:off x="1827360" y="6213960"/>
            <a:ext cx="135720" cy="135720"/>
          </a:xfrm>
          <a:prstGeom prst="ellipse">
            <a:avLst/>
          </a:prstGeom>
          <a:solidFill>
            <a:srgbClr val="0084FF">
              <a:alpha val="6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8" name="AutoShape 10"/>
          <p:cNvSpPr/>
          <p:nvPr/>
        </p:nvSpPr>
        <p:spPr>
          <a:xfrm>
            <a:off x="2027160" y="6220440"/>
            <a:ext cx="124200" cy="124200"/>
          </a:xfrm>
          <a:prstGeom prst="ellipse">
            <a:avLst/>
          </a:prstGeom>
          <a:solidFill>
            <a:srgbClr val="0084FF">
              <a:alpha val="4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3200" rIns="90000" bIns="432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9" name="AutoShape 11"/>
          <p:cNvSpPr/>
          <p:nvPr/>
        </p:nvSpPr>
        <p:spPr>
          <a:xfrm>
            <a:off x="2224800" y="6215040"/>
            <a:ext cx="113040" cy="113040"/>
          </a:xfrm>
          <a:prstGeom prst="ellipse">
            <a:avLst/>
          </a:prstGeom>
          <a:solidFill>
            <a:srgbClr val="0084FF">
              <a:alpha val="2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4920" rIns="90000" bIns="349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1" name="title"/>
          <p:cNvSpPr/>
          <p:nvPr/>
        </p:nvSpPr>
        <p:spPr>
          <a:xfrm>
            <a:off x="1087920" y="203760"/>
            <a:ext cx="8228520" cy="743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defTabSz="914400">
              <a:lnSpc>
                <a:spcPct val="100000"/>
              </a:lnSpc>
              <a:tabLst>
                <a:tab pos="0"/>
              </a:tabLst>
            </a:pPr>
            <a:r>
              <a:rPr lang="zh-CN" sz="3600" b="1" strike="noStrike" spc="299">
                <a:solidFill>
                  <a:srgbClr val="0084FF"/>
                </a:solidFill>
                <a:latin typeface="Arial"/>
                <a:ea typeface="微软雅黑"/>
              </a:rPr>
              <a:t>妇科护理概述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2" name="content"/>
          <p:cNvSpPr/>
          <p:nvPr/>
        </p:nvSpPr>
        <p:spPr>
          <a:xfrm>
            <a:off x="946800" y="1982520"/>
            <a:ext cx="5402880" cy="2620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妇科护理是指针对女性生殖系统进行的保健和治疗措施。通过定期检查和调理，可以预防妇科疾病的发生，促进女性健康。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grpSp>
        <p:nvGrpSpPr>
          <p:cNvPr id="104" name="Group 15"/>
          <p:cNvGrpSpPr/>
          <p:nvPr/>
        </p:nvGrpSpPr>
        <p:grpSpPr>
          <a:xfrm>
            <a:off x="431640" y="396000"/>
            <a:ext cx="514800" cy="439200"/>
            <a:chOff x="431640" y="396000"/>
            <a:chExt cx="514800" cy="439200"/>
          </a:xfrm>
        </p:grpSpPr>
        <p:sp>
          <p:nvSpPr>
            <p:cNvPr id="105" name="AutoShape 16"/>
            <p:cNvSpPr/>
            <p:nvPr/>
          </p:nvSpPr>
          <p:spPr>
            <a:xfrm>
              <a:off x="431640" y="396000"/>
              <a:ext cx="83880" cy="8388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06" name="AutoShape 17"/>
            <p:cNvSpPr/>
            <p:nvPr/>
          </p:nvSpPr>
          <p:spPr>
            <a:xfrm>
              <a:off x="551520" y="402480"/>
              <a:ext cx="77760" cy="77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07" name="AutoShape 18"/>
            <p:cNvSpPr/>
            <p:nvPr/>
          </p:nvSpPr>
          <p:spPr>
            <a:xfrm>
              <a:off x="665640" y="404280"/>
              <a:ext cx="74520" cy="7452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08" name="AutoShape 19"/>
            <p:cNvSpPr/>
            <p:nvPr/>
          </p:nvSpPr>
          <p:spPr>
            <a:xfrm>
              <a:off x="776160" y="413280"/>
              <a:ext cx="68760" cy="68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09" name="AutoShape 20"/>
            <p:cNvSpPr/>
            <p:nvPr/>
          </p:nvSpPr>
          <p:spPr>
            <a:xfrm>
              <a:off x="881280" y="408960"/>
              <a:ext cx="65160" cy="651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0" name="AutoShape 21"/>
            <p:cNvSpPr/>
            <p:nvPr/>
          </p:nvSpPr>
          <p:spPr>
            <a:xfrm>
              <a:off x="431640" y="513720"/>
              <a:ext cx="83880" cy="8388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1" name="AutoShape 22"/>
            <p:cNvSpPr/>
            <p:nvPr/>
          </p:nvSpPr>
          <p:spPr>
            <a:xfrm>
              <a:off x="551520" y="520200"/>
              <a:ext cx="77760" cy="77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2" name="AutoShape 23"/>
            <p:cNvSpPr/>
            <p:nvPr/>
          </p:nvSpPr>
          <p:spPr>
            <a:xfrm>
              <a:off x="665640" y="522000"/>
              <a:ext cx="74520" cy="7452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3" name="AutoShape 24"/>
            <p:cNvSpPr/>
            <p:nvPr/>
          </p:nvSpPr>
          <p:spPr>
            <a:xfrm>
              <a:off x="776160" y="531000"/>
              <a:ext cx="68760" cy="68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4" name="AutoShape 25"/>
            <p:cNvSpPr/>
            <p:nvPr/>
          </p:nvSpPr>
          <p:spPr>
            <a:xfrm>
              <a:off x="881280" y="526680"/>
              <a:ext cx="65160" cy="651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5" name="AutoShape 26"/>
            <p:cNvSpPr/>
            <p:nvPr/>
          </p:nvSpPr>
          <p:spPr>
            <a:xfrm>
              <a:off x="431640" y="631440"/>
              <a:ext cx="83880" cy="8388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6" name="AutoShape 27"/>
            <p:cNvSpPr/>
            <p:nvPr/>
          </p:nvSpPr>
          <p:spPr>
            <a:xfrm>
              <a:off x="551520" y="637920"/>
              <a:ext cx="77760" cy="77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7" name="AutoShape 28"/>
            <p:cNvSpPr/>
            <p:nvPr/>
          </p:nvSpPr>
          <p:spPr>
            <a:xfrm>
              <a:off x="665640" y="639720"/>
              <a:ext cx="74520" cy="7452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8" name="AutoShape 29"/>
            <p:cNvSpPr/>
            <p:nvPr/>
          </p:nvSpPr>
          <p:spPr>
            <a:xfrm>
              <a:off x="776160" y="648720"/>
              <a:ext cx="68760" cy="68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9" name="AutoShape 30"/>
            <p:cNvSpPr/>
            <p:nvPr/>
          </p:nvSpPr>
          <p:spPr>
            <a:xfrm>
              <a:off x="881280" y="644760"/>
              <a:ext cx="65160" cy="651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20" name="AutoShape 31"/>
            <p:cNvSpPr/>
            <p:nvPr/>
          </p:nvSpPr>
          <p:spPr>
            <a:xfrm>
              <a:off x="431640" y="749160"/>
              <a:ext cx="83880" cy="8388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21" name="AutoShape 32"/>
            <p:cNvSpPr/>
            <p:nvPr/>
          </p:nvSpPr>
          <p:spPr>
            <a:xfrm>
              <a:off x="551520" y="756000"/>
              <a:ext cx="77760" cy="77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22" name="AutoShape 33"/>
            <p:cNvSpPr/>
            <p:nvPr/>
          </p:nvSpPr>
          <p:spPr>
            <a:xfrm>
              <a:off x="665640" y="757440"/>
              <a:ext cx="74520" cy="7452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23" name="AutoShape 34"/>
            <p:cNvSpPr/>
            <p:nvPr/>
          </p:nvSpPr>
          <p:spPr>
            <a:xfrm>
              <a:off x="776160" y="766440"/>
              <a:ext cx="68760" cy="68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24" name="AutoShape 35"/>
            <p:cNvSpPr/>
            <p:nvPr/>
          </p:nvSpPr>
          <p:spPr>
            <a:xfrm>
              <a:off x="881280" y="762480"/>
              <a:ext cx="65160" cy="651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sp>
        <p:nvSpPr>
          <p:cNvPr id="125" name="Picture 4"/>
          <p:cNvSpPr/>
          <p:nvPr/>
        </p:nvSpPr>
        <p:spPr>
          <a:xfrm>
            <a:off x="7939080" y="835560"/>
            <a:ext cx="3679560" cy="4906080"/>
          </a:xfrm>
          <a:prstGeom prst="parallelogram">
            <a:avLst>
              <a:gd name="adj" fmla="val 25000"/>
            </a:avLst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6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6" name="AutoShape 2"/>
          <p:cNvSpPr/>
          <p:nvPr/>
        </p:nvSpPr>
        <p:spPr>
          <a:xfrm>
            <a:off x="9054360" y="2212200"/>
            <a:ext cx="2388600" cy="2803320"/>
          </a:xfrm>
          <a:prstGeom prst="rect">
            <a:avLst/>
          </a:prstGeom>
          <a:solidFill>
            <a:srgbClr val="0084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940" b="0" strike="noStrike" spc="-1">
                <a:solidFill>
                  <a:srgbClr val="FFFFFF"/>
                </a:solidFill>
                <a:latin typeface="Calibri"/>
                <a:ea typeface="Calibri"/>
              </a:rPr>
              <a:t> </a:t>
            </a:r>
            <a:endParaRPr lang="en-US" sz="294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7" name="AutoShape 2"/>
          <p:cNvSpPr/>
          <p:nvPr/>
        </p:nvSpPr>
        <p:spPr>
          <a:xfrm>
            <a:off x="6311880" y="2212200"/>
            <a:ext cx="2388600" cy="2803320"/>
          </a:xfrm>
          <a:prstGeom prst="rect">
            <a:avLst/>
          </a:prstGeom>
          <a:solidFill>
            <a:srgbClr val="0084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940" b="0" strike="noStrike" spc="-1">
                <a:solidFill>
                  <a:srgbClr val="FFFFFF"/>
                </a:solidFill>
                <a:latin typeface="Calibri"/>
                <a:ea typeface="Calibri"/>
              </a:rPr>
              <a:t>    </a:t>
            </a:r>
            <a:endParaRPr lang="en-US" sz="294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8" name="AutoShape 2"/>
          <p:cNvSpPr/>
          <p:nvPr/>
        </p:nvSpPr>
        <p:spPr>
          <a:xfrm>
            <a:off x="3569400" y="2212200"/>
            <a:ext cx="2388600" cy="2803320"/>
          </a:xfrm>
          <a:prstGeom prst="rect">
            <a:avLst/>
          </a:prstGeom>
          <a:solidFill>
            <a:srgbClr val="0084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940" b="0" strike="noStrike" spc="-1">
                <a:solidFill>
                  <a:srgbClr val="FFFFFF"/>
                </a:solidFill>
                <a:latin typeface="Calibri"/>
                <a:ea typeface="Calibri"/>
              </a:rPr>
              <a:t>    </a:t>
            </a:r>
            <a:endParaRPr lang="en-US" sz="294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9" name="AutoShape 2"/>
          <p:cNvSpPr/>
          <p:nvPr/>
        </p:nvSpPr>
        <p:spPr>
          <a:xfrm>
            <a:off x="729720" y="2164680"/>
            <a:ext cx="2388600" cy="2851560"/>
          </a:xfrm>
          <a:prstGeom prst="rect">
            <a:avLst/>
          </a:prstGeom>
          <a:solidFill>
            <a:srgbClr val="0084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940" b="0" strike="noStrike" spc="-1">
                <a:solidFill>
                  <a:srgbClr val="EB554D"/>
                </a:solidFill>
                <a:latin typeface="Calibri"/>
                <a:ea typeface="Calibri"/>
              </a:rPr>
              <a:t>    </a:t>
            </a:r>
            <a:endParaRPr lang="en-US" sz="294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0" name="矩形 28"/>
          <p:cNvSpPr/>
          <p:nvPr/>
        </p:nvSpPr>
        <p:spPr>
          <a:xfrm>
            <a:off x="3540240" y="147528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1" name="content.2.title"/>
          <p:cNvSpPr/>
          <p:nvPr/>
        </p:nvSpPr>
        <p:spPr>
          <a:xfrm>
            <a:off x="3689640" y="155772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0084FF"/>
                </a:solidFill>
                <a:latin typeface="微软雅黑"/>
                <a:ea typeface="微软雅黑"/>
              </a:rPr>
              <a:t>生殖健康教育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2" name="content.2.content"/>
          <p:cNvSpPr/>
          <p:nvPr/>
        </p:nvSpPr>
        <p:spPr>
          <a:xfrm>
            <a:off x="3718080" y="2310120"/>
            <a:ext cx="2067120" cy="242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避孕知识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月经周期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3" name="矩形 33"/>
          <p:cNvSpPr/>
          <p:nvPr/>
        </p:nvSpPr>
        <p:spPr>
          <a:xfrm>
            <a:off x="6208560" y="147528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4" name="content.3.title"/>
          <p:cNvSpPr/>
          <p:nvPr/>
        </p:nvSpPr>
        <p:spPr>
          <a:xfrm>
            <a:off x="6460560" y="155772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0084FF"/>
                </a:solidFill>
                <a:latin typeface="微软雅黑"/>
                <a:ea typeface="微软雅黑"/>
              </a:rPr>
              <a:t>生活调理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5" name="content.3.content"/>
          <p:cNvSpPr/>
          <p:nvPr/>
        </p:nvSpPr>
        <p:spPr>
          <a:xfrm>
            <a:off x="6499080" y="2297520"/>
            <a:ext cx="2077920" cy="2355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饮食调理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情绪调节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6" name="矩形 38"/>
          <p:cNvSpPr/>
          <p:nvPr/>
        </p:nvSpPr>
        <p:spPr>
          <a:xfrm>
            <a:off x="8942040" y="147528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7" name="content.4.title"/>
          <p:cNvSpPr/>
          <p:nvPr/>
        </p:nvSpPr>
        <p:spPr>
          <a:xfrm>
            <a:off x="9177480" y="155772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rgbClr val="0084FF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8" name="content.4.content"/>
          <p:cNvSpPr/>
          <p:nvPr/>
        </p:nvSpPr>
        <p:spPr>
          <a:xfrm>
            <a:off x="9252720" y="2279520"/>
            <a:ext cx="1991160" cy="2355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9" name="PlaceHolder 1"/>
          <p:cNvSpPr>
            <a:spLocks noGrp="1"/>
          </p:cNvSpPr>
          <p:nvPr>
            <p:ph type="title" idx="4294967295"/>
          </p:nvPr>
        </p:nvSpPr>
        <p:spPr>
          <a:xfrm>
            <a:off x="1026000" y="2412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0084FF"/>
                </a:solidFill>
                <a:latin typeface="Arial"/>
                <a:ea typeface="微软雅黑"/>
              </a:rPr>
              <a:t>妇科护理的内容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0" name="矩形 19"/>
          <p:cNvSpPr/>
          <p:nvPr/>
        </p:nvSpPr>
        <p:spPr>
          <a:xfrm>
            <a:off x="729720" y="147528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1" name="content.1.title"/>
          <p:cNvSpPr/>
          <p:nvPr/>
        </p:nvSpPr>
        <p:spPr>
          <a:xfrm>
            <a:off x="882000" y="1557720"/>
            <a:ext cx="222840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0084FF"/>
                </a:solidFill>
                <a:latin typeface="微软雅黑"/>
                <a:ea typeface="微软雅黑"/>
              </a:rPr>
              <a:t>常规妇科检查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2" name="content.1.content"/>
          <p:cNvSpPr/>
          <p:nvPr/>
        </p:nvSpPr>
        <p:spPr>
          <a:xfrm>
            <a:off x="885960" y="2303280"/>
            <a:ext cx="2082960" cy="242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体检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宫颈细胞学检查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143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144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5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6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7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8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9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50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51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52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53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54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55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56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57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58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59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60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61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62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63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pic>
        <p:nvPicPr>
          <p:cNvPr id="164" name="Picture 5" descr="C:/Users/Administrator/Desktop/ppt模板/图片素材/插画/巴扎嘿素材 (2).jpg巴扎嘿素材 (2)"/>
          <p:cNvPicPr/>
          <p:nvPr/>
        </p:nvPicPr>
        <p:blipFill>
          <a:blip r:embed="rId2"/>
          <a:srcRect t="25611" b="25611"/>
          <a:stretch>
            <a:fillRect/>
          </a:stretch>
        </p:blipFill>
        <p:spPr>
          <a:xfrm>
            <a:off x="681840" y="4838760"/>
            <a:ext cx="2495160" cy="1217520"/>
          </a:xfrm>
          <a:prstGeom prst="rect">
            <a:avLst/>
          </a:prstGeom>
          <a:ln w="0">
            <a:noFill/>
          </a:ln>
        </p:spPr>
      </p:pic>
      <p:pic>
        <p:nvPicPr>
          <p:cNvPr id="165" name="Picture 5" descr="C:/Users/Administrator/Desktop/ppt模板/图片素材/插画/巴扎嘿素材 (3).jpg巴扎嘿素材 (3)"/>
          <p:cNvPicPr/>
          <p:nvPr/>
        </p:nvPicPr>
        <p:blipFill>
          <a:blip r:embed="rId3"/>
          <a:srcRect t="25278" b="25278"/>
          <a:stretch>
            <a:fillRect/>
          </a:stretch>
        </p:blipFill>
        <p:spPr>
          <a:xfrm>
            <a:off x="3541320" y="4838760"/>
            <a:ext cx="2461680" cy="1217520"/>
          </a:xfrm>
          <a:prstGeom prst="rect">
            <a:avLst/>
          </a:prstGeom>
          <a:ln w="0">
            <a:noFill/>
          </a:ln>
        </p:spPr>
      </p:pic>
      <p:pic>
        <p:nvPicPr>
          <p:cNvPr id="166" name="Picture 5" descr="C:/Users/Administrator/Desktop/ppt模板/图片素材/插画/巴扎嘿素材 (4).jpg巴扎嘿素材 (4)"/>
          <p:cNvPicPr/>
          <p:nvPr/>
        </p:nvPicPr>
        <p:blipFill>
          <a:blip r:embed="rId4"/>
          <a:srcRect t="24548" b="24548"/>
          <a:stretch>
            <a:fillRect/>
          </a:stretch>
        </p:blipFill>
        <p:spPr>
          <a:xfrm>
            <a:off x="6305400" y="4838760"/>
            <a:ext cx="2391120" cy="1217520"/>
          </a:xfrm>
          <a:prstGeom prst="rect">
            <a:avLst/>
          </a:prstGeom>
          <a:ln w="0">
            <a:noFill/>
          </a:ln>
        </p:spPr>
      </p:pic>
      <p:pic>
        <p:nvPicPr>
          <p:cNvPr id="167" name="Picture 5" descr="C:/Users/Administrator/Desktop/ppt模板/图片素材/插画/巴扎嘿素材 (5).jpg巴扎嘿素材 (5)"/>
          <p:cNvPicPr/>
          <p:nvPr/>
        </p:nvPicPr>
        <p:blipFill>
          <a:blip r:embed="rId5"/>
          <a:srcRect t="24803" b="24803"/>
          <a:stretch>
            <a:fillRect/>
          </a:stretch>
        </p:blipFill>
        <p:spPr>
          <a:xfrm>
            <a:off x="9044280" y="4838760"/>
            <a:ext cx="2415240" cy="121752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8" name="AutoShape 3"/>
          <p:cNvSpPr/>
          <p:nvPr/>
        </p:nvSpPr>
        <p:spPr>
          <a:xfrm>
            <a:off x="472320" y="1375560"/>
            <a:ext cx="11246760" cy="4699080"/>
          </a:xfrm>
          <a:prstGeom prst="rect">
            <a:avLst/>
          </a:prstGeom>
          <a:solidFill>
            <a:srgbClr val="0084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9" name="AutoShape 5"/>
          <p:cNvSpPr/>
          <p:nvPr/>
        </p:nvSpPr>
        <p:spPr>
          <a:xfrm>
            <a:off x="2499480" y="6236280"/>
            <a:ext cx="9219960" cy="66960"/>
          </a:xfrm>
          <a:prstGeom prst="rect">
            <a:avLst/>
          </a:prstGeom>
          <a:solidFill>
            <a:srgbClr val="0084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0" name="AutoShape 6"/>
          <p:cNvSpPr/>
          <p:nvPr/>
        </p:nvSpPr>
        <p:spPr>
          <a:xfrm>
            <a:off x="483840" y="6236280"/>
            <a:ext cx="739800" cy="66960"/>
          </a:xfrm>
          <a:prstGeom prst="rect">
            <a:avLst/>
          </a:prstGeom>
          <a:solidFill>
            <a:srgbClr val="0084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1" name="AutoShape 7"/>
          <p:cNvSpPr/>
          <p:nvPr/>
        </p:nvSpPr>
        <p:spPr>
          <a:xfrm>
            <a:off x="1375920" y="6200640"/>
            <a:ext cx="158400" cy="158400"/>
          </a:xfrm>
          <a:prstGeom prst="ellipse">
            <a:avLst/>
          </a:prstGeom>
          <a:solidFill>
            <a:srgbClr val="0084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2" name="AutoShape 8"/>
          <p:cNvSpPr/>
          <p:nvPr/>
        </p:nvSpPr>
        <p:spPr>
          <a:xfrm>
            <a:off x="1607040" y="6207120"/>
            <a:ext cx="146880" cy="146880"/>
          </a:xfrm>
          <a:prstGeom prst="ellipse">
            <a:avLst/>
          </a:prstGeom>
          <a:solidFill>
            <a:srgbClr val="0084FF">
              <a:alpha val="8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3" name="AutoShape 9"/>
          <p:cNvSpPr/>
          <p:nvPr/>
        </p:nvSpPr>
        <p:spPr>
          <a:xfrm>
            <a:off x="1827360" y="6213960"/>
            <a:ext cx="135720" cy="135720"/>
          </a:xfrm>
          <a:prstGeom prst="ellipse">
            <a:avLst/>
          </a:prstGeom>
          <a:solidFill>
            <a:srgbClr val="0084FF">
              <a:alpha val="6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4" name="AutoShape 10"/>
          <p:cNvSpPr/>
          <p:nvPr/>
        </p:nvSpPr>
        <p:spPr>
          <a:xfrm>
            <a:off x="2027160" y="6220440"/>
            <a:ext cx="124200" cy="124200"/>
          </a:xfrm>
          <a:prstGeom prst="ellipse">
            <a:avLst/>
          </a:prstGeom>
          <a:solidFill>
            <a:srgbClr val="0084FF">
              <a:alpha val="4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3200" rIns="90000" bIns="432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5" name="AutoShape 11"/>
          <p:cNvSpPr/>
          <p:nvPr/>
        </p:nvSpPr>
        <p:spPr>
          <a:xfrm>
            <a:off x="2224800" y="6215040"/>
            <a:ext cx="113040" cy="113040"/>
          </a:xfrm>
          <a:prstGeom prst="ellipse">
            <a:avLst/>
          </a:prstGeom>
          <a:solidFill>
            <a:srgbClr val="0084FF">
              <a:alpha val="2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4920" rIns="90000" bIns="349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6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7" name="title"/>
          <p:cNvSpPr/>
          <p:nvPr/>
        </p:nvSpPr>
        <p:spPr>
          <a:xfrm>
            <a:off x="1087920" y="203760"/>
            <a:ext cx="8228520" cy="743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defTabSz="914400">
              <a:lnSpc>
                <a:spcPct val="100000"/>
              </a:lnSpc>
              <a:tabLst>
                <a:tab pos="0"/>
              </a:tabLst>
            </a:pPr>
            <a:r>
              <a:rPr lang="zh-CN" sz="3600" b="1" strike="noStrike" spc="299">
                <a:solidFill>
                  <a:srgbClr val="0084FF"/>
                </a:solidFill>
                <a:latin typeface="Arial"/>
                <a:ea typeface="微软雅黑"/>
              </a:rPr>
              <a:t>妇科护理的意义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8" name="content"/>
          <p:cNvSpPr/>
          <p:nvPr/>
        </p:nvSpPr>
        <p:spPr>
          <a:xfrm>
            <a:off x="946800" y="1982520"/>
            <a:ext cx="5402880" cy="2620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女性在不同年龄段需接受不同方式的妇科护理，这可以提高她们的生活质量和幸福感。定期护理可以预防疾病，维护身体健康。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9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grpSp>
        <p:nvGrpSpPr>
          <p:cNvPr id="180" name="Group 15"/>
          <p:cNvGrpSpPr/>
          <p:nvPr/>
        </p:nvGrpSpPr>
        <p:grpSpPr>
          <a:xfrm>
            <a:off x="431640" y="396000"/>
            <a:ext cx="514800" cy="439200"/>
            <a:chOff x="431640" y="396000"/>
            <a:chExt cx="514800" cy="439200"/>
          </a:xfrm>
        </p:grpSpPr>
        <p:sp>
          <p:nvSpPr>
            <p:cNvPr id="181" name="AutoShape 16"/>
            <p:cNvSpPr/>
            <p:nvPr/>
          </p:nvSpPr>
          <p:spPr>
            <a:xfrm>
              <a:off x="431640" y="396000"/>
              <a:ext cx="83880" cy="8388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2" name="AutoShape 17"/>
            <p:cNvSpPr/>
            <p:nvPr/>
          </p:nvSpPr>
          <p:spPr>
            <a:xfrm>
              <a:off x="551520" y="402480"/>
              <a:ext cx="77760" cy="77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3" name="AutoShape 18"/>
            <p:cNvSpPr/>
            <p:nvPr/>
          </p:nvSpPr>
          <p:spPr>
            <a:xfrm>
              <a:off x="665640" y="404280"/>
              <a:ext cx="74520" cy="7452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4" name="AutoShape 19"/>
            <p:cNvSpPr/>
            <p:nvPr/>
          </p:nvSpPr>
          <p:spPr>
            <a:xfrm>
              <a:off x="776160" y="413280"/>
              <a:ext cx="68760" cy="68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5" name="AutoShape 20"/>
            <p:cNvSpPr/>
            <p:nvPr/>
          </p:nvSpPr>
          <p:spPr>
            <a:xfrm>
              <a:off x="881280" y="408960"/>
              <a:ext cx="65160" cy="651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6" name="AutoShape 21"/>
            <p:cNvSpPr/>
            <p:nvPr/>
          </p:nvSpPr>
          <p:spPr>
            <a:xfrm>
              <a:off x="431640" y="513720"/>
              <a:ext cx="83880" cy="8388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7" name="AutoShape 22"/>
            <p:cNvSpPr/>
            <p:nvPr/>
          </p:nvSpPr>
          <p:spPr>
            <a:xfrm>
              <a:off x="551520" y="520200"/>
              <a:ext cx="77760" cy="77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8" name="AutoShape 23"/>
            <p:cNvSpPr/>
            <p:nvPr/>
          </p:nvSpPr>
          <p:spPr>
            <a:xfrm>
              <a:off x="665640" y="522000"/>
              <a:ext cx="74520" cy="7452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9" name="AutoShape 24"/>
            <p:cNvSpPr/>
            <p:nvPr/>
          </p:nvSpPr>
          <p:spPr>
            <a:xfrm>
              <a:off x="776160" y="531000"/>
              <a:ext cx="68760" cy="68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90" name="AutoShape 25"/>
            <p:cNvSpPr/>
            <p:nvPr/>
          </p:nvSpPr>
          <p:spPr>
            <a:xfrm>
              <a:off x="881280" y="526680"/>
              <a:ext cx="65160" cy="651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91" name="AutoShape 26"/>
            <p:cNvSpPr/>
            <p:nvPr/>
          </p:nvSpPr>
          <p:spPr>
            <a:xfrm>
              <a:off x="431640" y="631440"/>
              <a:ext cx="83880" cy="8388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92" name="AutoShape 27"/>
            <p:cNvSpPr/>
            <p:nvPr/>
          </p:nvSpPr>
          <p:spPr>
            <a:xfrm>
              <a:off x="551520" y="637920"/>
              <a:ext cx="77760" cy="77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93" name="AutoShape 28"/>
            <p:cNvSpPr/>
            <p:nvPr/>
          </p:nvSpPr>
          <p:spPr>
            <a:xfrm>
              <a:off x="665640" y="639720"/>
              <a:ext cx="74520" cy="7452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94" name="AutoShape 29"/>
            <p:cNvSpPr/>
            <p:nvPr/>
          </p:nvSpPr>
          <p:spPr>
            <a:xfrm>
              <a:off x="776160" y="648720"/>
              <a:ext cx="68760" cy="68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95" name="AutoShape 30"/>
            <p:cNvSpPr/>
            <p:nvPr/>
          </p:nvSpPr>
          <p:spPr>
            <a:xfrm>
              <a:off x="881280" y="644760"/>
              <a:ext cx="65160" cy="651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96" name="AutoShape 31"/>
            <p:cNvSpPr/>
            <p:nvPr/>
          </p:nvSpPr>
          <p:spPr>
            <a:xfrm>
              <a:off x="431640" y="749160"/>
              <a:ext cx="83880" cy="8388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97" name="AutoShape 32"/>
            <p:cNvSpPr/>
            <p:nvPr/>
          </p:nvSpPr>
          <p:spPr>
            <a:xfrm>
              <a:off x="551520" y="756000"/>
              <a:ext cx="77760" cy="77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98" name="AutoShape 33"/>
            <p:cNvSpPr/>
            <p:nvPr/>
          </p:nvSpPr>
          <p:spPr>
            <a:xfrm>
              <a:off x="665640" y="757440"/>
              <a:ext cx="74520" cy="7452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99" name="AutoShape 34"/>
            <p:cNvSpPr/>
            <p:nvPr/>
          </p:nvSpPr>
          <p:spPr>
            <a:xfrm>
              <a:off x="776160" y="766440"/>
              <a:ext cx="68760" cy="68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00" name="AutoShape 35"/>
            <p:cNvSpPr/>
            <p:nvPr/>
          </p:nvSpPr>
          <p:spPr>
            <a:xfrm>
              <a:off x="881280" y="762480"/>
              <a:ext cx="65160" cy="651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sp>
        <p:nvSpPr>
          <p:cNvPr id="201" name="Picture 4"/>
          <p:cNvSpPr/>
          <p:nvPr/>
        </p:nvSpPr>
        <p:spPr>
          <a:xfrm>
            <a:off x="7939080" y="835560"/>
            <a:ext cx="3679560" cy="4906080"/>
          </a:xfrm>
          <a:prstGeom prst="parallelogram">
            <a:avLst>
              <a:gd name="adj" fmla="val 25000"/>
            </a:avLst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2" name="PlaceHolder 1"/>
          <p:cNvSpPr>
            <a:spLocks noGrp="1"/>
          </p:cNvSpPr>
          <p:nvPr>
            <p:ph/>
          </p:nvPr>
        </p:nvSpPr>
        <p:spPr>
          <a:xfrm>
            <a:off x="654840" y="2055600"/>
            <a:ext cx="10731240" cy="944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Autofit/>
          </a:bodyPr>
          <a:lstStyle/>
          <a:p>
            <a:pPr indent="0" algn="ctr" defTabSz="914400">
              <a:lnSpc>
                <a:spcPct val="13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6600" b="1" strike="noStrike" spc="148">
                <a:solidFill>
                  <a:srgbClr val="0084FF"/>
                </a:solidFill>
                <a:latin typeface="Arial"/>
                <a:ea typeface="微软雅黑"/>
              </a:rPr>
              <a:t>02</a:t>
            </a:r>
            <a:endParaRPr lang="en-US" sz="6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203" name="PlaceHolder 2"/>
          <p:cNvSpPr>
            <a:spLocks noGrp="1"/>
          </p:cNvSpPr>
          <p:nvPr>
            <p:ph type="title" idx="4294967295"/>
          </p:nvPr>
        </p:nvSpPr>
        <p:spPr>
          <a:xfrm>
            <a:off x="313560" y="3665160"/>
            <a:ext cx="11486160" cy="99216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4000" b="1" strike="noStrike" spc="299">
                <a:solidFill>
                  <a:schemeClr val="dk1"/>
                </a:solidFill>
                <a:latin typeface="Arial"/>
                <a:ea typeface="微软雅黑"/>
              </a:rPr>
              <a:t>第</a:t>
            </a:r>
            <a:r>
              <a:rPr lang="en-US" sz="4000" b="1" strike="noStrike" spc="299">
                <a:solidFill>
                  <a:schemeClr val="dk1"/>
                </a:solidFill>
                <a:latin typeface="Arial"/>
                <a:ea typeface="微软雅黑"/>
              </a:rPr>
              <a:t>2</a:t>
            </a:r>
            <a:r>
              <a:rPr lang="zh-CN" sz="4000" b="1" strike="noStrike" spc="299">
                <a:solidFill>
                  <a:schemeClr val="dk1"/>
                </a:solidFill>
                <a:latin typeface="Arial"/>
                <a:ea typeface="微软雅黑"/>
              </a:rPr>
              <a:t>章 常见妇科疾病</a:t>
            </a:r>
            <a:endParaRPr lang="en-US" sz="4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04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5" name="AutoShape 3"/>
          <p:cNvSpPr/>
          <p:nvPr/>
        </p:nvSpPr>
        <p:spPr>
          <a:xfrm>
            <a:off x="472320" y="1375560"/>
            <a:ext cx="11246760" cy="4699080"/>
          </a:xfrm>
          <a:prstGeom prst="rect">
            <a:avLst/>
          </a:prstGeom>
          <a:solidFill>
            <a:srgbClr val="0084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6" name="AutoShape 5"/>
          <p:cNvSpPr/>
          <p:nvPr/>
        </p:nvSpPr>
        <p:spPr>
          <a:xfrm>
            <a:off x="2499480" y="6236280"/>
            <a:ext cx="9219960" cy="66960"/>
          </a:xfrm>
          <a:prstGeom prst="rect">
            <a:avLst/>
          </a:prstGeom>
          <a:solidFill>
            <a:srgbClr val="0084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7" name="AutoShape 6"/>
          <p:cNvSpPr/>
          <p:nvPr/>
        </p:nvSpPr>
        <p:spPr>
          <a:xfrm>
            <a:off x="483840" y="6236280"/>
            <a:ext cx="739800" cy="66960"/>
          </a:xfrm>
          <a:prstGeom prst="rect">
            <a:avLst/>
          </a:prstGeom>
          <a:solidFill>
            <a:srgbClr val="0084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8" name="AutoShape 7"/>
          <p:cNvSpPr/>
          <p:nvPr/>
        </p:nvSpPr>
        <p:spPr>
          <a:xfrm>
            <a:off x="1375920" y="6200640"/>
            <a:ext cx="158400" cy="158400"/>
          </a:xfrm>
          <a:prstGeom prst="ellipse">
            <a:avLst/>
          </a:prstGeom>
          <a:solidFill>
            <a:srgbClr val="0084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9" name="AutoShape 8"/>
          <p:cNvSpPr/>
          <p:nvPr/>
        </p:nvSpPr>
        <p:spPr>
          <a:xfrm>
            <a:off x="1607040" y="6207120"/>
            <a:ext cx="146880" cy="146880"/>
          </a:xfrm>
          <a:prstGeom prst="ellipse">
            <a:avLst/>
          </a:prstGeom>
          <a:solidFill>
            <a:srgbClr val="0084FF">
              <a:alpha val="8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10" name="AutoShape 9"/>
          <p:cNvSpPr/>
          <p:nvPr/>
        </p:nvSpPr>
        <p:spPr>
          <a:xfrm>
            <a:off x="1827360" y="6213960"/>
            <a:ext cx="135720" cy="135720"/>
          </a:xfrm>
          <a:prstGeom prst="ellipse">
            <a:avLst/>
          </a:prstGeom>
          <a:solidFill>
            <a:srgbClr val="0084FF">
              <a:alpha val="6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11" name="AutoShape 10"/>
          <p:cNvSpPr/>
          <p:nvPr/>
        </p:nvSpPr>
        <p:spPr>
          <a:xfrm>
            <a:off x="2027160" y="6220440"/>
            <a:ext cx="124200" cy="124200"/>
          </a:xfrm>
          <a:prstGeom prst="ellipse">
            <a:avLst/>
          </a:prstGeom>
          <a:solidFill>
            <a:srgbClr val="0084FF">
              <a:alpha val="4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3200" rIns="90000" bIns="432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12" name="AutoShape 11"/>
          <p:cNvSpPr/>
          <p:nvPr/>
        </p:nvSpPr>
        <p:spPr>
          <a:xfrm>
            <a:off x="2224800" y="6215040"/>
            <a:ext cx="113040" cy="113040"/>
          </a:xfrm>
          <a:prstGeom prst="ellipse">
            <a:avLst/>
          </a:prstGeom>
          <a:solidFill>
            <a:srgbClr val="0084FF">
              <a:alpha val="2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4920" rIns="90000" bIns="349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13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14" name="title"/>
          <p:cNvSpPr/>
          <p:nvPr/>
        </p:nvSpPr>
        <p:spPr>
          <a:xfrm>
            <a:off x="1087920" y="203760"/>
            <a:ext cx="8228520" cy="743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defTabSz="914400">
              <a:lnSpc>
                <a:spcPct val="100000"/>
              </a:lnSpc>
              <a:tabLst>
                <a:tab pos="0"/>
              </a:tabLst>
            </a:pPr>
            <a:r>
              <a:rPr lang="zh-CN" sz="3600" b="1" strike="noStrike" spc="299">
                <a:solidFill>
                  <a:srgbClr val="0084FF"/>
                </a:solidFill>
                <a:latin typeface="Arial"/>
                <a:ea typeface="微软雅黑"/>
              </a:rPr>
              <a:t>宫颈疾病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5" name="content"/>
          <p:cNvSpPr/>
          <p:nvPr/>
        </p:nvSpPr>
        <p:spPr>
          <a:xfrm>
            <a:off x="946800" y="1982520"/>
            <a:ext cx="5402880" cy="2620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宫颈疾病是指包括宫颈糜烂、宫颈炎等疾病，容易引起不孕症和流产。定期妇科检查对早期发现宫颈疾病至关重要，及时治疗可减少不良影响。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6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grpSp>
        <p:nvGrpSpPr>
          <p:cNvPr id="217" name="Group 15"/>
          <p:cNvGrpSpPr/>
          <p:nvPr/>
        </p:nvGrpSpPr>
        <p:grpSpPr>
          <a:xfrm>
            <a:off x="431640" y="396000"/>
            <a:ext cx="514800" cy="439200"/>
            <a:chOff x="431640" y="396000"/>
            <a:chExt cx="514800" cy="439200"/>
          </a:xfrm>
        </p:grpSpPr>
        <p:sp>
          <p:nvSpPr>
            <p:cNvPr id="218" name="AutoShape 16"/>
            <p:cNvSpPr/>
            <p:nvPr/>
          </p:nvSpPr>
          <p:spPr>
            <a:xfrm>
              <a:off x="431640" y="396000"/>
              <a:ext cx="83880" cy="8388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19" name="AutoShape 17"/>
            <p:cNvSpPr/>
            <p:nvPr/>
          </p:nvSpPr>
          <p:spPr>
            <a:xfrm>
              <a:off x="551520" y="402480"/>
              <a:ext cx="77760" cy="77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0" name="AutoShape 18"/>
            <p:cNvSpPr/>
            <p:nvPr/>
          </p:nvSpPr>
          <p:spPr>
            <a:xfrm>
              <a:off x="665640" y="404280"/>
              <a:ext cx="74520" cy="7452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1" name="AutoShape 19"/>
            <p:cNvSpPr/>
            <p:nvPr/>
          </p:nvSpPr>
          <p:spPr>
            <a:xfrm>
              <a:off x="776160" y="413280"/>
              <a:ext cx="68760" cy="68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2" name="AutoShape 20"/>
            <p:cNvSpPr/>
            <p:nvPr/>
          </p:nvSpPr>
          <p:spPr>
            <a:xfrm>
              <a:off x="881280" y="408960"/>
              <a:ext cx="65160" cy="651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3" name="AutoShape 21"/>
            <p:cNvSpPr/>
            <p:nvPr/>
          </p:nvSpPr>
          <p:spPr>
            <a:xfrm>
              <a:off x="431640" y="513720"/>
              <a:ext cx="83880" cy="8388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4" name="AutoShape 22"/>
            <p:cNvSpPr/>
            <p:nvPr/>
          </p:nvSpPr>
          <p:spPr>
            <a:xfrm>
              <a:off x="551520" y="520200"/>
              <a:ext cx="77760" cy="77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5" name="AutoShape 23"/>
            <p:cNvSpPr/>
            <p:nvPr/>
          </p:nvSpPr>
          <p:spPr>
            <a:xfrm>
              <a:off x="665640" y="522000"/>
              <a:ext cx="74520" cy="7452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6" name="AutoShape 24"/>
            <p:cNvSpPr/>
            <p:nvPr/>
          </p:nvSpPr>
          <p:spPr>
            <a:xfrm>
              <a:off x="776160" y="531000"/>
              <a:ext cx="68760" cy="68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7" name="AutoShape 25"/>
            <p:cNvSpPr/>
            <p:nvPr/>
          </p:nvSpPr>
          <p:spPr>
            <a:xfrm>
              <a:off x="881280" y="526680"/>
              <a:ext cx="65160" cy="651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8" name="AutoShape 26"/>
            <p:cNvSpPr/>
            <p:nvPr/>
          </p:nvSpPr>
          <p:spPr>
            <a:xfrm>
              <a:off x="431640" y="631440"/>
              <a:ext cx="83880" cy="8388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9" name="AutoShape 27"/>
            <p:cNvSpPr/>
            <p:nvPr/>
          </p:nvSpPr>
          <p:spPr>
            <a:xfrm>
              <a:off x="551520" y="637920"/>
              <a:ext cx="77760" cy="77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30" name="AutoShape 28"/>
            <p:cNvSpPr/>
            <p:nvPr/>
          </p:nvSpPr>
          <p:spPr>
            <a:xfrm>
              <a:off x="665640" y="639720"/>
              <a:ext cx="74520" cy="7452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31" name="AutoShape 29"/>
            <p:cNvSpPr/>
            <p:nvPr/>
          </p:nvSpPr>
          <p:spPr>
            <a:xfrm>
              <a:off x="776160" y="648720"/>
              <a:ext cx="68760" cy="68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32" name="AutoShape 30"/>
            <p:cNvSpPr/>
            <p:nvPr/>
          </p:nvSpPr>
          <p:spPr>
            <a:xfrm>
              <a:off x="881280" y="644760"/>
              <a:ext cx="65160" cy="651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33" name="AutoShape 31"/>
            <p:cNvSpPr/>
            <p:nvPr/>
          </p:nvSpPr>
          <p:spPr>
            <a:xfrm>
              <a:off x="431640" y="749160"/>
              <a:ext cx="83880" cy="8388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34" name="AutoShape 32"/>
            <p:cNvSpPr/>
            <p:nvPr/>
          </p:nvSpPr>
          <p:spPr>
            <a:xfrm>
              <a:off x="551520" y="756000"/>
              <a:ext cx="77760" cy="77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35" name="AutoShape 33"/>
            <p:cNvSpPr/>
            <p:nvPr/>
          </p:nvSpPr>
          <p:spPr>
            <a:xfrm>
              <a:off x="665640" y="757440"/>
              <a:ext cx="74520" cy="7452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36" name="AutoShape 34"/>
            <p:cNvSpPr/>
            <p:nvPr/>
          </p:nvSpPr>
          <p:spPr>
            <a:xfrm>
              <a:off x="776160" y="766440"/>
              <a:ext cx="68760" cy="68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37" name="AutoShape 35"/>
            <p:cNvSpPr/>
            <p:nvPr/>
          </p:nvSpPr>
          <p:spPr>
            <a:xfrm>
              <a:off x="881280" y="762480"/>
              <a:ext cx="65160" cy="651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sp>
        <p:nvSpPr>
          <p:cNvPr id="238" name="Picture 4"/>
          <p:cNvSpPr/>
          <p:nvPr/>
        </p:nvSpPr>
        <p:spPr>
          <a:xfrm>
            <a:off x="7939080" y="835560"/>
            <a:ext cx="3679560" cy="4906080"/>
          </a:xfrm>
          <a:prstGeom prst="parallelogram">
            <a:avLst>
              <a:gd name="adj" fmla="val 25000"/>
            </a:avLst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6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39" name="AutoShape 2"/>
          <p:cNvSpPr/>
          <p:nvPr/>
        </p:nvSpPr>
        <p:spPr>
          <a:xfrm>
            <a:off x="9054360" y="2212200"/>
            <a:ext cx="2388600" cy="2803320"/>
          </a:xfrm>
          <a:prstGeom prst="rect">
            <a:avLst/>
          </a:prstGeom>
          <a:solidFill>
            <a:srgbClr val="0084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940" b="0" strike="noStrike" spc="-1">
                <a:solidFill>
                  <a:srgbClr val="FFFFFF"/>
                </a:solidFill>
                <a:latin typeface="Calibri"/>
                <a:ea typeface="Calibri"/>
              </a:rPr>
              <a:t> </a:t>
            </a:r>
            <a:endParaRPr lang="en-US" sz="294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40" name="AutoShape 2"/>
          <p:cNvSpPr/>
          <p:nvPr/>
        </p:nvSpPr>
        <p:spPr>
          <a:xfrm>
            <a:off x="6311880" y="2212200"/>
            <a:ext cx="2388600" cy="2803320"/>
          </a:xfrm>
          <a:prstGeom prst="rect">
            <a:avLst/>
          </a:prstGeom>
          <a:solidFill>
            <a:srgbClr val="0084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940" b="0" strike="noStrike" spc="-1">
                <a:solidFill>
                  <a:srgbClr val="FFFFFF"/>
                </a:solidFill>
                <a:latin typeface="Calibri"/>
                <a:ea typeface="Calibri"/>
              </a:rPr>
              <a:t>    </a:t>
            </a:r>
            <a:endParaRPr lang="en-US" sz="294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41" name="AutoShape 2"/>
          <p:cNvSpPr/>
          <p:nvPr/>
        </p:nvSpPr>
        <p:spPr>
          <a:xfrm>
            <a:off x="3569400" y="2212200"/>
            <a:ext cx="2388600" cy="2803320"/>
          </a:xfrm>
          <a:prstGeom prst="rect">
            <a:avLst/>
          </a:prstGeom>
          <a:solidFill>
            <a:srgbClr val="0084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940" b="0" strike="noStrike" spc="-1">
                <a:solidFill>
                  <a:srgbClr val="FFFFFF"/>
                </a:solidFill>
                <a:latin typeface="Calibri"/>
                <a:ea typeface="Calibri"/>
              </a:rPr>
              <a:t>    </a:t>
            </a:r>
            <a:endParaRPr lang="en-US" sz="294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42" name="AutoShape 2"/>
          <p:cNvSpPr/>
          <p:nvPr/>
        </p:nvSpPr>
        <p:spPr>
          <a:xfrm>
            <a:off x="729720" y="2164680"/>
            <a:ext cx="2388600" cy="2851560"/>
          </a:xfrm>
          <a:prstGeom prst="rect">
            <a:avLst/>
          </a:prstGeom>
          <a:solidFill>
            <a:srgbClr val="0084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940" b="0" strike="noStrike" spc="-1">
                <a:solidFill>
                  <a:srgbClr val="EB554D"/>
                </a:solidFill>
                <a:latin typeface="Calibri"/>
                <a:ea typeface="Calibri"/>
              </a:rPr>
              <a:t>    </a:t>
            </a:r>
            <a:endParaRPr lang="en-US" sz="294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43" name="矩形 28"/>
          <p:cNvSpPr/>
          <p:nvPr/>
        </p:nvSpPr>
        <p:spPr>
          <a:xfrm>
            <a:off x="3540240" y="147528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44" name="content.2.title"/>
          <p:cNvSpPr/>
          <p:nvPr/>
        </p:nvSpPr>
        <p:spPr>
          <a:xfrm>
            <a:off x="3689640" y="155772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0084FF"/>
                </a:solidFill>
                <a:latin typeface="微软雅黑"/>
                <a:ea typeface="微软雅黑"/>
              </a:rPr>
              <a:t>影响生育能力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5" name="content.2.content"/>
          <p:cNvSpPr/>
          <p:nvPr/>
        </p:nvSpPr>
        <p:spPr>
          <a:xfrm>
            <a:off x="3718080" y="2310120"/>
            <a:ext cx="2067120" cy="242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盆腔炎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6" name="矩形 33"/>
          <p:cNvSpPr/>
          <p:nvPr/>
        </p:nvSpPr>
        <p:spPr>
          <a:xfrm>
            <a:off x="6208560" y="147528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47" name="content.3.title"/>
          <p:cNvSpPr/>
          <p:nvPr/>
        </p:nvSpPr>
        <p:spPr>
          <a:xfrm>
            <a:off x="6460560" y="155772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0084FF"/>
                </a:solidFill>
                <a:latin typeface="微软雅黑"/>
                <a:ea typeface="微软雅黑"/>
              </a:rPr>
              <a:t>影响生活质量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8" name="content.3.content"/>
          <p:cNvSpPr/>
          <p:nvPr/>
        </p:nvSpPr>
        <p:spPr>
          <a:xfrm>
            <a:off x="6499080" y="2297520"/>
            <a:ext cx="2077920" cy="2355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盆腔炎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9" name="矩形 38"/>
          <p:cNvSpPr/>
          <p:nvPr/>
        </p:nvSpPr>
        <p:spPr>
          <a:xfrm>
            <a:off x="8942040" y="147528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50" name="content.4.title"/>
          <p:cNvSpPr/>
          <p:nvPr/>
        </p:nvSpPr>
        <p:spPr>
          <a:xfrm>
            <a:off x="9177480" y="155772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rgbClr val="0084FF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51" name="content.4.content"/>
          <p:cNvSpPr/>
          <p:nvPr/>
        </p:nvSpPr>
        <p:spPr>
          <a:xfrm>
            <a:off x="9252720" y="2279520"/>
            <a:ext cx="1991160" cy="2355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52" name="PlaceHolder 1"/>
          <p:cNvSpPr>
            <a:spLocks noGrp="1"/>
          </p:cNvSpPr>
          <p:nvPr>
            <p:ph type="title" idx="4294967295"/>
          </p:nvPr>
        </p:nvSpPr>
        <p:spPr>
          <a:xfrm>
            <a:off x="1026000" y="2412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0084FF"/>
                </a:solidFill>
                <a:latin typeface="Arial"/>
                <a:ea typeface="微软雅黑"/>
              </a:rPr>
              <a:t>盆腔炎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53" name="矩形 19"/>
          <p:cNvSpPr/>
          <p:nvPr/>
        </p:nvSpPr>
        <p:spPr>
          <a:xfrm>
            <a:off x="729720" y="147528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54" name="content.1.title"/>
          <p:cNvSpPr/>
          <p:nvPr/>
        </p:nvSpPr>
        <p:spPr>
          <a:xfrm>
            <a:off x="882000" y="1557720"/>
            <a:ext cx="222840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0084FF"/>
                </a:solidFill>
                <a:latin typeface="微软雅黑"/>
                <a:ea typeface="微软雅黑"/>
              </a:rPr>
              <a:t>常见炎症性疾病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55" name="content.1.content"/>
          <p:cNvSpPr/>
          <p:nvPr/>
        </p:nvSpPr>
        <p:spPr>
          <a:xfrm>
            <a:off x="885960" y="2303280"/>
            <a:ext cx="2082960" cy="242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盆腔炎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256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257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8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9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60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61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62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63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64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65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66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67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68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69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70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71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72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73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74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75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76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pic>
        <p:nvPicPr>
          <p:cNvPr id="277" name="Picture 5" descr="C:/Users/Administrator/Desktop/ppt模板/图片素材/插画/巴扎嘿素材 (2).jpg巴扎嘿素材 (2)"/>
          <p:cNvPicPr/>
          <p:nvPr/>
        </p:nvPicPr>
        <p:blipFill>
          <a:blip r:embed="rId2"/>
          <a:srcRect t="25611" b="25611"/>
          <a:stretch>
            <a:fillRect/>
          </a:stretch>
        </p:blipFill>
        <p:spPr>
          <a:xfrm>
            <a:off x="681840" y="4838760"/>
            <a:ext cx="2495160" cy="1217520"/>
          </a:xfrm>
          <a:prstGeom prst="rect">
            <a:avLst/>
          </a:prstGeom>
          <a:ln w="0">
            <a:noFill/>
          </a:ln>
        </p:spPr>
      </p:pic>
      <p:pic>
        <p:nvPicPr>
          <p:cNvPr id="278" name="Picture 5" descr="C:/Users/Administrator/Desktop/ppt模板/图片素材/插画/巴扎嘿素材 (3).jpg巴扎嘿素材 (3)"/>
          <p:cNvPicPr/>
          <p:nvPr/>
        </p:nvPicPr>
        <p:blipFill>
          <a:blip r:embed="rId3"/>
          <a:srcRect t="25278" b="25278"/>
          <a:stretch>
            <a:fillRect/>
          </a:stretch>
        </p:blipFill>
        <p:spPr>
          <a:xfrm>
            <a:off x="3541320" y="4838760"/>
            <a:ext cx="2461680" cy="1217520"/>
          </a:xfrm>
          <a:prstGeom prst="rect">
            <a:avLst/>
          </a:prstGeom>
          <a:ln w="0">
            <a:noFill/>
          </a:ln>
        </p:spPr>
      </p:pic>
      <p:pic>
        <p:nvPicPr>
          <p:cNvPr id="279" name="Picture 5" descr="C:/Users/Administrator/Desktop/ppt模板/图片素材/插画/巴扎嘿素材 (4).jpg巴扎嘿素材 (4)"/>
          <p:cNvPicPr/>
          <p:nvPr/>
        </p:nvPicPr>
        <p:blipFill>
          <a:blip r:embed="rId4"/>
          <a:srcRect t="24548" b="24548"/>
          <a:stretch>
            <a:fillRect/>
          </a:stretch>
        </p:blipFill>
        <p:spPr>
          <a:xfrm>
            <a:off x="6305400" y="4838760"/>
            <a:ext cx="2391120" cy="1217520"/>
          </a:xfrm>
          <a:prstGeom prst="rect">
            <a:avLst/>
          </a:prstGeom>
          <a:ln w="0">
            <a:noFill/>
          </a:ln>
        </p:spPr>
      </p:pic>
      <p:pic>
        <p:nvPicPr>
          <p:cNvPr id="280" name="Picture 5" descr="C:/Users/Administrator/Desktop/ppt模板/图片素材/插画/巴扎嘿素材 (5).jpg巴扎嘿素材 (5)"/>
          <p:cNvPicPr/>
          <p:nvPr/>
        </p:nvPicPr>
        <p:blipFill>
          <a:blip r:embed="rId5"/>
          <a:srcRect t="24803" b="24803"/>
          <a:stretch>
            <a:fillRect/>
          </a:stretch>
        </p:blipFill>
        <p:spPr>
          <a:xfrm>
            <a:off x="9044280" y="4838760"/>
            <a:ext cx="2415240" cy="121752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4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81" name="AutoShape 3"/>
          <p:cNvSpPr/>
          <p:nvPr/>
        </p:nvSpPr>
        <p:spPr>
          <a:xfrm>
            <a:off x="6866280" y="1243800"/>
            <a:ext cx="5325480" cy="4881600"/>
          </a:xfrm>
          <a:prstGeom prst="rect">
            <a:avLst/>
          </a:prstGeom>
          <a:solidFill>
            <a:srgbClr val="0084FF">
              <a:alpha val="8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82" name="PlaceHolder 1"/>
          <p:cNvSpPr>
            <a:spLocks noGrp="1"/>
          </p:cNvSpPr>
          <p:nvPr>
            <p:ph type="title" idx="4294967295"/>
          </p:nvPr>
        </p:nvSpPr>
        <p:spPr>
          <a:xfrm>
            <a:off x="1035720" y="306000"/>
            <a:ext cx="9040680" cy="5407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0084FF"/>
                </a:solidFill>
                <a:latin typeface="Arial"/>
                <a:ea typeface="微软雅黑"/>
              </a:rPr>
              <a:t>结语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83" name="content"/>
          <p:cNvSpPr/>
          <p:nvPr/>
        </p:nvSpPr>
        <p:spPr>
          <a:xfrm>
            <a:off x="7780680" y="1536120"/>
            <a:ext cx="4036320" cy="3785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妇科疾病是女性健康的重要组成部分，及时预防和治疗常见疾病对维护女性生殖健康至关重要。定期体检、保持良好生活习惯是预防妇科疾病的有效途径。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284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285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86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87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88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89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0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1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2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3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4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5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6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7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8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9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00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01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02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03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04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pic>
        <p:nvPicPr>
          <p:cNvPr id="305" name="图片 99" descr="C:/Users/Administrator/Desktop/ppt模板/图片素材/image2709229.pngimage2709229"/>
          <p:cNvPicPr/>
          <p:nvPr/>
        </p:nvPicPr>
        <p:blipFill>
          <a:blip r:embed="rId3"/>
          <a:srcRect t="12343" b="12343"/>
          <a:stretch>
            <a:fillRect/>
          </a:stretch>
        </p:blipFill>
        <p:spPr>
          <a:xfrm>
            <a:off x="1297800" y="2489040"/>
            <a:ext cx="5830920" cy="3636360"/>
          </a:xfrm>
          <a:prstGeom prst="rect">
            <a:avLst/>
          </a:prstGeom>
          <a:ln w="9525">
            <a:noFill/>
          </a:ln>
        </p:spPr>
      </p:pic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06" name="PlaceHolder 1"/>
          <p:cNvSpPr>
            <a:spLocks noGrp="1"/>
          </p:cNvSpPr>
          <p:nvPr>
            <p:ph/>
          </p:nvPr>
        </p:nvSpPr>
        <p:spPr>
          <a:xfrm>
            <a:off x="654840" y="2055600"/>
            <a:ext cx="10731240" cy="944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Autofit/>
          </a:bodyPr>
          <a:lstStyle/>
          <a:p>
            <a:pPr indent="0" algn="ctr" defTabSz="914400">
              <a:lnSpc>
                <a:spcPct val="13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6600" b="1" strike="noStrike" spc="148">
                <a:solidFill>
                  <a:srgbClr val="0084FF"/>
                </a:solidFill>
                <a:latin typeface="Arial"/>
                <a:ea typeface="微软雅黑"/>
              </a:rPr>
              <a:t>03</a:t>
            </a:r>
            <a:endParaRPr lang="en-US" sz="6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307" name="PlaceHolder 2"/>
          <p:cNvSpPr>
            <a:spLocks noGrp="1"/>
          </p:cNvSpPr>
          <p:nvPr>
            <p:ph type="title" idx="4294967295"/>
          </p:nvPr>
        </p:nvSpPr>
        <p:spPr>
          <a:xfrm>
            <a:off x="313560" y="3665160"/>
            <a:ext cx="11486160" cy="99216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4000" b="1" strike="noStrike" spc="299">
                <a:solidFill>
                  <a:schemeClr val="dk1"/>
                </a:solidFill>
                <a:latin typeface="Arial"/>
                <a:ea typeface="微软雅黑"/>
              </a:rPr>
              <a:t>第</a:t>
            </a:r>
            <a:r>
              <a:rPr lang="en-US" sz="4000" b="1" strike="noStrike" spc="299">
                <a:solidFill>
                  <a:schemeClr val="dk1"/>
                </a:solidFill>
                <a:latin typeface="Arial"/>
                <a:ea typeface="微软雅黑"/>
              </a:rPr>
              <a:t>3</a:t>
            </a:r>
            <a:r>
              <a:rPr lang="zh-CN" sz="4000" b="1" strike="noStrike" spc="299">
                <a:solidFill>
                  <a:schemeClr val="dk1"/>
                </a:solidFill>
                <a:latin typeface="Arial"/>
                <a:ea typeface="微软雅黑"/>
              </a:rPr>
              <a:t>章 妇科护理的常规检查</a:t>
            </a:r>
            <a:endParaRPr lang="en-US" sz="4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308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09" name="AutoShape 3"/>
          <p:cNvSpPr/>
          <p:nvPr/>
        </p:nvSpPr>
        <p:spPr>
          <a:xfrm>
            <a:off x="472320" y="1375560"/>
            <a:ext cx="11246760" cy="4699080"/>
          </a:xfrm>
          <a:prstGeom prst="rect">
            <a:avLst/>
          </a:prstGeom>
          <a:solidFill>
            <a:srgbClr val="0084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10" name="AutoShape 5"/>
          <p:cNvSpPr/>
          <p:nvPr/>
        </p:nvSpPr>
        <p:spPr>
          <a:xfrm>
            <a:off x="2499480" y="6236280"/>
            <a:ext cx="9219960" cy="66960"/>
          </a:xfrm>
          <a:prstGeom prst="rect">
            <a:avLst/>
          </a:prstGeom>
          <a:solidFill>
            <a:srgbClr val="0084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11" name="AutoShape 6"/>
          <p:cNvSpPr/>
          <p:nvPr/>
        </p:nvSpPr>
        <p:spPr>
          <a:xfrm>
            <a:off x="483840" y="6236280"/>
            <a:ext cx="739800" cy="66960"/>
          </a:xfrm>
          <a:prstGeom prst="rect">
            <a:avLst/>
          </a:prstGeom>
          <a:solidFill>
            <a:srgbClr val="0084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12" name="AutoShape 7"/>
          <p:cNvSpPr/>
          <p:nvPr/>
        </p:nvSpPr>
        <p:spPr>
          <a:xfrm>
            <a:off x="1375920" y="6200640"/>
            <a:ext cx="158400" cy="158400"/>
          </a:xfrm>
          <a:prstGeom prst="ellipse">
            <a:avLst/>
          </a:prstGeom>
          <a:solidFill>
            <a:srgbClr val="0084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13" name="AutoShape 8"/>
          <p:cNvSpPr/>
          <p:nvPr/>
        </p:nvSpPr>
        <p:spPr>
          <a:xfrm>
            <a:off x="1607040" y="6207120"/>
            <a:ext cx="146880" cy="146880"/>
          </a:xfrm>
          <a:prstGeom prst="ellipse">
            <a:avLst/>
          </a:prstGeom>
          <a:solidFill>
            <a:srgbClr val="0084FF">
              <a:alpha val="8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14" name="AutoShape 9"/>
          <p:cNvSpPr/>
          <p:nvPr/>
        </p:nvSpPr>
        <p:spPr>
          <a:xfrm>
            <a:off x="1827360" y="6213960"/>
            <a:ext cx="135720" cy="135720"/>
          </a:xfrm>
          <a:prstGeom prst="ellipse">
            <a:avLst/>
          </a:prstGeom>
          <a:solidFill>
            <a:srgbClr val="0084FF">
              <a:alpha val="6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15" name="AutoShape 10"/>
          <p:cNvSpPr/>
          <p:nvPr/>
        </p:nvSpPr>
        <p:spPr>
          <a:xfrm>
            <a:off x="2027160" y="6220440"/>
            <a:ext cx="124200" cy="124200"/>
          </a:xfrm>
          <a:prstGeom prst="ellipse">
            <a:avLst/>
          </a:prstGeom>
          <a:solidFill>
            <a:srgbClr val="0084FF">
              <a:alpha val="4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3200" rIns="90000" bIns="432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16" name="AutoShape 11"/>
          <p:cNvSpPr/>
          <p:nvPr/>
        </p:nvSpPr>
        <p:spPr>
          <a:xfrm>
            <a:off x="2224800" y="6215040"/>
            <a:ext cx="113040" cy="113040"/>
          </a:xfrm>
          <a:prstGeom prst="ellipse">
            <a:avLst/>
          </a:prstGeom>
          <a:solidFill>
            <a:srgbClr val="0084FF">
              <a:alpha val="2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4920" rIns="90000" bIns="349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17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318" name="title"/>
          <p:cNvSpPr/>
          <p:nvPr/>
        </p:nvSpPr>
        <p:spPr>
          <a:xfrm>
            <a:off x="1087920" y="203760"/>
            <a:ext cx="8228520" cy="743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defTabSz="914400">
              <a:lnSpc>
                <a:spcPct val="100000"/>
              </a:lnSpc>
              <a:tabLst>
                <a:tab pos="0"/>
              </a:tabLst>
            </a:pPr>
            <a:r>
              <a:rPr lang="zh-CN" sz="3600" b="1" strike="noStrike" spc="299">
                <a:solidFill>
                  <a:srgbClr val="0084FF"/>
                </a:solidFill>
                <a:latin typeface="Arial"/>
                <a:ea typeface="微软雅黑"/>
              </a:rPr>
              <a:t>乳腺检查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19" name="content"/>
          <p:cNvSpPr/>
          <p:nvPr/>
        </p:nvSpPr>
        <p:spPr>
          <a:xfrm>
            <a:off x="946800" y="1982520"/>
            <a:ext cx="5402880" cy="2620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乳腺检查是女性常规妇科护理之一，可以通过乳腺检查及早发现乳腺疾病。定期乳腺检查对于保持妇女健康至关重要。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0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grpSp>
        <p:nvGrpSpPr>
          <p:cNvPr id="321" name="Group 15"/>
          <p:cNvGrpSpPr/>
          <p:nvPr/>
        </p:nvGrpSpPr>
        <p:grpSpPr>
          <a:xfrm>
            <a:off x="431640" y="396000"/>
            <a:ext cx="514800" cy="439200"/>
            <a:chOff x="431640" y="396000"/>
            <a:chExt cx="514800" cy="439200"/>
          </a:xfrm>
        </p:grpSpPr>
        <p:sp>
          <p:nvSpPr>
            <p:cNvPr id="322" name="AutoShape 16"/>
            <p:cNvSpPr/>
            <p:nvPr/>
          </p:nvSpPr>
          <p:spPr>
            <a:xfrm>
              <a:off x="431640" y="396000"/>
              <a:ext cx="83880" cy="8388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23" name="AutoShape 17"/>
            <p:cNvSpPr/>
            <p:nvPr/>
          </p:nvSpPr>
          <p:spPr>
            <a:xfrm>
              <a:off x="551520" y="402480"/>
              <a:ext cx="77760" cy="77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24" name="AutoShape 18"/>
            <p:cNvSpPr/>
            <p:nvPr/>
          </p:nvSpPr>
          <p:spPr>
            <a:xfrm>
              <a:off x="665640" y="404280"/>
              <a:ext cx="74520" cy="7452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25" name="AutoShape 19"/>
            <p:cNvSpPr/>
            <p:nvPr/>
          </p:nvSpPr>
          <p:spPr>
            <a:xfrm>
              <a:off x="776160" y="413280"/>
              <a:ext cx="68760" cy="68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26" name="AutoShape 20"/>
            <p:cNvSpPr/>
            <p:nvPr/>
          </p:nvSpPr>
          <p:spPr>
            <a:xfrm>
              <a:off x="881280" y="408960"/>
              <a:ext cx="65160" cy="651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27" name="AutoShape 21"/>
            <p:cNvSpPr/>
            <p:nvPr/>
          </p:nvSpPr>
          <p:spPr>
            <a:xfrm>
              <a:off x="431640" y="513720"/>
              <a:ext cx="83880" cy="8388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28" name="AutoShape 22"/>
            <p:cNvSpPr/>
            <p:nvPr/>
          </p:nvSpPr>
          <p:spPr>
            <a:xfrm>
              <a:off x="551520" y="520200"/>
              <a:ext cx="77760" cy="77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29" name="AutoShape 23"/>
            <p:cNvSpPr/>
            <p:nvPr/>
          </p:nvSpPr>
          <p:spPr>
            <a:xfrm>
              <a:off x="665640" y="522000"/>
              <a:ext cx="74520" cy="7452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30" name="AutoShape 24"/>
            <p:cNvSpPr/>
            <p:nvPr/>
          </p:nvSpPr>
          <p:spPr>
            <a:xfrm>
              <a:off x="776160" y="531000"/>
              <a:ext cx="68760" cy="68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31" name="AutoShape 25"/>
            <p:cNvSpPr/>
            <p:nvPr/>
          </p:nvSpPr>
          <p:spPr>
            <a:xfrm>
              <a:off x="881280" y="526680"/>
              <a:ext cx="65160" cy="651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32" name="AutoShape 26"/>
            <p:cNvSpPr/>
            <p:nvPr/>
          </p:nvSpPr>
          <p:spPr>
            <a:xfrm>
              <a:off x="431640" y="631440"/>
              <a:ext cx="83880" cy="8388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33" name="AutoShape 27"/>
            <p:cNvSpPr/>
            <p:nvPr/>
          </p:nvSpPr>
          <p:spPr>
            <a:xfrm>
              <a:off x="551520" y="637920"/>
              <a:ext cx="77760" cy="77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34" name="AutoShape 28"/>
            <p:cNvSpPr/>
            <p:nvPr/>
          </p:nvSpPr>
          <p:spPr>
            <a:xfrm>
              <a:off x="665640" y="639720"/>
              <a:ext cx="74520" cy="7452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35" name="AutoShape 29"/>
            <p:cNvSpPr/>
            <p:nvPr/>
          </p:nvSpPr>
          <p:spPr>
            <a:xfrm>
              <a:off x="776160" y="648720"/>
              <a:ext cx="68760" cy="68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36" name="AutoShape 30"/>
            <p:cNvSpPr/>
            <p:nvPr/>
          </p:nvSpPr>
          <p:spPr>
            <a:xfrm>
              <a:off x="881280" y="644760"/>
              <a:ext cx="65160" cy="651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37" name="AutoShape 31"/>
            <p:cNvSpPr/>
            <p:nvPr/>
          </p:nvSpPr>
          <p:spPr>
            <a:xfrm>
              <a:off x="431640" y="749160"/>
              <a:ext cx="83880" cy="8388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38" name="AutoShape 32"/>
            <p:cNvSpPr/>
            <p:nvPr/>
          </p:nvSpPr>
          <p:spPr>
            <a:xfrm>
              <a:off x="551520" y="756000"/>
              <a:ext cx="77760" cy="77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39" name="AutoShape 33"/>
            <p:cNvSpPr/>
            <p:nvPr/>
          </p:nvSpPr>
          <p:spPr>
            <a:xfrm>
              <a:off x="665640" y="757440"/>
              <a:ext cx="74520" cy="7452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40" name="AutoShape 34"/>
            <p:cNvSpPr/>
            <p:nvPr/>
          </p:nvSpPr>
          <p:spPr>
            <a:xfrm>
              <a:off x="776160" y="766440"/>
              <a:ext cx="68760" cy="68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41" name="AutoShape 35"/>
            <p:cNvSpPr/>
            <p:nvPr/>
          </p:nvSpPr>
          <p:spPr>
            <a:xfrm>
              <a:off x="881280" y="762480"/>
              <a:ext cx="65160" cy="651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sp>
        <p:nvSpPr>
          <p:cNvPr id="342" name="Picture 4"/>
          <p:cNvSpPr/>
          <p:nvPr/>
        </p:nvSpPr>
        <p:spPr>
          <a:xfrm>
            <a:off x="7939080" y="835560"/>
            <a:ext cx="3679560" cy="4906080"/>
          </a:xfrm>
          <a:prstGeom prst="parallelogram">
            <a:avLst>
              <a:gd name="adj" fmla="val 25000"/>
            </a:avLst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https://d.book118.com/507043104100006054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13</Slides>
  <Notes>5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21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妇科护理小查房</vt:lpstr>
      <vt:lpstr>目录</vt:lpstr>
      <vt:lpstr>第一章 妇科护理的重要性</vt:lpstr>
      <vt:lpstr> </vt:lpstr>
      <vt:lpstr>妇科护理的内容</vt:lpstr>
      <vt:lpstr> </vt:lpstr>
      <vt:lpstr>第2章 常见妇科疾病</vt:lpstr>
      <vt:lpstr> </vt:lpstr>
      <vt:lpstr>盆腔炎</vt:lpstr>
      <vt:lpstr>结语</vt:lpstr>
      <vt:lpstr>第3章 妇科护理的常规检查</vt:lpstr>
      <vt:lpstr> 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2024-09-28T19:47:42.133</cp:lastPrinted>
  <dcterms:created xsi:type="dcterms:W3CDTF">2024-09-28T11:47:42Z</dcterms:created>
  <dcterms:modified xsi:type="dcterms:W3CDTF">2024-09-28T11:47:44Z</dcterms:modified>
</cp:coreProperties>
</file>