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image" Target="../media/image2.png" /><Relationship Id="rId3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04275A-BAB3-43C5-9D9A-16481A0EE7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002967-7DB3-4E32-B80B-296B660FEA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38DF0F-573D-4E90-B582-AA02D00FCB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8403F0-9C32-44B6-908A-A93D912362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C0EEF79-438F-498D-A05D-CC75B34DEB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BE785C8-FAE0-4F7F-8E1E-FBDD207100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AD62167-540E-44AA-A3E2-C919D9F034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5EBF0F-7F65-49F1-96BB-0570268EA3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5BF854-16BD-4775-828A-579CF819B4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583DA7-AFAC-43B8-A41C-8139E3F8DC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133D79-21FA-4CF0-AAD9-3BEEDC23CD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914400" y="2125980"/>
            <a:ext cx="103632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200" b="0" i="0">
                <a:solidFill>
                  <a:srgbClr val="3D3E41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400" b="0" i="0">
                <a:solidFill>
                  <a:srgbClr val="3D3E41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200" b="0" i="0">
                <a:solidFill>
                  <a:srgbClr val="3D3E41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400" b="0" i="0">
                <a:solidFill>
                  <a:srgbClr val="3D3E41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200" b="0" i="0">
                <a:solidFill>
                  <a:srgbClr val="3D3E41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784860" y="1316933"/>
            <a:ext cx="3581400" cy="450596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800" b="0" i="0">
                <a:solidFill>
                  <a:srgbClr val="3D3E41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304280" y="1468528"/>
            <a:ext cx="4902200" cy="364871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600" b="0" i="0">
                <a:solidFill>
                  <a:srgbClr val="3D3E41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7" name="bg object 17"/>
          <p:cNvPicPr/>
          <p:nvPr/>
        </p:nvPicPr>
        <p:blipFill>
          <a:blip r:embed="rId2"/>
          <a:stretch>
            <a:fillRect/>
          </a:stretch>
        </p:blipFill>
        <p:spPr>
          <a:xfrm>
            <a:off x="1524001" y="5527962"/>
            <a:ext cx="9143998" cy="536399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200" b="0" i="0">
                <a:solidFill>
                  <a:srgbClr val="3D3E41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3.png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861694" y="387984"/>
            <a:ext cx="2870200" cy="5130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200" b="0" i="0">
                <a:solidFill>
                  <a:srgbClr val="3D3E41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807720" y="1394652"/>
            <a:ext cx="10693400" cy="432879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400" b="0" i="0">
                <a:solidFill>
                  <a:srgbClr val="3D3E41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5280" y="6377940"/>
            <a:ext cx="390144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60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77824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7063121141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528397" y="4649120"/>
            <a:ext cx="3454400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400" b="1" spc="-10">
                <a:solidFill>
                  <a:srgbClr val="25B7EC"/>
                </a:solidFill>
                <a:latin typeface="Microsoft JhengHei"/>
                <a:cs typeface="Microsoft JhengHei"/>
              </a:rPr>
              <a:t>管理学基础</a:t>
            </a:r>
            <a:endParaRPr sz="54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86740" y="459224"/>
            <a:ext cx="7950200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800" b="1" spc="-5">
                <a:solidFill>
                  <a:srgbClr val="307EAE"/>
                </a:solidFill>
                <a:latin typeface="Microsoft JhengHei"/>
                <a:cs typeface="Microsoft JhengHei"/>
              </a:rPr>
              <a:t>第二章管理理论的形成与发展</a:t>
            </a:r>
            <a:endParaRPr sz="4800">
              <a:latin typeface="Microsoft JhengHei"/>
              <a:cs typeface="Microsoft JhengHe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794384" y="1838098"/>
            <a:ext cx="4826000" cy="2917190"/>
          </a:xfrm>
          <a:prstGeom prst="rect">
            <a:avLst/>
          </a:prstGeom>
        </p:spPr>
        <p:txBody>
          <a:bodyPr vert="horz" wrap="square" lIns="0" tIns="2203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735"/>
              </a:spcBef>
              <a:tabLst>
                <a:tab pos="1612265"/>
              </a:tabLst>
            </a:pPr>
            <a:r>
              <a:rPr sz="3600">
                <a:solidFill>
                  <a:srgbClr val="3D3E41"/>
                </a:solidFill>
                <a:latin typeface="宋体"/>
                <a:cs typeface="宋体"/>
              </a:rPr>
              <a:t>第一</a:t>
            </a:r>
            <a:r>
              <a:rPr sz="3600" spc="-50">
                <a:solidFill>
                  <a:srgbClr val="3D3E41"/>
                </a:solidFill>
                <a:latin typeface="宋体"/>
                <a:cs typeface="宋体"/>
              </a:rPr>
              <a:t>节</a:t>
            </a:r>
            <a:r>
              <a:rPr sz="3600">
                <a:solidFill>
                  <a:srgbClr val="3D3E41"/>
                </a:solidFill>
                <a:latin typeface="宋体"/>
                <a:cs typeface="宋体"/>
              </a:rPr>
              <a:t>	管理理论的萌</a:t>
            </a:r>
            <a:r>
              <a:rPr sz="3600" spc="-50">
                <a:solidFill>
                  <a:srgbClr val="3D3E41"/>
                </a:solidFill>
                <a:latin typeface="宋体"/>
                <a:cs typeface="宋体"/>
              </a:rPr>
              <a:t>芽</a:t>
            </a:r>
            <a:endParaRPr sz="3600">
              <a:latin typeface="宋体"/>
              <a:cs typeface="宋体"/>
            </a:endParaRPr>
          </a:p>
          <a:p>
            <a:pPr marL="419734" indent="-407034">
              <a:lnSpc>
                <a:spcPct val="100000"/>
              </a:lnSpc>
              <a:spcBef>
                <a:spcPts val="1450"/>
              </a:spcBef>
              <a:buSzPct val="96875"/>
              <a:buAutoNum type="arabicPeriod"/>
              <a:tabLst>
                <a:tab pos="419734"/>
              </a:tabLst>
            </a:pPr>
            <a:r>
              <a:rPr sz="3200" spc="-10">
                <a:solidFill>
                  <a:srgbClr val="3D3E41"/>
                </a:solidFill>
                <a:latin typeface="宋体"/>
                <a:cs typeface="宋体"/>
              </a:rPr>
              <a:t>早期管理思想</a:t>
            </a:r>
            <a:endParaRPr sz="3200">
              <a:latin typeface="宋体"/>
              <a:cs typeface="宋体"/>
            </a:endParaRPr>
          </a:p>
          <a:p>
            <a:pPr marL="419734" indent="-407034">
              <a:lnSpc>
                <a:spcPct val="100000"/>
              </a:lnSpc>
              <a:spcBef>
                <a:spcPts val="1920"/>
              </a:spcBef>
              <a:buSzPct val="96875"/>
              <a:buAutoNum type="arabicPeriod"/>
              <a:tabLst>
                <a:tab pos="419734"/>
              </a:tabLst>
            </a:pPr>
            <a:r>
              <a:rPr sz="3200" spc="-10">
                <a:solidFill>
                  <a:srgbClr val="3D3E41"/>
                </a:solidFill>
                <a:latin typeface="宋体"/>
                <a:cs typeface="宋体"/>
              </a:rPr>
              <a:t>外国早期管理思想</a:t>
            </a:r>
            <a:endParaRPr sz="3200">
              <a:latin typeface="宋体"/>
              <a:cs typeface="宋体"/>
            </a:endParaRPr>
          </a:p>
          <a:p>
            <a:pPr marL="419734" indent="-407034">
              <a:lnSpc>
                <a:spcPct val="100000"/>
              </a:lnSpc>
              <a:spcBef>
                <a:spcPts val="1920"/>
              </a:spcBef>
              <a:buSzPct val="96875"/>
              <a:buAutoNum type="arabicPeriod"/>
              <a:tabLst>
                <a:tab pos="419734"/>
              </a:tabLst>
            </a:pPr>
            <a:r>
              <a:rPr sz="3200" spc="-5">
                <a:solidFill>
                  <a:srgbClr val="3D3E41"/>
                </a:solidFill>
                <a:latin typeface="宋体"/>
                <a:cs typeface="宋体"/>
              </a:rPr>
              <a:t>工业革命时期管理思想</a:t>
            </a:r>
            <a:endParaRPr sz="3200">
              <a:latin typeface="宋体"/>
              <a:cs typeface="宋体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sz="half" idx="3"/>
          </p:nvPr>
        </p:nvSpPr>
        <p:spPr>
          <a:prstGeom prst="rect">
            <a:avLst/>
          </a:prstGeom>
        </p:spPr>
        <p:txBody>
          <a:bodyPr vert="horz" wrap="square" lIns="0" tIns="2203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735"/>
              </a:spcBef>
              <a:tabLst>
                <a:tab pos="1612265"/>
              </a:tabLst>
            </a:pPr>
            <a:r>
              <a:rPr/>
              <a:t>第二</a:t>
            </a:r>
            <a:r>
              <a:rPr spc="-50"/>
              <a:t>节</a:t>
            </a:r>
            <a:r>
              <a:rPr/>
              <a:t>	管理理论的发</a:t>
            </a:r>
            <a:r>
              <a:rPr spc="-50"/>
              <a:t>展</a:t>
            </a:r>
          </a:p>
          <a:p>
            <a:pPr marL="419734" indent="-407034">
              <a:lnSpc>
                <a:spcPct val="100000"/>
              </a:lnSpc>
              <a:spcBef>
                <a:spcPts val="1450"/>
              </a:spcBef>
              <a:buSzPct val="96875"/>
              <a:buAutoNum type="arabicPeriod"/>
              <a:tabLst>
                <a:tab pos="419734"/>
              </a:tabLst>
            </a:pPr>
            <a:r>
              <a:rPr sz="3200" spc="-10"/>
              <a:t>古典管理理论</a:t>
            </a:r>
            <a:endParaRPr sz="3200"/>
          </a:p>
          <a:p>
            <a:pPr marL="419734" indent="-407034">
              <a:lnSpc>
                <a:spcPct val="100000"/>
              </a:lnSpc>
              <a:spcBef>
                <a:spcPts val="1920"/>
              </a:spcBef>
              <a:buSzPct val="96875"/>
              <a:buAutoNum type="arabicPeriod"/>
              <a:tabLst>
                <a:tab pos="419734"/>
              </a:tabLst>
            </a:pPr>
            <a:r>
              <a:rPr sz="3200" spc="-10"/>
              <a:t>行为科学管理理论</a:t>
            </a:r>
            <a:endParaRPr sz="3200"/>
          </a:p>
          <a:p>
            <a:pPr marL="419734" indent="-407034">
              <a:lnSpc>
                <a:spcPct val="100000"/>
              </a:lnSpc>
              <a:spcBef>
                <a:spcPts val="1920"/>
              </a:spcBef>
              <a:buSzPct val="96875"/>
              <a:buAutoNum type="arabicPeriod"/>
              <a:tabLst>
                <a:tab pos="419734"/>
              </a:tabLst>
            </a:pPr>
            <a:r>
              <a:rPr sz="3200" spc="-10"/>
              <a:t>现代管理理论</a:t>
            </a:r>
            <a:endParaRPr sz="3200"/>
          </a:p>
          <a:p>
            <a:pPr marL="419734" indent="-407034">
              <a:lnSpc>
                <a:spcPct val="100000"/>
              </a:lnSpc>
              <a:spcBef>
                <a:spcPts val="1920"/>
              </a:spcBef>
              <a:buSzPct val="96875"/>
              <a:buAutoNum type="arabicPeriod"/>
              <a:tabLst>
                <a:tab pos="419734"/>
              </a:tabLst>
            </a:pPr>
            <a:r>
              <a:rPr sz="3200" spc="-5"/>
              <a:t>现代管理理论的最新思潮</a:t>
            </a:r>
            <a:endParaRPr sz="32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692149" y="611706"/>
            <a:ext cx="11404600" cy="63144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37490">
              <a:lnSpc>
                <a:spcPct val="100000"/>
              </a:lnSpc>
              <a:spcBef>
                <a:spcPts val="100"/>
              </a:spcBef>
              <a:tabLst>
                <a:tab pos="1481455"/>
              </a:tabLst>
            </a:pPr>
            <a:r>
              <a:rPr sz="2800" b="1">
                <a:solidFill>
                  <a:srgbClr val="307EAE"/>
                </a:solidFill>
                <a:latin typeface="Microsoft JhengHei"/>
                <a:cs typeface="Microsoft JhengHei"/>
              </a:rPr>
              <a:t>第一</a:t>
            </a:r>
            <a:r>
              <a:rPr sz="2800" b="1" spc="-50">
                <a:solidFill>
                  <a:srgbClr val="307EAE"/>
                </a:solidFill>
                <a:latin typeface="Microsoft JhengHei"/>
                <a:cs typeface="Microsoft JhengHei"/>
              </a:rPr>
              <a:t>节</a:t>
            </a:r>
            <a:r>
              <a:rPr sz="2800" b="1">
                <a:solidFill>
                  <a:srgbClr val="307EAE"/>
                </a:solidFill>
                <a:latin typeface="Microsoft JhengHei"/>
                <a:cs typeface="Microsoft JhengHei"/>
              </a:rPr>
              <a:t>	管理理论的萌</a:t>
            </a:r>
            <a:r>
              <a:rPr sz="2800" b="1" spc="-50">
                <a:solidFill>
                  <a:srgbClr val="307EAE"/>
                </a:solidFill>
                <a:latin typeface="Microsoft JhengHei"/>
                <a:cs typeface="Microsoft JhengHei"/>
              </a:rPr>
              <a:t>芽</a:t>
            </a:r>
            <a:endParaRPr sz="28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2235"/>
              </a:spcBef>
            </a:pPr>
            <a:r>
              <a:rPr sz="2800" spc="-5">
                <a:solidFill>
                  <a:srgbClr val="3D3E41"/>
                </a:solidFill>
                <a:latin typeface="宋体"/>
                <a:cs typeface="宋体"/>
              </a:rPr>
              <a:t>一、中国早期管理思想</a:t>
            </a:r>
            <a:endParaRPr sz="2800">
              <a:latin typeface="宋体"/>
              <a:cs typeface="宋体"/>
            </a:endParaRPr>
          </a:p>
          <a:p>
            <a:pPr marL="368935" indent="-356235">
              <a:lnSpc>
                <a:spcPct val="100000"/>
              </a:lnSpc>
              <a:spcBef>
                <a:spcPts val="2200"/>
              </a:spcBef>
              <a:buSzPct val="96428"/>
              <a:buAutoNum type="arabicPeriod"/>
              <a:tabLst>
                <a:tab pos="368935"/>
              </a:tabLst>
            </a:pPr>
            <a:r>
              <a:rPr sz="2800" spc="-10">
                <a:solidFill>
                  <a:srgbClr val="3D3E41"/>
                </a:solidFill>
                <a:latin typeface="宋体"/>
                <a:cs typeface="宋体"/>
              </a:rPr>
              <a:t>儒家管理思想</a:t>
            </a:r>
            <a:endParaRPr sz="2800">
              <a:latin typeface="宋体"/>
              <a:cs typeface="宋体"/>
            </a:endParaRPr>
          </a:p>
          <a:p>
            <a:pPr marL="12700" marR="2494280">
              <a:lnSpc>
                <a:spcPts val="6040"/>
              </a:lnSpc>
              <a:spcBef>
                <a:spcPts val="650"/>
              </a:spcBef>
            </a:pPr>
            <a:r>
              <a:rPr sz="2800" spc="-5">
                <a:solidFill>
                  <a:srgbClr val="3D3E41"/>
                </a:solidFill>
                <a:latin typeface="宋体"/>
                <a:cs typeface="宋体"/>
              </a:rPr>
              <a:t>管理的载体：以“人”为中心管理的手段：“为政以德”管理的途径：“正己正人”</a:t>
            </a:r>
            <a:endParaRPr sz="2800">
              <a:latin typeface="宋体"/>
              <a:cs typeface="宋体"/>
            </a:endParaRPr>
          </a:p>
          <a:p>
            <a:pPr marL="368935" indent="-356235">
              <a:lnSpc>
                <a:spcPct val="100000"/>
              </a:lnSpc>
              <a:spcBef>
                <a:spcPts val="2030"/>
              </a:spcBef>
              <a:buSzPct val="96428"/>
              <a:buAutoNum type="arabicPeriod" startAt="2"/>
              <a:tabLst>
                <a:tab pos="368935"/>
              </a:tabLst>
            </a:pPr>
            <a:r>
              <a:rPr sz="2800" spc="-10">
                <a:solidFill>
                  <a:srgbClr val="3D3E41"/>
                </a:solidFill>
                <a:latin typeface="宋体"/>
                <a:cs typeface="宋体"/>
              </a:rPr>
              <a:t>道家管理思想</a:t>
            </a:r>
            <a:endParaRPr sz="2800">
              <a:latin typeface="宋体"/>
              <a:cs typeface="宋体"/>
            </a:endParaRPr>
          </a:p>
          <a:p>
            <a:pPr marL="12700" marR="360680">
              <a:lnSpc>
                <a:spcPct val="157100"/>
              </a:lnSpc>
              <a:spcBef>
                <a:spcPts val="525"/>
              </a:spcBef>
            </a:pPr>
            <a:r>
              <a:rPr sz="2800">
                <a:solidFill>
                  <a:srgbClr val="3D3E41"/>
                </a:solidFill>
                <a:latin typeface="宋体"/>
                <a:cs typeface="宋体"/>
              </a:rPr>
              <a:t>管理规律：以“道”为中心、讲“道法自然”，即人</a:t>
            </a:r>
            <a:r>
              <a:rPr sz="2800">
                <a:solidFill>
                  <a:srgbClr val="3D3E41"/>
                </a:solidFill>
                <a:latin typeface="Arial"/>
                <a:cs typeface="Arial"/>
              </a:rPr>
              <a:t>→</a:t>
            </a:r>
            <a:r>
              <a:rPr sz="2800">
                <a:solidFill>
                  <a:srgbClr val="3D3E41"/>
                </a:solidFill>
                <a:latin typeface="宋体"/>
                <a:cs typeface="宋体"/>
              </a:rPr>
              <a:t>地</a:t>
            </a:r>
            <a:r>
              <a:rPr sz="2800">
                <a:solidFill>
                  <a:srgbClr val="3D3E41"/>
                </a:solidFill>
                <a:latin typeface="Arial"/>
                <a:cs typeface="Arial"/>
              </a:rPr>
              <a:t>→</a:t>
            </a:r>
            <a:r>
              <a:rPr sz="2800">
                <a:solidFill>
                  <a:srgbClr val="3D3E41"/>
                </a:solidFill>
                <a:latin typeface="宋体"/>
                <a:cs typeface="宋体"/>
              </a:rPr>
              <a:t>天</a:t>
            </a:r>
            <a:r>
              <a:rPr sz="2800">
                <a:solidFill>
                  <a:srgbClr val="3D3E41"/>
                </a:solidFill>
                <a:latin typeface="Arial"/>
                <a:cs typeface="Arial"/>
              </a:rPr>
              <a:t>→</a:t>
            </a:r>
            <a:r>
              <a:rPr sz="2800" spc="-20">
                <a:solidFill>
                  <a:srgbClr val="3D3E41"/>
                </a:solidFill>
                <a:latin typeface="宋体"/>
                <a:cs typeface="宋体"/>
              </a:rPr>
              <a:t>自然，</a:t>
            </a:r>
            <a:r>
              <a:rPr sz="2800" spc="-10">
                <a:solidFill>
                  <a:srgbClr val="3D3E41"/>
                </a:solidFill>
                <a:latin typeface="宋体"/>
                <a:cs typeface="宋体"/>
              </a:rPr>
              <a:t>按规律办事</a:t>
            </a:r>
            <a:endParaRPr sz="28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2440"/>
              </a:spcBef>
            </a:pPr>
            <a:r>
              <a:rPr sz="2800">
                <a:solidFill>
                  <a:srgbClr val="3D3E41"/>
                </a:solidFill>
                <a:latin typeface="宋体"/>
                <a:cs typeface="宋体"/>
              </a:rPr>
              <a:t>管理方式：“无为而治”、讲“弱者道之用”</a:t>
            </a:r>
            <a:r>
              <a:rPr sz="2800">
                <a:solidFill>
                  <a:srgbClr val="3D3E41"/>
                </a:solidFill>
                <a:latin typeface="Arial"/>
                <a:cs typeface="Arial"/>
              </a:rPr>
              <a:t>→</a:t>
            </a:r>
            <a:r>
              <a:rPr sz="2800" spc="-5">
                <a:solidFill>
                  <a:srgbClr val="3D3E41"/>
                </a:solidFill>
                <a:latin typeface="宋体"/>
                <a:cs typeface="宋体"/>
              </a:rPr>
              <a:t>不为人知却发挥实际作用</a:t>
            </a:r>
            <a:endParaRPr sz="2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53110" y="510222"/>
            <a:ext cx="25146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/>
              <a:t>3.</a:t>
            </a:r>
            <a:r>
              <a:rPr sz="2800" spc="-10"/>
              <a:t>法家管理思想</a:t>
            </a:r>
            <a:endParaRPr sz="2800"/>
          </a:p>
        </p:txBody>
      </p:sp>
      <p:sp>
        <p:nvSpPr>
          <p:cNvPr id="3" name="object 3"/>
          <p:cNvSpPr txBox="1"/>
          <p:nvPr/>
        </p:nvSpPr>
        <p:spPr>
          <a:xfrm>
            <a:off x="753110" y="1214475"/>
            <a:ext cx="7340600" cy="46888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spc="-5">
                <a:solidFill>
                  <a:srgbClr val="3D3E41"/>
                </a:solidFill>
                <a:latin typeface="宋体"/>
                <a:cs typeface="宋体"/>
              </a:rPr>
              <a:t>管理制度：主张法治，反对人治→管理离不开法律制度</a:t>
            </a:r>
            <a:endParaRPr sz="2400">
              <a:latin typeface="宋体"/>
              <a:cs typeface="宋体"/>
            </a:endParaRPr>
          </a:p>
          <a:p>
            <a:pPr marL="12700" marR="3053715">
              <a:lnSpc>
                <a:spcPct val="200000"/>
              </a:lnSpc>
            </a:pPr>
            <a:r>
              <a:rPr sz="2400" spc="-5">
                <a:solidFill>
                  <a:srgbClr val="3D3E41"/>
                </a:solidFill>
                <a:latin typeface="宋体"/>
                <a:cs typeface="宋体"/>
              </a:rPr>
              <a:t>管理技巧：基于法治的惩罚措施管理权威：关键在于“势”</a:t>
            </a:r>
            <a:endParaRPr sz="24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1975"/>
              </a:spcBef>
            </a:pPr>
            <a:r>
              <a:rPr sz="2800">
                <a:solidFill>
                  <a:srgbClr val="3D3E41"/>
                </a:solidFill>
                <a:latin typeface="宋体"/>
                <a:cs typeface="宋体"/>
              </a:rPr>
              <a:t>4.</a:t>
            </a:r>
            <a:r>
              <a:rPr sz="2800" spc="-10">
                <a:solidFill>
                  <a:srgbClr val="3D3E41"/>
                </a:solidFill>
                <a:latin typeface="宋体"/>
                <a:cs typeface="宋体"/>
              </a:rPr>
              <a:t>兵家管理思想</a:t>
            </a:r>
            <a:endParaRPr sz="2800">
              <a:latin typeface="宋体"/>
              <a:cs typeface="宋体"/>
            </a:endParaRPr>
          </a:p>
          <a:p>
            <a:pPr marL="12700" marR="3663315">
              <a:lnSpc>
                <a:spcPts val="5760"/>
              </a:lnSpc>
              <a:spcBef>
                <a:spcPts val="375"/>
              </a:spcBef>
            </a:pPr>
            <a:r>
              <a:rPr sz="2400" spc="-5">
                <a:solidFill>
                  <a:srgbClr val="3D3E41"/>
                </a:solidFill>
                <a:latin typeface="宋体"/>
                <a:cs typeface="宋体"/>
              </a:rPr>
              <a:t>管理的战略：依靠计谋取胜管理的策略：因变制胜</a:t>
            </a:r>
            <a:endParaRPr sz="24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30"/>
              </a:spcBef>
            </a:pPr>
            <a:endParaRPr sz="17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</a:pPr>
            <a:r>
              <a:rPr sz="2400" spc="-5">
                <a:solidFill>
                  <a:srgbClr val="3D3E41"/>
                </a:solidFill>
                <a:latin typeface="宋体"/>
                <a:cs typeface="宋体"/>
              </a:rPr>
              <a:t>管理的方略：分级管理、思想教育、严明纪律</a:t>
            </a:r>
            <a:endParaRPr sz="24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610870" y="2099665"/>
            <a:ext cx="8559800" cy="3317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18135" indent="-305435">
              <a:lnSpc>
                <a:spcPct val="100000"/>
              </a:lnSpc>
              <a:spcBef>
                <a:spcPts val="100"/>
              </a:spcBef>
              <a:buSzPct val="95833"/>
              <a:buAutoNum type="arabicPeriod"/>
              <a:tabLst>
                <a:tab pos="318135"/>
              </a:tabLst>
            </a:pPr>
            <a:r>
              <a:rPr sz="2400" spc="-5">
                <a:solidFill>
                  <a:srgbClr val="3D3E41"/>
                </a:solidFill>
                <a:latin typeface="宋体"/>
                <a:cs typeface="宋体"/>
              </a:rPr>
              <a:t>早期主要体现在军事、治国以及教会管理上。</a:t>
            </a:r>
            <a:endParaRPr sz="24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60"/>
              </a:spcBef>
              <a:buClr>
                <a:srgbClr val="3D3E41"/>
              </a:buClr>
              <a:buFont typeface="Arial"/>
              <a:buAutoNum type="arabicPeriod"/>
            </a:pPr>
            <a:endParaRPr sz="2200">
              <a:latin typeface="宋体"/>
              <a:cs typeface="宋体"/>
            </a:endParaRPr>
          </a:p>
          <a:p>
            <a:pPr marL="318135" indent="-305435">
              <a:lnSpc>
                <a:spcPct val="100000"/>
              </a:lnSpc>
              <a:buSzPct val="95833"/>
              <a:buAutoNum type="arabicPeriod"/>
              <a:tabLst>
                <a:tab pos="318135"/>
              </a:tabLst>
            </a:pPr>
            <a:r>
              <a:rPr sz="2400" spc="-5">
                <a:solidFill>
                  <a:srgbClr val="3D3E41"/>
                </a:solidFill>
                <a:latin typeface="宋体"/>
                <a:cs typeface="宋体"/>
              </a:rPr>
              <a:t>古埃及的金字塔管理机构</a:t>
            </a:r>
            <a:endParaRPr sz="24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60"/>
              </a:spcBef>
              <a:buClr>
                <a:srgbClr val="3D3E41"/>
              </a:buClr>
              <a:buFont typeface="Arial"/>
              <a:buAutoNum type="arabicPeriod"/>
            </a:pPr>
            <a:endParaRPr sz="2200">
              <a:latin typeface="宋体"/>
              <a:cs typeface="宋体"/>
            </a:endParaRPr>
          </a:p>
          <a:p>
            <a:pPr marL="318135" indent="-305435">
              <a:lnSpc>
                <a:spcPct val="100000"/>
              </a:lnSpc>
              <a:buSzPct val="95833"/>
              <a:buAutoNum type="arabicPeriod"/>
              <a:tabLst>
                <a:tab pos="318135"/>
              </a:tabLst>
            </a:pPr>
            <a:r>
              <a:rPr sz="2400" spc="-5">
                <a:solidFill>
                  <a:srgbClr val="3D3E41"/>
                </a:solidFill>
                <a:latin typeface="宋体"/>
                <a:cs typeface="宋体"/>
              </a:rPr>
              <a:t>古希腊管理技能在公共事务和私人事务上的相通性。</a:t>
            </a:r>
            <a:endParaRPr sz="24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60"/>
              </a:spcBef>
              <a:buClr>
                <a:srgbClr val="3D3E41"/>
              </a:buClr>
              <a:buFont typeface="Arial"/>
              <a:buAutoNum type="arabicPeriod"/>
            </a:pPr>
            <a:endParaRPr sz="2200">
              <a:latin typeface="宋体"/>
              <a:cs typeface="宋体"/>
            </a:endParaRPr>
          </a:p>
          <a:p>
            <a:pPr marL="318135" indent="-305435">
              <a:lnSpc>
                <a:spcPct val="100000"/>
              </a:lnSpc>
              <a:buSzPct val="95833"/>
              <a:buAutoNum type="arabicPeriod"/>
              <a:tabLst>
                <a:tab pos="318135"/>
              </a:tabLst>
            </a:pPr>
            <a:r>
              <a:rPr sz="2400" spc="-5">
                <a:solidFill>
                  <a:srgbClr val="3D3E41"/>
                </a:solidFill>
                <a:latin typeface="宋体"/>
                <a:cs typeface="宋体"/>
              </a:rPr>
              <a:t>古罗马逐渐出现管理体制的改革，行政、立法、司法的分离。</a:t>
            </a:r>
            <a:endParaRPr sz="2400">
              <a:latin typeface="宋体"/>
              <a:cs typeface="宋体"/>
            </a:endParaRPr>
          </a:p>
          <a:p>
            <a:pPr>
              <a:lnSpc>
                <a:spcPct val="100000"/>
              </a:lnSpc>
              <a:buClr>
                <a:srgbClr val="3D3E41"/>
              </a:buClr>
              <a:buFont typeface="Arial"/>
              <a:buAutoNum type="arabicPeriod"/>
            </a:pPr>
            <a:endParaRPr sz="2250">
              <a:latin typeface="宋体"/>
              <a:cs typeface="宋体"/>
            </a:endParaRPr>
          </a:p>
          <a:p>
            <a:pPr marL="318135" indent="-305435">
              <a:lnSpc>
                <a:spcPct val="100000"/>
              </a:lnSpc>
              <a:buSzPct val="95833"/>
              <a:buAutoNum type="arabicPeriod"/>
              <a:tabLst>
                <a:tab pos="318135"/>
              </a:tabLst>
            </a:pPr>
            <a:r>
              <a:rPr sz="2400" spc="-5">
                <a:solidFill>
                  <a:srgbClr val="3D3E41"/>
                </a:solidFill>
                <a:latin typeface="宋体"/>
                <a:cs typeface="宋体"/>
              </a:rPr>
              <a:t>欧洲文艺复兴管理思想的涌现</a:t>
            </a:r>
            <a:endParaRPr sz="2400">
              <a:latin typeface="宋体"/>
              <a:cs typeface="宋体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610870" y="752475"/>
            <a:ext cx="40894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/>
              <a:t>二、外国早期管理思想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887372" y="1673698"/>
            <a:ext cx="52070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spc="-5">
                <a:solidFill>
                  <a:srgbClr val="797A7E"/>
                </a:solidFill>
              </a:rPr>
              <a:t>亚当斯密的劳动分工以及经济人的观点</a:t>
            </a:r>
            <a:endParaRPr sz="2400"/>
          </a:p>
        </p:txBody>
      </p:sp>
      <p:grpSp>
        <p:nvGrpSpPr>
          <p:cNvPr id="3" name="object 3"/>
          <p:cNvGrpSpPr/>
          <p:nvPr/>
        </p:nvGrpSpPr>
        <p:grpSpPr>
          <a:xfrm>
            <a:off x="1578404" y="1497923"/>
            <a:ext cx="1143635" cy="1143635"/>
            <a:chOff x="1578404" y="1497923"/>
            <a:chExt cx="1143635" cy="1143635"/>
          </a:xfrm>
        </p:grpSpPr>
        <p:sp>
          <p:nvSpPr>
            <p:cNvPr id="4" name="object 4"/>
            <p:cNvSpPr/>
            <p:nvPr/>
          </p:nvSpPr>
          <p:spPr>
            <a:xfrm>
              <a:off x="1692265" y="1611785"/>
              <a:ext cx="915669" cy="915669"/>
            </a:xfrm>
            <a:custGeom>
              <a:rect l="l" t="t" r="r" b="b"/>
              <a:pathLst>
                <a:path w="915669" h="915669">
                  <a:moveTo>
                    <a:pt x="915381" y="457691"/>
                  </a:moveTo>
                  <a:lnTo>
                    <a:pt x="0" y="457691"/>
                  </a:lnTo>
                  <a:lnTo>
                    <a:pt x="2363" y="410894"/>
                  </a:lnTo>
                  <a:lnTo>
                    <a:pt x="9299" y="365449"/>
                  </a:lnTo>
                  <a:lnTo>
                    <a:pt x="20577" y="321587"/>
                  </a:lnTo>
                  <a:lnTo>
                    <a:pt x="35968" y="279536"/>
                  </a:lnTo>
                  <a:lnTo>
                    <a:pt x="55241" y="239527"/>
                  </a:lnTo>
                  <a:lnTo>
                    <a:pt x="78167" y="201790"/>
                  </a:lnTo>
                  <a:lnTo>
                    <a:pt x="104515" y="166556"/>
                  </a:lnTo>
                  <a:lnTo>
                    <a:pt x="134055" y="134054"/>
                  </a:lnTo>
                  <a:lnTo>
                    <a:pt x="166558" y="104513"/>
                  </a:lnTo>
                  <a:lnTo>
                    <a:pt x="201793" y="78165"/>
                  </a:lnTo>
                  <a:lnTo>
                    <a:pt x="239529" y="55240"/>
                  </a:lnTo>
                  <a:lnTo>
                    <a:pt x="279538" y="35967"/>
                  </a:lnTo>
                  <a:lnTo>
                    <a:pt x="321589" y="20576"/>
                  </a:lnTo>
                  <a:lnTo>
                    <a:pt x="365452" y="9298"/>
                  </a:lnTo>
                  <a:lnTo>
                    <a:pt x="410899" y="2362"/>
                  </a:lnTo>
                  <a:lnTo>
                    <a:pt x="457690" y="0"/>
                  </a:lnTo>
                  <a:lnTo>
                    <a:pt x="504487" y="2363"/>
                  </a:lnTo>
                  <a:lnTo>
                    <a:pt x="549932" y="9298"/>
                  </a:lnTo>
                  <a:lnTo>
                    <a:pt x="593794" y="20577"/>
                  </a:lnTo>
                  <a:lnTo>
                    <a:pt x="635845" y="35967"/>
                  </a:lnTo>
                  <a:lnTo>
                    <a:pt x="675853" y="55241"/>
                  </a:lnTo>
                  <a:lnTo>
                    <a:pt x="713590" y="78166"/>
                  </a:lnTo>
                  <a:lnTo>
                    <a:pt x="748824" y="104514"/>
                  </a:lnTo>
                  <a:lnTo>
                    <a:pt x="781327" y="134054"/>
                  </a:lnTo>
                  <a:lnTo>
                    <a:pt x="810867" y="166557"/>
                  </a:lnTo>
                  <a:lnTo>
                    <a:pt x="837215" y="201791"/>
                  </a:lnTo>
                  <a:lnTo>
                    <a:pt x="860140" y="239528"/>
                  </a:lnTo>
                  <a:lnTo>
                    <a:pt x="879413" y="279537"/>
                  </a:lnTo>
                  <a:lnTo>
                    <a:pt x="894804" y="321587"/>
                  </a:lnTo>
                  <a:lnTo>
                    <a:pt x="906082" y="365450"/>
                  </a:lnTo>
                  <a:lnTo>
                    <a:pt x="913018" y="410894"/>
                  </a:lnTo>
                  <a:lnTo>
                    <a:pt x="915381" y="457691"/>
                  </a:lnTo>
                  <a:close/>
                </a:path>
                <a:path w="915669" h="915669">
                  <a:moveTo>
                    <a:pt x="457690" y="915381"/>
                  </a:moveTo>
                  <a:lnTo>
                    <a:pt x="410894" y="913017"/>
                  </a:lnTo>
                  <a:lnTo>
                    <a:pt x="365450" y="906082"/>
                  </a:lnTo>
                  <a:lnTo>
                    <a:pt x="321587" y="894804"/>
                  </a:lnTo>
                  <a:lnTo>
                    <a:pt x="279536" y="879413"/>
                  </a:lnTo>
                  <a:lnTo>
                    <a:pt x="239528" y="860140"/>
                  </a:lnTo>
                  <a:lnTo>
                    <a:pt x="201791" y="837214"/>
                  </a:lnTo>
                  <a:lnTo>
                    <a:pt x="166557" y="810866"/>
                  </a:lnTo>
                  <a:lnTo>
                    <a:pt x="134054" y="781326"/>
                  </a:lnTo>
                  <a:lnTo>
                    <a:pt x="104514" y="748824"/>
                  </a:lnTo>
                  <a:lnTo>
                    <a:pt x="78166" y="713589"/>
                  </a:lnTo>
                  <a:lnTo>
                    <a:pt x="55240" y="675853"/>
                  </a:lnTo>
                  <a:lnTo>
                    <a:pt x="35967" y="635844"/>
                  </a:lnTo>
                  <a:lnTo>
                    <a:pt x="20576" y="593793"/>
                  </a:lnTo>
                  <a:lnTo>
                    <a:pt x="9298" y="549931"/>
                  </a:lnTo>
                  <a:lnTo>
                    <a:pt x="2363" y="504486"/>
                  </a:lnTo>
                  <a:lnTo>
                    <a:pt x="0" y="457690"/>
                  </a:lnTo>
                  <a:lnTo>
                    <a:pt x="915381" y="457691"/>
                  </a:lnTo>
                  <a:lnTo>
                    <a:pt x="913018" y="504486"/>
                  </a:lnTo>
                  <a:lnTo>
                    <a:pt x="906082" y="549931"/>
                  </a:lnTo>
                  <a:lnTo>
                    <a:pt x="894804" y="593793"/>
                  </a:lnTo>
                  <a:lnTo>
                    <a:pt x="879413" y="635844"/>
                  </a:lnTo>
                  <a:lnTo>
                    <a:pt x="860140" y="675853"/>
                  </a:lnTo>
                  <a:lnTo>
                    <a:pt x="837214" y="713589"/>
                  </a:lnTo>
                  <a:lnTo>
                    <a:pt x="810866" y="748824"/>
                  </a:lnTo>
                  <a:lnTo>
                    <a:pt x="781326" y="781326"/>
                  </a:lnTo>
                  <a:lnTo>
                    <a:pt x="748824" y="810866"/>
                  </a:lnTo>
                  <a:lnTo>
                    <a:pt x="713589" y="837214"/>
                  </a:lnTo>
                  <a:lnTo>
                    <a:pt x="675853" y="860140"/>
                  </a:lnTo>
                  <a:lnTo>
                    <a:pt x="635844" y="879413"/>
                  </a:lnTo>
                  <a:lnTo>
                    <a:pt x="593793" y="894804"/>
                  </a:lnTo>
                  <a:lnTo>
                    <a:pt x="549931" y="906082"/>
                  </a:lnTo>
                  <a:lnTo>
                    <a:pt x="504486" y="913018"/>
                  </a:lnTo>
                  <a:lnTo>
                    <a:pt x="457690" y="915381"/>
                  </a:lnTo>
                  <a:close/>
                </a:path>
              </a:pathLst>
            </a:custGeom>
            <a:solidFill>
              <a:srgbClr val="797A7E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1587929" y="1507448"/>
              <a:ext cx="1124585" cy="1124585"/>
            </a:xfrm>
            <a:custGeom>
              <a:rect l="l" t="t" r="r" b="b"/>
              <a:pathLst>
                <a:path w="1124585" h="1124585">
                  <a:moveTo>
                    <a:pt x="0" y="562028"/>
                  </a:moveTo>
                  <a:lnTo>
                    <a:pt x="2063" y="513534"/>
                  </a:lnTo>
                  <a:lnTo>
                    <a:pt x="8140" y="466185"/>
                  </a:lnTo>
                  <a:lnTo>
                    <a:pt x="18061" y="420151"/>
                  </a:lnTo>
                  <a:lnTo>
                    <a:pt x="31658" y="375600"/>
                  </a:lnTo>
                  <a:lnTo>
                    <a:pt x="48763" y="332700"/>
                  </a:lnTo>
                  <a:lnTo>
                    <a:pt x="69206" y="291621"/>
                  </a:lnTo>
                  <a:lnTo>
                    <a:pt x="92819" y="252531"/>
                  </a:lnTo>
                  <a:lnTo>
                    <a:pt x="119434" y="215598"/>
                  </a:lnTo>
                  <a:lnTo>
                    <a:pt x="148881" y="180992"/>
                  </a:lnTo>
                  <a:lnTo>
                    <a:pt x="180992" y="148881"/>
                  </a:lnTo>
                  <a:lnTo>
                    <a:pt x="215598" y="119434"/>
                  </a:lnTo>
                  <a:lnTo>
                    <a:pt x="252531" y="92819"/>
                  </a:lnTo>
                  <a:lnTo>
                    <a:pt x="291621" y="69206"/>
                  </a:lnTo>
                  <a:lnTo>
                    <a:pt x="332700" y="48762"/>
                  </a:lnTo>
                  <a:lnTo>
                    <a:pt x="375600" y="31658"/>
                  </a:lnTo>
                  <a:lnTo>
                    <a:pt x="420151" y="18060"/>
                  </a:lnTo>
                  <a:lnTo>
                    <a:pt x="466185" y="8139"/>
                  </a:lnTo>
                  <a:lnTo>
                    <a:pt x="513534" y="2063"/>
                  </a:lnTo>
                  <a:lnTo>
                    <a:pt x="562027" y="0"/>
                  </a:lnTo>
                  <a:lnTo>
                    <a:pt x="610520" y="2062"/>
                  </a:lnTo>
                  <a:lnTo>
                    <a:pt x="657869" y="8139"/>
                  </a:lnTo>
                  <a:lnTo>
                    <a:pt x="703903" y="18060"/>
                  </a:lnTo>
                  <a:lnTo>
                    <a:pt x="748454" y="31657"/>
                  </a:lnTo>
                  <a:lnTo>
                    <a:pt x="791354" y="48762"/>
                  </a:lnTo>
                  <a:lnTo>
                    <a:pt x="832433" y="69205"/>
                  </a:lnTo>
                  <a:lnTo>
                    <a:pt x="871524" y="92818"/>
                  </a:lnTo>
                  <a:lnTo>
                    <a:pt x="908456" y="119433"/>
                  </a:lnTo>
                  <a:lnTo>
                    <a:pt x="943062" y="148880"/>
                  </a:lnTo>
                  <a:lnTo>
                    <a:pt x="975173" y="180991"/>
                  </a:lnTo>
                  <a:lnTo>
                    <a:pt x="1004621" y="215597"/>
                  </a:lnTo>
                  <a:lnTo>
                    <a:pt x="1031235" y="252530"/>
                  </a:lnTo>
                  <a:lnTo>
                    <a:pt x="1054849" y="291620"/>
                  </a:lnTo>
                  <a:lnTo>
                    <a:pt x="1075292" y="332699"/>
                  </a:lnTo>
                  <a:lnTo>
                    <a:pt x="1092397" y="375599"/>
                  </a:lnTo>
                  <a:lnTo>
                    <a:pt x="1105994" y="420150"/>
                  </a:lnTo>
                  <a:lnTo>
                    <a:pt x="1115915" y="466185"/>
                  </a:lnTo>
                  <a:lnTo>
                    <a:pt x="1121992" y="513533"/>
                  </a:lnTo>
                  <a:lnTo>
                    <a:pt x="1124055" y="562027"/>
                  </a:lnTo>
                  <a:lnTo>
                    <a:pt x="1121992" y="610521"/>
                  </a:lnTo>
                  <a:lnTo>
                    <a:pt x="1115915" y="657869"/>
                  </a:lnTo>
                  <a:lnTo>
                    <a:pt x="1105994" y="703904"/>
                  </a:lnTo>
                  <a:lnTo>
                    <a:pt x="1092397" y="748455"/>
                  </a:lnTo>
                  <a:lnTo>
                    <a:pt x="1075292" y="791354"/>
                  </a:lnTo>
                  <a:lnTo>
                    <a:pt x="1054849" y="832434"/>
                  </a:lnTo>
                  <a:lnTo>
                    <a:pt x="1031235" y="871524"/>
                  </a:lnTo>
                  <a:lnTo>
                    <a:pt x="1004621" y="908457"/>
                  </a:lnTo>
                  <a:lnTo>
                    <a:pt x="975174" y="943063"/>
                  </a:lnTo>
                  <a:lnTo>
                    <a:pt x="943063" y="975174"/>
                  </a:lnTo>
                  <a:lnTo>
                    <a:pt x="908457" y="1004621"/>
                  </a:lnTo>
                  <a:lnTo>
                    <a:pt x="871524" y="1031235"/>
                  </a:lnTo>
                  <a:lnTo>
                    <a:pt x="832434" y="1054849"/>
                  </a:lnTo>
                  <a:lnTo>
                    <a:pt x="791355" y="1075292"/>
                  </a:lnTo>
                  <a:lnTo>
                    <a:pt x="748455" y="1092397"/>
                  </a:lnTo>
                  <a:lnTo>
                    <a:pt x="703904" y="1105994"/>
                  </a:lnTo>
                  <a:lnTo>
                    <a:pt x="657869" y="1115915"/>
                  </a:lnTo>
                  <a:lnTo>
                    <a:pt x="610521" y="1121992"/>
                  </a:lnTo>
                  <a:lnTo>
                    <a:pt x="562027" y="1124055"/>
                  </a:lnTo>
                  <a:lnTo>
                    <a:pt x="513534" y="1121992"/>
                  </a:lnTo>
                  <a:lnTo>
                    <a:pt x="466185" y="1115915"/>
                  </a:lnTo>
                  <a:lnTo>
                    <a:pt x="420151" y="1105994"/>
                  </a:lnTo>
                  <a:lnTo>
                    <a:pt x="375600" y="1092397"/>
                  </a:lnTo>
                  <a:lnTo>
                    <a:pt x="332700" y="1075292"/>
                  </a:lnTo>
                  <a:lnTo>
                    <a:pt x="291621" y="1054849"/>
                  </a:lnTo>
                  <a:lnTo>
                    <a:pt x="252530" y="1031235"/>
                  </a:lnTo>
                  <a:lnTo>
                    <a:pt x="215598" y="1004621"/>
                  </a:lnTo>
                  <a:lnTo>
                    <a:pt x="180992" y="975174"/>
                  </a:lnTo>
                  <a:lnTo>
                    <a:pt x="148881" y="943063"/>
                  </a:lnTo>
                  <a:lnTo>
                    <a:pt x="119434" y="908457"/>
                  </a:lnTo>
                  <a:lnTo>
                    <a:pt x="92819" y="871524"/>
                  </a:lnTo>
                  <a:lnTo>
                    <a:pt x="69206" y="832434"/>
                  </a:lnTo>
                  <a:lnTo>
                    <a:pt x="48762" y="791355"/>
                  </a:lnTo>
                  <a:lnTo>
                    <a:pt x="31658" y="748455"/>
                  </a:lnTo>
                  <a:lnTo>
                    <a:pt x="18060" y="703904"/>
                  </a:lnTo>
                  <a:lnTo>
                    <a:pt x="8139" y="657870"/>
                  </a:lnTo>
                  <a:lnTo>
                    <a:pt x="2063" y="610521"/>
                  </a:lnTo>
                  <a:lnTo>
                    <a:pt x="0" y="562027"/>
                  </a:lnTo>
                  <a:close/>
                </a:path>
              </a:pathLst>
            </a:custGeom>
            <a:ln w="19050">
              <a:solidFill>
                <a:srgbClr val="797A7E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1984409" y="1859923"/>
              <a:ext cx="331470" cy="419100"/>
            </a:xfrm>
            <a:custGeom>
              <a:rect l="l" t="t" r="r" b="b"/>
              <a:pathLst>
                <a:path w="331469" h="419100">
                  <a:moveTo>
                    <a:pt x="187828" y="1269"/>
                  </a:moveTo>
                  <a:lnTo>
                    <a:pt x="150713" y="1269"/>
                  </a:lnTo>
                  <a:lnTo>
                    <a:pt x="155532" y="0"/>
                  </a:lnTo>
                  <a:lnTo>
                    <a:pt x="183009" y="0"/>
                  </a:lnTo>
                  <a:lnTo>
                    <a:pt x="187828" y="1269"/>
                  </a:lnTo>
                  <a:close/>
                </a:path>
                <a:path w="331469" h="419100">
                  <a:moveTo>
                    <a:pt x="192522" y="2539"/>
                  </a:moveTo>
                  <a:lnTo>
                    <a:pt x="143578" y="2539"/>
                  </a:lnTo>
                  <a:lnTo>
                    <a:pt x="145894" y="1269"/>
                  </a:lnTo>
                  <a:lnTo>
                    <a:pt x="190206" y="1269"/>
                  </a:lnTo>
                  <a:lnTo>
                    <a:pt x="192522" y="2539"/>
                  </a:lnTo>
                  <a:close/>
                </a:path>
                <a:path w="331469" h="419100">
                  <a:moveTo>
                    <a:pt x="199469" y="5080"/>
                  </a:moveTo>
                  <a:lnTo>
                    <a:pt x="136631" y="5080"/>
                  </a:lnTo>
                  <a:lnTo>
                    <a:pt x="138884" y="3810"/>
                  </a:lnTo>
                  <a:lnTo>
                    <a:pt x="141200" y="2539"/>
                  </a:lnTo>
                  <a:lnTo>
                    <a:pt x="194901" y="2539"/>
                  </a:lnTo>
                  <a:lnTo>
                    <a:pt x="197216" y="3810"/>
                  </a:lnTo>
                  <a:lnTo>
                    <a:pt x="199469" y="5080"/>
                  </a:lnTo>
                  <a:close/>
                </a:path>
                <a:path w="331469" h="419100">
                  <a:moveTo>
                    <a:pt x="201347" y="190500"/>
                  </a:moveTo>
                  <a:lnTo>
                    <a:pt x="134190" y="190500"/>
                  </a:lnTo>
                  <a:lnTo>
                    <a:pt x="132124" y="189230"/>
                  </a:lnTo>
                  <a:lnTo>
                    <a:pt x="129996" y="187960"/>
                  </a:lnTo>
                  <a:lnTo>
                    <a:pt x="127931" y="187960"/>
                  </a:lnTo>
                  <a:lnTo>
                    <a:pt x="121922" y="184150"/>
                  </a:lnTo>
                  <a:lnTo>
                    <a:pt x="119982" y="182880"/>
                  </a:lnTo>
                  <a:lnTo>
                    <a:pt x="118104" y="181610"/>
                  </a:lnTo>
                  <a:lnTo>
                    <a:pt x="116164" y="181610"/>
                  </a:lnTo>
                  <a:lnTo>
                    <a:pt x="114286" y="180339"/>
                  </a:lnTo>
                  <a:lnTo>
                    <a:pt x="112471" y="179069"/>
                  </a:lnTo>
                  <a:lnTo>
                    <a:pt x="110594" y="177800"/>
                  </a:lnTo>
                  <a:lnTo>
                    <a:pt x="107151" y="175260"/>
                  </a:lnTo>
                  <a:lnTo>
                    <a:pt x="103709" y="171450"/>
                  </a:lnTo>
                  <a:lnTo>
                    <a:pt x="102019" y="170180"/>
                  </a:lnTo>
                  <a:lnTo>
                    <a:pt x="100204" y="168910"/>
                  </a:lnTo>
                  <a:lnTo>
                    <a:pt x="96699" y="165100"/>
                  </a:lnTo>
                  <a:lnTo>
                    <a:pt x="94946" y="163830"/>
                  </a:lnTo>
                  <a:lnTo>
                    <a:pt x="91755" y="160019"/>
                  </a:lnTo>
                  <a:lnTo>
                    <a:pt x="90190" y="157480"/>
                  </a:lnTo>
                  <a:lnTo>
                    <a:pt x="88687" y="154939"/>
                  </a:lnTo>
                  <a:lnTo>
                    <a:pt x="87248" y="153669"/>
                  </a:lnTo>
                  <a:lnTo>
                    <a:pt x="85809" y="151130"/>
                  </a:lnTo>
                  <a:lnTo>
                    <a:pt x="83180" y="147319"/>
                  </a:lnTo>
                  <a:lnTo>
                    <a:pt x="81928" y="144780"/>
                  </a:lnTo>
                  <a:lnTo>
                    <a:pt x="80739" y="142239"/>
                  </a:lnTo>
                  <a:lnTo>
                    <a:pt x="79612" y="140969"/>
                  </a:lnTo>
                  <a:lnTo>
                    <a:pt x="78548" y="138430"/>
                  </a:lnTo>
                  <a:lnTo>
                    <a:pt x="72728" y="120650"/>
                  </a:lnTo>
                  <a:lnTo>
                    <a:pt x="72039" y="118110"/>
                  </a:lnTo>
                  <a:lnTo>
                    <a:pt x="69911" y="92710"/>
                  </a:lnTo>
                  <a:lnTo>
                    <a:pt x="70099" y="90169"/>
                  </a:lnTo>
                  <a:lnTo>
                    <a:pt x="73541" y="71119"/>
                  </a:lnTo>
                  <a:lnTo>
                    <a:pt x="74230" y="68580"/>
                  </a:lnTo>
                  <a:lnTo>
                    <a:pt x="75043" y="66039"/>
                  </a:lnTo>
                  <a:lnTo>
                    <a:pt x="75794" y="63500"/>
                  </a:lnTo>
                  <a:lnTo>
                    <a:pt x="76608" y="62230"/>
                  </a:lnTo>
                  <a:lnTo>
                    <a:pt x="78486" y="57150"/>
                  </a:lnTo>
                  <a:lnTo>
                    <a:pt x="79550" y="54610"/>
                  </a:lnTo>
                  <a:lnTo>
                    <a:pt x="80551" y="53339"/>
                  </a:lnTo>
                  <a:lnTo>
                    <a:pt x="81740" y="50800"/>
                  </a:lnTo>
                  <a:lnTo>
                    <a:pt x="82867" y="48260"/>
                  </a:lnTo>
                  <a:lnTo>
                    <a:pt x="85308" y="44450"/>
                  </a:lnTo>
                  <a:lnTo>
                    <a:pt x="86622" y="43180"/>
                  </a:lnTo>
                  <a:lnTo>
                    <a:pt x="87937" y="40639"/>
                  </a:lnTo>
                  <a:lnTo>
                    <a:pt x="89376" y="39369"/>
                  </a:lnTo>
                  <a:lnTo>
                    <a:pt x="90816" y="36830"/>
                  </a:lnTo>
                  <a:lnTo>
                    <a:pt x="92255" y="35560"/>
                  </a:lnTo>
                  <a:lnTo>
                    <a:pt x="93820" y="33019"/>
                  </a:lnTo>
                  <a:lnTo>
                    <a:pt x="96949" y="29210"/>
                  </a:lnTo>
                  <a:lnTo>
                    <a:pt x="102019" y="25400"/>
                  </a:lnTo>
                  <a:lnTo>
                    <a:pt x="105586" y="21589"/>
                  </a:lnTo>
                  <a:lnTo>
                    <a:pt x="129871" y="7619"/>
                  </a:lnTo>
                  <a:lnTo>
                    <a:pt x="132124" y="6350"/>
                  </a:lnTo>
                  <a:lnTo>
                    <a:pt x="134315" y="5080"/>
                  </a:lnTo>
                  <a:lnTo>
                    <a:pt x="201785" y="5080"/>
                  </a:lnTo>
                  <a:lnTo>
                    <a:pt x="203976" y="6350"/>
                  </a:lnTo>
                  <a:lnTo>
                    <a:pt x="210610" y="8889"/>
                  </a:lnTo>
                  <a:lnTo>
                    <a:pt x="212738" y="10160"/>
                  </a:lnTo>
                  <a:lnTo>
                    <a:pt x="214804" y="11430"/>
                  </a:lnTo>
                  <a:lnTo>
                    <a:pt x="216932" y="12700"/>
                  </a:lnTo>
                  <a:lnTo>
                    <a:pt x="222940" y="16510"/>
                  </a:lnTo>
                  <a:lnTo>
                    <a:pt x="230513" y="21589"/>
                  </a:lnTo>
                  <a:lnTo>
                    <a:pt x="232329" y="22860"/>
                  </a:lnTo>
                  <a:lnTo>
                    <a:pt x="235771" y="26669"/>
                  </a:lnTo>
                  <a:lnTo>
                    <a:pt x="237461" y="27939"/>
                  </a:lnTo>
                  <a:lnTo>
                    <a:pt x="240715" y="31750"/>
                  </a:lnTo>
                  <a:lnTo>
                    <a:pt x="243845" y="35560"/>
                  </a:lnTo>
                  <a:lnTo>
                    <a:pt x="246724" y="39369"/>
                  </a:lnTo>
                  <a:lnTo>
                    <a:pt x="248163" y="40639"/>
                  </a:lnTo>
                  <a:lnTo>
                    <a:pt x="249478" y="43180"/>
                  </a:lnTo>
                  <a:lnTo>
                    <a:pt x="250792" y="44450"/>
                  </a:lnTo>
                  <a:lnTo>
                    <a:pt x="253233" y="48260"/>
                  </a:lnTo>
                  <a:lnTo>
                    <a:pt x="255549" y="53339"/>
                  </a:lnTo>
                  <a:lnTo>
                    <a:pt x="256550" y="54610"/>
                  </a:lnTo>
                  <a:lnTo>
                    <a:pt x="257614" y="57150"/>
                  </a:lnTo>
                  <a:lnTo>
                    <a:pt x="259492" y="62230"/>
                  </a:lnTo>
                  <a:lnTo>
                    <a:pt x="260306" y="63500"/>
                  </a:lnTo>
                  <a:lnTo>
                    <a:pt x="261057" y="66039"/>
                  </a:lnTo>
                  <a:lnTo>
                    <a:pt x="261870" y="68580"/>
                  </a:lnTo>
                  <a:lnTo>
                    <a:pt x="262559" y="71119"/>
                  </a:lnTo>
                  <a:lnTo>
                    <a:pt x="263185" y="73660"/>
                  </a:lnTo>
                  <a:lnTo>
                    <a:pt x="264311" y="77469"/>
                  </a:lnTo>
                  <a:lnTo>
                    <a:pt x="266251" y="95250"/>
                  </a:lnTo>
                  <a:lnTo>
                    <a:pt x="266126" y="102869"/>
                  </a:lnTo>
                  <a:lnTo>
                    <a:pt x="263435" y="120650"/>
                  </a:lnTo>
                  <a:lnTo>
                    <a:pt x="262747" y="124460"/>
                  </a:lnTo>
                  <a:lnTo>
                    <a:pt x="244846" y="158750"/>
                  </a:lnTo>
                  <a:lnTo>
                    <a:pt x="243031" y="161289"/>
                  </a:lnTo>
                  <a:lnTo>
                    <a:pt x="241279" y="162560"/>
                  </a:lnTo>
                  <a:lnTo>
                    <a:pt x="237398" y="167639"/>
                  </a:lnTo>
                  <a:lnTo>
                    <a:pt x="235333" y="168910"/>
                  </a:lnTo>
                  <a:lnTo>
                    <a:pt x="233267" y="171450"/>
                  </a:lnTo>
                  <a:lnTo>
                    <a:pt x="229011" y="175260"/>
                  </a:lnTo>
                  <a:lnTo>
                    <a:pt x="226758" y="176530"/>
                  </a:lnTo>
                  <a:lnTo>
                    <a:pt x="223691" y="179069"/>
                  </a:lnTo>
                  <a:lnTo>
                    <a:pt x="220437" y="180339"/>
                  </a:lnTo>
                  <a:lnTo>
                    <a:pt x="217119" y="182880"/>
                  </a:lnTo>
                  <a:lnTo>
                    <a:pt x="213802" y="184150"/>
                  </a:lnTo>
                  <a:lnTo>
                    <a:pt x="210297" y="186689"/>
                  </a:lnTo>
                  <a:lnTo>
                    <a:pt x="205040" y="189230"/>
                  </a:lnTo>
                  <a:lnTo>
                    <a:pt x="203162" y="189230"/>
                  </a:lnTo>
                  <a:lnTo>
                    <a:pt x="201347" y="190500"/>
                  </a:lnTo>
                  <a:close/>
                </a:path>
                <a:path w="331469" h="419100">
                  <a:moveTo>
                    <a:pt x="0" y="372110"/>
                  </a:moveTo>
                  <a:lnTo>
                    <a:pt x="0" y="368300"/>
                  </a:lnTo>
                  <a:lnTo>
                    <a:pt x="187" y="364489"/>
                  </a:lnTo>
                  <a:lnTo>
                    <a:pt x="688" y="355600"/>
                  </a:lnTo>
                  <a:lnTo>
                    <a:pt x="1064" y="351789"/>
                  </a:lnTo>
                  <a:lnTo>
                    <a:pt x="1377" y="347980"/>
                  </a:lnTo>
                  <a:lnTo>
                    <a:pt x="6885" y="316230"/>
                  </a:lnTo>
                  <a:lnTo>
                    <a:pt x="7637" y="312419"/>
                  </a:lnTo>
                  <a:lnTo>
                    <a:pt x="8513" y="308610"/>
                  </a:lnTo>
                  <a:lnTo>
                    <a:pt x="9452" y="306069"/>
                  </a:lnTo>
                  <a:lnTo>
                    <a:pt x="10391" y="302260"/>
                  </a:lnTo>
                  <a:lnTo>
                    <a:pt x="11393" y="298450"/>
                  </a:lnTo>
                  <a:lnTo>
                    <a:pt x="12394" y="295910"/>
                  </a:lnTo>
                  <a:lnTo>
                    <a:pt x="14585" y="289560"/>
                  </a:lnTo>
                  <a:lnTo>
                    <a:pt x="16964" y="283210"/>
                  </a:lnTo>
                  <a:lnTo>
                    <a:pt x="19468" y="276860"/>
                  </a:lnTo>
                  <a:lnTo>
                    <a:pt x="22097" y="271780"/>
                  </a:lnTo>
                  <a:lnTo>
                    <a:pt x="23537" y="267969"/>
                  </a:lnTo>
                  <a:lnTo>
                    <a:pt x="26417" y="262889"/>
                  </a:lnTo>
                  <a:lnTo>
                    <a:pt x="27919" y="260350"/>
                  </a:lnTo>
                  <a:lnTo>
                    <a:pt x="29484" y="257810"/>
                  </a:lnTo>
                  <a:lnTo>
                    <a:pt x="31049" y="254000"/>
                  </a:lnTo>
                  <a:lnTo>
                    <a:pt x="50768" y="227330"/>
                  </a:lnTo>
                  <a:lnTo>
                    <a:pt x="52772" y="224789"/>
                  </a:lnTo>
                  <a:lnTo>
                    <a:pt x="58906" y="218439"/>
                  </a:lnTo>
                  <a:lnTo>
                    <a:pt x="63226" y="213360"/>
                  </a:lnTo>
                  <a:lnTo>
                    <a:pt x="65417" y="212089"/>
                  </a:lnTo>
                  <a:lnTo>
                    <a:pt x="69924" y="207010"/>
                  </a:lnTo>
                  <a:lnTo>
                    <a:pt x="72178" y="205739"/>
                  </a:lnTo>
                  <a:lnTo>
                    <a:pt x="74494" y="203200"/>
                  </a:lnTo>
                  <a:lnTo>
                    <a:pt x="76873" y="201930"/>
                  </a:lnTo>
                  <a:lnTo>
                    <a:pt x="79189" y="199389"/>
                  </a:lnTo>
                  <a:lnTo>
                    <a:pt x="81631" y="198119"/>
                  </a:lnTo>
                  <a:lnTo>
                    <a:pt x="84134" y="195580"/>
                  </a:lnTo>
                  <a:lnTo>
                    <a:pt x="89017" y="191769"/>
                  </a:lnTo>
                  <a:lnTo>
                    <a:pt x="94902" y="187960"/>
                  </a:lnTo>
                  <a:lnTo>
                    <a:pt x="95590" y="189230"/>
                  </a:lnTo>
                  <a:lnTo>
                    <a:pt x="96780" y="190500"/>
                  </a:lnTo>
                  <a:lnTo>
                    <a:pt x="121256" y="210819"/>
                  </a:lnTo>
                  <a:lnTo>
                    <a:pt x="124512" y="213360"/>
                  </a:lnTo>
                  <a:lnTo>
                    <a:pt x="131335" y="215900"/>
                  </a:lnTo>
                  <a:lnTo>
                    <a:pt x="134841" y="218439"/>
                  </a:lnTo>
                  <a:lnTo>
                    <a:pt x="138346" y="219710"/>
                  </a:lnTo>
                  <a:lnTo>
                    <a:pt x="141977" y="219710"/>
                  </a:lnTo>
                  <a:lnTo>
                    <a:pt x="145608" y="220980"/>
                  </a:lnTo>
                  <a:lnTo>
                    <a:pt x="144794" y="222250"/>
                  </a:lnTo>
                  <a:lnTo>
                    <a:pt x="144043" y="223519"/>
                  </a:lnTo>
                  <a:lnTo>
                    <a:pt x="139974" y="231139"/>
                  </a:lnTo>
                  <a:lnTo>
                    <a:pt x="139223" y="232410"/>
                  </a:lnTo>
                  <a:lnTo>
                    <a:pt x="138972" y="233680"/>
                  </a:lnTo>
                  <a:lnTo>
                    <a:pt x="138785" y="234950"/>
                  </a:lnTo>
                  <a:lnTo>
                    <a:pt x="138534" y="236219"/>
                  </a:lnTo>
                  <a:lnTo>
                    <a:pt x="141477" y="251460"/>
                  </a:lnTo>
                  <a:lnTo>
                    <a:pt x="142102" y="251460"/>
                  </a:lnTo>
                  <a:lnTo>
                    <a:pt x="142791" y="252730"/>
                  </a:lnTo>
                  <a:lnTo>
                    <a:pt x="144419" y="255269"/>
                  </a:lnTo>
                  <a:lnTo>
                    <a:pt x="145295" y="256539"/>
                  </a:lnTo>
                  <a:lnTo>
                    <a:pt x="146297" y="257810"/>
                  </a:lnTo>
                  <a:lnTo>
                    <a:pt x="147236" y="257810"/>
                  </a:lnTo>
                  <a:lnTo>
                    <a:pt x="132525" y="368300"/>
                  </a:lnTo>
                  <a:lnTo>
                    <a:pt x="133806" y="369569"/>
                  </a:lnTo>
                  <a:lnTo>
                    <a:pt x="563" y="369569"/>
                  </a:lnTo>
                  <a:lnTo>
                    <a:pt x="0" y="372110"/>
                  </a:lnTo>
                  <a:close/>
                </a:path>
                <a:path w="331469" h="419100">
                  <a:moveTo>
                    <a:pt x="193899" y="193039"/>
                  </a:moveTo>
                  <a:lnTo>
                    <a:pt x="142764" y="193039"/>
                  </a:lnTo>
                  <a:lnTo>
                    <a:pt x="140574" y="191769"/>
                  </a:lnTo>
                  <a:lnTo>
                    <a:pt x="136255" y="190500"/>
                  </a:lnTo>
                  <a:lnTo>
                    <a:pt x="199469" y="190500"/>
                  </a:lnTo>
                  <a:lnTo>
                    <a:pt x="195777" y="191769"/>
                  </a:lnTo>
                  <a:lnTo>
                    <a:pt x="193899" y="193039"/>
                  </a:lnTo>
                  <a:close/>
                </a:path>
                <a:path w="331469" h="419100">
                  <a:moveTo>
                    <a:pt x="186138" y="194310"/>
                  </a:moveTo>
                  <a:lnTo>
                    <a:pt x="147208" y="194310"/>
                  </a:lnTo>
                  <a:lnTo>
                    <a:pt x="144955" y="193039"/>
                  </a:lnTo>
                  <a:lnTo>
                    <a:pt x="190019" y="193039"/>
                  </a:lnTo>
                  <a:lnTo>
                    <a:pt x="186138" y="194310"/>
                  </a:lnTo>
                  <a:close/>
                </a:path>
                <a:path w="331469" h="419100">
                  <a:moveTo>
                    <a:pt x="263359" y="403860"/>
                  </a:moveTo>
                  <a:lnTo>
                    <a:pt x="168395" y="403860"/>
                  </a:lnTo>
                  <a:lnTo>
                    <a:pt x="203200" y="368300"/>
                  </a:lnTo>
                  <a:lnTo>
                    <a:pt x="188489" y="257810"/>
                  </a:lnTo>
                  <a:lnTo>
                    <a:pt x="189554" y="257810"/>
                  </a:lnTo>
                  <a:lnTo>
                    <a:pt x="191369" y="255269"/>
                  </a:lnTo>
                  <a:lnTo>
                    <a:pt x="192183" y="254000"/>
                  </a:lnTo>
                  <a:lnTo>
                    <a:pt x="193685" y="251460"/>
                  </a:lnTo>
                  <a:lnTo>
                    <a:pt x="194374" y="250189"/>
                  </a:lnTo>
                  <a:lnTo>
                    <a:pt x="194937" y="250189"/>
                  </a:lnTo>
                  <a:lnTo>
                    <a:pt x="195438" y="248919"/>
                  </a:lnTo>
                  <a:lnTo>
                    <a:pt x="196001" y="247650"/>
                  </a:lnTo>
                  <a:lnTo>
                    <a:pt x="196377" y="246380"/>
                  </a:lnTo>
                  <a:lnTo>
                    <a:pt x="196690" y="245110"/>
                  </a:lnTo>
                  <a:lnTo>
                    <a:pt x="196940" y="242569"/>
                  </a:lnTo>
                  <a:lnTo>
                    <a:pt x="197128" y="241300"/>
                  </a:lnTo>
                  <a:lnTo>
                    <a:pt x="197191" y="236219"/>
                  </a:lnTo>
                  <a:lnTo>
                    <a:pt x="197066" y="234950"/>
                  </a:lnTo>
                  <a:lnTo>
                    <a:pt x="196878" y="234950"/>
                  </a:lnTo>
                  <a:lnTo>
                    <a:pt x="196377" y="232410"/>
                  </a:lnTo>
                  <a:lnTo>
                    <a:pt x="196064" y="231139"/>
                  </a:lnTo>
                  <a:lnTo>
                    <a:pt x="194749" y="227330"/>
                  </a:lnTo>
                  <a:lnTo>
                    <a:pt x="194249" y="227330"/>
                  </a:lnTo>
                  <a:lnTo>
                    <a:pt x="193748" y="226060"/>
                  </a:lnTo>
                  <a:lnTo>
                    <a:pt x="193059" y="224789"/>
                  </a:lnTo>
                  <a:lnTo>
                    <a:pt x="192496" y="223519"/>
                  </a:lnTo>
                  <a:lnTo>
                    <a:pt x="191807" y="223519"/>
                  </a:lnTo>
                  <a:lnTo>
                    <a:pt x="191181" y="222250"/>
                  </a:lnTo>
                  <a:lnTo>
                    <a:pt x="194687" y="220980"/>
                  </a:lnTo>
                  <a:lnTo>
                    <a:pt x="198255" y="220980"/>
                  </a:lnTo>
                  <a:lnTo>
                    <a:pt x="205266" y="218439"/>
                  </a:lnTo>
                  <a:lnTo>
                    <a:pt x="212027" y="214630"/>
                  </a:lnTo>
                  <a:lnTo>
                    <a:pt x="218538" y="212089"/>
                  </a:lnTo>
                  <a:lnTo>
                    <a:pt x="221668" y="209550"/>
                  </a:lnTo>
                  <a:lnTo>
                    <a:pt x="238883" y="195580"/>
                  </a:lnTo>
                  <a:lnTo>
                    <a:pt x="242201" y="193039"/>
                  </a:lnTo>
                  <a:lnTo>
                    <a:pt x="242952" y="193039"/>
                  </a:lnTo>
                  <a:lnTo>
                    <a:pt x="247835" y="196850"/>
                  </a:lnTo>
                  <a:lnTo>
                    <a:pt x="252530" y="200660"/>
                  </a:lnTo>
                  <a:lnTo>
                    <a:pt x="257162" y="204469"/>
                  </a:lnTo>
                  <a:lnTo>
                    <a:pt x="259541" y="207010"/>
                  </a:lnTo>
                  <a:lnTo>
                    <a:pt x="261732" y="208280"/>
                  </a:lnTo>
                  <a:lnTo>
                    <a:pt x="268305" y="214630"/>
                  </a:lnTo>
                  <a:lnTo>
                    <a:pt x="270433" y="217169"/>
                  </a:lnTo>
                  <a:lnTo>
                    <a:pt x="272499" y="219710"/>
                  </a:lnTo>
                  <a:lnTo>
                    <a:pt x="276631" y="223519"/>
                  </a:lnTo>
                  <a:lnTo>
                    <a:pt x="278634" y="226060"/>
                  </a:lnTo>
                  <a:lnTo>
                    <a:pt x="282515" y="231139"/>
                  </a:lnTo>
                  <a:lnTo>
                    <a:pt x="284393" y="233680"/>
                  </a:lnTo>
                  <a:lnTo>
                    <a:pt x="288087" y="237489"/>
                  </a:lnTo>
                  <a:lnTo>
                    <a:pt x="291718" y="242569"/>
                  </a:lnTo>
                  <a:lnTo>
                    <a:pt x="296788" y="250189"/>
                  </a:lnTo>
                  <a:lnTo>
                    <a:pt x="299981" y="255269"/>
                  </a:lnTo>
                  <a:lnTo>
                    <a:pt x="304551" y="264160"/>
                  </a:lnTo>
                  <a:lnTo>
                    <a:pt x="307430" y="269239"/>
                  </a:lnTo>
                  <a:lnTo>
                    <a:pt x="308745" y="271780"/>
                  </a:lnTo>
                  <a:lnTo>
                    <a:pt x="310122" y="275589"/>
                  </a:lnTo>
                  <a:lnTo>
                    <a:pt x="311374" y="278130"/>
                  </a:lnTo>
                  <a:lnTo>
                    <a:pt x="312689" y="280669"/>
                  </a:lnTo>
                  <a:lnTo>
                    <a:pt x="313878" y="284480"/>
                  </a:lnTo>
                  <a:lnTo>
                    <a:pt x="315067" y="287019"/>
                  </a:lnTo>
                  <a:lnTo>
                    <a:pt x="316194" y="289560"/>
                  </a:lnTo>
                  <a:lnTo>
                    <a:pt x="317321" y="293369"/>
                  </a:lnTo>
                  <a:lnTo>
                    <a:pt x="318323" y="295910"/>
                  </a:lnTo>
                  <a:lnTo>
                    <a:pt x="319387" y="299719"/>
                  </a:lnTo>
                  <a:lnTo>
                    <a:pt x="320326" y="302260"/>
                  </a:lnTo>
                  <a:lnTo>
                    <a:pt x="321328" y="306069"/>
                  </a:lnTo>
                  <a:lnTo>
                    <a:pt x="322204" y="308610"/>
                  </a:lnTo>
                  <a:lnTo>
                    <a:pt x="323018" y="312419"/>
                  </a:lnTo>
                  <a:lnTo>
                    <a:pt x="323894" y="316230"/>
                  </a:lnTo>
                  <a:lnTo>
                    <a:pt x="325396" y="322580"/>
                  </a:lnTo>
                  <a:lnTo>
                    <a:pt x="326774" y="328930"/>
                  </a:lnTo>
                  <a:lnTo>
                    <a:pt x="327337" y="332739"/>
                  </a:lnTo>
                  <a:lnTo>
                    <a:pt x="327963" y="336550"/>
                  </a:lnTo>
                  <a:lnTo>
                    <a:pt x="328464" y="340360"/>
                  </a:lnTo>
                  <a:lnTo>
                    <a:pt x="329340" y="346710"/>
                  </a:lnTo>
                  <a:lnTo>
                    <a:pt x="329716" y="350519"/>
                  </a:lnTo>
                  <a:lnTo>
                    <a:pt x="330029" y="354330"/>
                  </a:lnTo>
                  <a:lnTo>
                    <a:pt x="330405" y="358139"/>
                  </a:lnTo>
                  <a:lnTo>
                    <a:pt x="330655" y="361950"/>
                  </a:lnTo>
                  <a:lnTo>
                    <a:pt x="330968" y="368300"/>
                  </a:lnTo>
                  <a:lnTo>
                    <a:pt x="331093" y="374650"/>
                  </a:lnTo>
                  <a:lnTo>
                    <a:pt x="330592" y="374650"/>
                  </a:lnTo>
                  <a:lnTo>
                    <a:pt x="312063" y="384810"/>
                  </a:lnTo>
                  <a:lnTo>
                    <a:pt x="302547" y="389889"/>
                  </a:lnTo>
                  <a:lnTo>
                    <a:pt x="297727" y="391160"/>
                  </a:lnTo>
                  <a:lnTo>
                    <a:pt x="288087" y="396239"/>
                  </a:lnTo>
                  <a:lnTo>
                    <a:pt x="283204" y="397510"/>
                  </a:lnTo>
                  <a:lnTo>
                    <a:pt x="273376" y="401319"/>
                  </a:lnTo>
                  <a:lnTo>
                    <a:pt x="263359" y="403860"/>
                  </a:lnTo>
                  <a:close/>
                </a:path>
                <a:path w="331469" h="419100">
                  <a:moveTo>
                    <a:pt x="180255" y="195580"/>
                  </a:moveTo>
                  <a:lnTo>
                    <a:pt x="154030" y="195580"/>
                  </a:lnTo>
                  <a:lnTo>
                    <a:pt x="151714" y="194310"/>
                  </a:lnTo>
                  <a:lnTo>
                    <a:pt x="182258" y="194310"/>
                  </a:lnTo>
                  <a:lnTo>
                    <a:pt x="180255" y="195580"/>
                  </a:lnTo>
                  <a:close/>
                </a:path>
                <a:path w="331469" h="419100">
                  <a:moveTo>
                    <a:pt x="207144" y="416560"/>
                  </a:moveTo>
                  <a:lnTo>
                    <a:pt x="131210" y="416560"/>
                  </a:lnTo>
                  <a:lnTo>
                    <a:pt x="120130" y="414019"/>
                  </a:lnTo>
                  <a:lnTo>
                    <a:pt x="114621" y="414019"/>
                  </a:lnTo>
                  <a:lnTo>
                    <a:pt x="82069" y="406400"/>
                  </a:lnTo>
                  <a:lnTo>
                    <a:pt x="71364" y="402589"/>
                  </a:lnTo>
                  <a:lnTo>
                    <a:pt x="66105" y="401319"/>
                  </a:lnTo>
                  <a:lnTo>
                    <a:pt x="60847" y="398780"/>
                  </a:lnTo>
                  <a:lnTo>
                    <a:pt x="55651" y="397510"/>
                  </a:lnTo>
                  <a:lnTo>
                    <a:pt x="40126" y="389889"/>
                  </a:lnTo>
                  <a:lnTo>
                    <a:pt x="35055" y="388619"/>
                  </a:lnTo>
                  <a:lnTo>
                    <a:pt x="20032" y="381000"/>
                  </a:lnTo>
                  <a:lnTo>
                    <a:pt x="15086" y="377189"/>
                  </a:lnTo>
                  <a:lnTo>
                    <a:pt x="563" y="369569"/>
                  </a:lnTo>
                  <a:lnTo>
                    <a:pt x="133806" y="369569"/>
                  </a:lnTo>
                  <a:lnTo>
                    <a:pt x="168395" y="403860"/>
                  </a:lnTo>
                  <a:lnTo>
                    <a:pt x="263359" y="403860"/>
                  </a:lnTo>
                  <a:lnTo>
                    <a:pt x="258351" y="406400"/>
                  </a:lnTo>
                  <a:lnTo>
                    <a:pt x="232998" y="412750"/>
                  </a:lnTo>
                  <a:lnTo>
                    <a:pt x="227865" y="412750"/>
                  </a:lnTo>
                  <a:lnTo>
                    <a:pt x="217473" y="415289"/>
                  </a:lnTo>
                  <a:lnTo>
                    <a:pt x="207144" y="416560"/>
                  </a:lnTo>
                  <a:close/>
                </a:path>
                <a:path w="331469" h="419100">
                  <a:moveTo>
                    <a:pt x="196690" y="417830"/>
                  </a:moveTo>
                  <a:lnTo>
                    <a:pt x="142353" y="417830"/>
                  </a:lnTo>
                  <a:lnTo>
                    <a:pt x="136781" y="416560"/>
                  </a:lnTo>
                  <a:lnTo>
                    <a:pt x="201886" y="416560"/>
                  </a:lnTo>
                  <a:lnTo>
                    <a:pt x="196690" y="417830"/>
                  </a:lnTo>
                  <a:close/>
                </a:path>
                <a:path w="331469" h="419100">
                  <a:moveTo>
                    <a:pt x="175656" y="419100"/>
                  </a:moveTo>
                  <a:lnTo>
                    <a:pt x="164764" y="419100"/>
                  </a:lnTo>
                  <a:lnTo>
                    <a:pt x="159130" y="417830"/>
                  </a:lnTo>
                  <a:lnTo>
                    <a:pt x="180915" y="417830"/>
                  </a:lnTo>
                  <a:lnTo>
                    <a:pt x="175656" y="419100"/>
                  </a:lnTo>
                  <a:close/>
                </a:path>
              </a:pathLst>
            </a:custGeom>
            <a:solidFill>
              <a:srgbClr val="FFFFFF">
                <a:alpha val="79998"/>
              </a:srgbClr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7" name="object 7"/>
          <p:cNvGrpSpPr/>
          <p:nvPr/>
        </p:nvGrpSpPr>
        <p:grpSpPr>
          <a:xfrm>
            <a:off x="1579056" y="3192389"/>
            <a:ext cx="1143635" cy="1143635"/>
            <a:chOff x="1579056" y="3192389"/>
            <a:chExt cx="1143635" cy="1143635"/>
          </a:xfrm>
        </p:grpSpPr>
        <p:sp>
          <p:nvSpPr>
            <p:cNvPr id="8" name="object 8"/>
            <p:cNvSpPr/>
            <p:nvPr/>
          </p:nvSpPr>
          <p:spPr>
            <a:xfrm>
              <a:off x="1692917" y="3306250"/>
              <a:ext cx="915669" cy="915669"/>
            </a:xfrm>
            <a:custGeom>
              <a:rect l="l" t="t" r="r" b="b"/>
              <a:pathLst>
                <a:path w="915669" h="915669">
                  <a:moveTo>
                    <a:pt x="915381" y="457691"/>
                  </a:moveTo>
                  <a:lnTo>
                    <a:pt x="1" y="457691"/>
                  </a:lnTo>
                  <a:lnTo>
                    <a:pt x="2364" y="410894"/>
                  </a:lnTo>
                  <a:lnTo>
                    <a:pt x="9300" y="365449"/>
                  </a:lnTo>
                  <a:lnTo>
                    <a:pt x="20578" y="321587"/>
                  </a:lnTo>
                  <a:lnTo>
                    <a:pt x="35969" y="279536"/>
                  </a:lnTo>
                  <a:lnTo>
                    <a:pt x="55242" y="239527"/>
                  </a:lnTo>
                  <a:lnTo>
                    <a:pt x="78168" y="201791"/>
                  </a:lnTo>
                  <a:lnTo>
                    <a:pt x="104516" y="166556"/>
                  </a:lnTo>
                  <a:lnTo>
                    <a:pt x="134056" y="134054"/>
                  </a:lnTo>
                  <a:lnTo>
                    <a:pt x="166559" y="104513"/>
                  </a:lnTo>
                  <a:lnTo>
                    <a:pt x="201793" y="78166"/>
                  </a:lnTo>
                  <a:lnTo>
                    <a:pt x="239530" y="55240"/>
                  </a:lnTo>
                  <a:lnTo>
                    <a:pt x="279539" y="35967"/>
                  </a:lnTo>
                  <a:lnTo>
                    <a:pt x="321591" y="20576"/>
                  </a:lnTo>
                  <a:lnTo>
                    <a:pt x="365455" y="9298"/>
                  </a:lnTo>
                  <a:lnTo>
                    <a:pt x="410905" y="2362"/>
                  </a:lnTo>
                  <a:lnTo>
                    <a:pt x="457691" y="0"/>
                  </a:lnTo>
                  <a:lnTo>
                    <a:pt x="504489" y="2363"/>
                  </a:lnTo>
                  <a:lnTo>
                    <a:pt x="549933" y="9299"/>
                  </a:lnTo>
                  <a:lnTo>
                    <a:pt x="593795" y="20577"/>
                  </a:lnTo>
                  <a:lnTo>
                    <a:pt x="635845" y="35968"/>
                  </a:lnTo>
                  <a:lnTo>
                    <a:pt x="675854" y="55241"/>
                  </a:lnTo>
                  <a:lnTo>
                    <a:pt x="713590" y="78167"/>
                  </a:lnTo>
                  <a:lnTo>
                    <a:pt x="748825" y="104514"/>
                  </a:lnTo>
                  <a:lnTo>
                    <a:pt x="781327" y="134055"/>
                  </a:lnTo>
                  <a:lnTo>
                    <a:pt x="810867" y="166557"/>
                  </a:lnTo>
                  <a:lnTo>
                    <a:pt x="837215" y="201792"/>
                  </a:lnTo>
                  <a:lnTo>
                    <a:pt x="860141" y="239528"/>
                  </a:lnTo>
                  <a:lnTo>
                    <a:pt x="879414" y="279537"/>
                  </a:lnTo>
                  <a:lnTo>
                    <a:pt x="894804" y="321588"/>
                  </a:lnTo>
                  <a:lnTo>
                    <a:pt x="906083" y="365450"/>
                  </a:lnTo>
                  <a:lnTo>
                    <a:pt x="913018" y="410895"/>
                  </a:lnTo>
                  <a:lnTo>
                    <a:pt x="915381" y="457691"/>
                  </a:lnTo>
                  <a:close/>
                </a:path>
                <a:path w="915669" h="915669">
                  <a:moveTo>
                    <a:pt x="457690" y="915381"/>
                  </a:moveTo>
                  <a:lnTo>
                    <a:pt x="410894" y="913018"/>
                  </a:lnTo>
                  <a:lnTo>
                    <a:pt x="365449" y="906082"/>
                  </a:lnTo>
                  <a:lnTo>
                    <a:pt x="321587" y="894804"/>
                  </a:lnTo>
                  <a:lnTo>
                    <a:pt x="279536" y="879413"/>
                  </a:lnTo>
                  <a:lnTo>
                    <a:pt x="239527" y="860140"/>
                  </a:lnTo>
                  <a:lnTo>
                    <a:pt x="201791" y="837215"/>
                  </a:lnTo>
                  <a:lnTo>
                    <a:pt x="166556" y="810867"/>
                  </a:lnTo>
                  <a:lnTo>
                    <a:pt x="134054" y="781326"/>
                  </a:lnTo>
                  <a:lnTo>
                    <a:pt x="104514" y="748824"/>
                  </a:lnTo>
                  <a:lnTo>
                    <a:pt x="78166" y="713589"/>
                  </a:lnTo>
                  <a:lnTo>
                    <a:pt x="55240" y="675853"/>
                  </a:lnTo>
                  <a:lnTo>
                    <a:pt x="35967" y="635844"/>
                  </a:lnTo>
                  <a:lnTo>
                    <a:pt x="20576" y="593793"/>
                  </a:lnTo>
                  <a:lnTo>
                    <a:pt x="9298" y="549931"/>
                  </a:lnTo>
                  <a:lnTo>
                    <a:pt x="2363" y="504486"/>
                  </a:lnTo>
                  <a:lnTo>
                    <a:pt x="0" y="457690"/>
                  </a:lnTo>
                  <a:lnTo>
                    <a:pt x="915381" y="457691"/>
                  </a:lnTo>
                  <a:lnTo>
                    <a:pt x="913018" y="504487"/>
                  </a:lnTo>
                  <a:lnTo>
                    <a:pt x="906082" y="549931"/>
                  </a:lnTo>
                  <a:lnTo>
                    <a:pt x="894804" y="593794"/>
                  </a:lnTo>
                  <a:lnTo>
                    <a:pt x="879413" y="635844"/>
                  </a:lnTo>
                  <a:lnTo>
                    <a:pt x="860140" y="675853"/>
                  </a:lnTo>
                  <a:lnTo>
                    <a:pt x="837214" y="713590"/>
                  </a:lnTo>
                  <a:lnTo>
                    <a:pt x="810866" y="748824"/>
                  </a:lnTo>
                  <a:lnTo>
                    <a:pt x="781326" y="781327"/>
                  </a:lnTo>
                  <a:lnTo>
                    <a:pt x="748824" y="810867"/>
                  </a:lnTo>
                  <a:lnTo>
                    <a:pt x="713589" y="837215"/>
                  </a:lnTo>
                  <a:lnTo>
                    <a:pt x="675852" y="860140"/>
                  </a:lnTo>
                  <a:lnTo>
                    <a:pt x="635844" y="879414"/>
                  </a:lnTo>
                  <a:lnTo>
                    <a:pt x="593793" y="894804"/>
                  </a:lnTo>
                  <a:lnTo>
                    <a:pt x="549930" y="906083"/>
                  </a:lnTo>
                  <a:lnTo>
                    <a:pt x="504485" y="913018"/>
                  </a:lnTo>
                  <a:lnTo>
                    <a:pt x="457690" y="915381"/>
                  </a:lnTo>
                  <a:close/>
                </a:path>
              </a:pathLst>
            </a:custGeom>
            <a:solidFill>
              <a:srgbClr val="F96A1A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1588581" y="3201914"/>
              <a:ext cx="1124585" cy="1124585"/>
            </a:xfrm>
            <a:custGeom>
              <a:rect l="l" t="t" r="r" b="b"/>
              <a:pathLst>
                <a:path w="1124585" h="1124585">
                  <a:moveTo>
                    <a:pt x="0" y="562028"/>
                  </a:moveTo>
                  <a:lnTo>
                    <a:pt x="2063" y="513534"/>
                  </a:lnTo>
                  <a:lnTo>
                    <a:pt x="8140" y="466186"/>
                  </a:lnTo>
                  <a:lnTo>
                    <a:pt x="18061" y="420151"/>
                  </a:lnTo>
                  <a:lnTo>
                    <a:pt x="31658" y="375600"/>
                  </a:lnTo>
                  <a:lnTo>
                    <a:pt x="48763" y="332700"/>
                  </a:lnTo>
                  <a:lnTo>
                    <a:pt x="69206" y="291621"/>
                  </a:lnTo>
                  <a:lnTo>
                    <a:pt x="92819" y="252531"/>
                  </a:lnTo>
                  <a:lnTo>
                    <a:pt x="119434" y="215598"/>
                  </a:lnTo>
                  <a:lnTo>
                    <a:pt x="148881" y="180992"/>
                  </a:lnTo>
                  <a:lnTo>
                    <a:pt x="180992" y="148881"/>
                  </a:lnTo>
                  <a:lnTo>
                    <a:pt x="215598" y="119434"/>
                  </a:lnTo>
                  <a:lnTo>
                    <a:pt x="252531" y="92819"/>
                  </a:lnTo>
                  <a:lnTo>
                    <a:pt x="291621" y="69206"/>
                  </a:lnTo>
                  <a:lnTo>
                    <a:pt x="332700" y="48763"/>
                  </a:lnTo>
                  <a:lnTo>
                    <a:pt x="375600" y="31658"/>
                  </a:lnTo>
                  <a:lnTo>
                    <a:pt x="420151" y="18061"/>
                  </a:lnTo>
                  <a:lnTo>
                    <a:pt x="466185" y="8139"/>
                  </a:lnTo>
                  <a:lnTo>
                    <a:pt x="513534" y="2063"/>
                  </a:lnTo>
                  <a:lnTo>
                    <a:pt x="562027" y="0"/>
                  </a:lnTo>
                  <a:lnTo>
                    <a:pt x="610520" y="2062"/>
                  </a:lnTo>
                  <a:lnTo>
                    <a:pt x="657869" y="8139"/>
                  </a:lnTo>
                  <a:lnTo>
                    <a:pt x="703903" y="18060"/>
                  </a:lnTo>
                  <a:lnTo>
                    <a:pt x="748454" y="31657"/>
                  </a:lnTo>
                  <a:lnTo>
                    <a:pt x="791354" y="48762"/>
                  </a:lnTo>
                  <a:lnTo>
                    <a:pt x="832433" y="69205"/>
                  </a:lnTo>
                  <a:lnTo>
                    <a:pt x="871524" y="92818"/>
                  </a:lnTo>
                  <a:lnTo>
                    <a:pt x="908456" y="119433"/>
                  </a:lnTo>
                  <a:lnTo>
                    <a:pt x="943062" y="148880"/>
                  </a:lnTo>
                  <a:lnTo>
                    <a:pt x="975173" y="180991"/>
                  </a:lnTo>
                  <a:lnTo>
                    <a:pt x="1004621" y="215597"/>
                  </a:lnTo>
                  <a:lnTo>
                    <a:pt x="1031235" y="252530"/>
                  </a:lnTo>
                  <a:lnTo>
                    <a:pt x="1054849" y="291620"/>
                  </a:lnTo>
                  <a:lnTo>
                    <a:pt x="1075292" y="332699"/>
                  </a:lnTo>
                  <a:lnTo>
                    <a:pt x="1092397" y="375599"/>
                  </a:lnTo>
                  <a:lnTo>
                    <a:pt x="1105994" y="420150"/>
                  </a:lnTo>
                  <a:lnTo>
                    <a:pt x="1115915" y="466185"/>
                  </a:lnTo>
                  <a:lnTo>
                    <a:pt x="1121992" y="513533"/>
                  </a:lnTo>
                  <a:lnTo>
                    <a:pt x="1124055" y="562027"/>
                  </a:lnTo>
                  <a:lnTo>
                    <a:pt x="1121992" y="610521"/>
                  </a:lnTo>
                  <a:lnTo>
                    <a:pt x="1115915" y="657869"/>
                  </a:lnTo>
                  <a:lnTo>
                    <a:pt x="1105994" y="703903"/>
                  </a:lnTo>
                  <a:lnTo>
                    <a:pt x="1092397" y="748454"/>
                  </a:lnTo>
                  <a:lnTo>
                    <a:pt x="1075292" y="791354"/>
                  </a:lnTo>
                  <a:lnTo>
                    <a:pt x="1054849" y="832433"/>
                  </a:lnTo>
                  <a:lnTo>
                    <a:pt x="1031235" y="871524"/>
                  </a:lnTo>
                  <a:lnTo>
                    <a:pt x="1004621" y="908456"/>
                  </a:lnTo>
                  <a:lnTo>
                    <a:pt x="975174" y="943062"/>
                  </a:lnTo>
                  <a:lnTo>
                    <a:pt x="943063" y="975173"/>
                  </a:lnTo>
                  <a:lnTo>
                    <a:pt x="908457" y="1004620"/>
                  </a:lnTo>
                  <a:lnTo>
                    <a:pt x="871524" y="1031235"/>
                  </a:lnTo>
                  <a:lnTo>
                    <a:pt x="832434" y="1054848"/>
                  </a:lnTo>
                  <a:lnTo>
                    <a:pt x="791355" y="1075292"/>
                  </a:lnTo>
                  <a:lnTo>
                    <a:pt x="748455" y="1092397"/>
                  </a:lnTo>
                  <a:lnTo>
                    <a:pt x="703904" y="1105994"/>
                  </a:lnTo>
                  <a:lnTo>
                    <a:pt x="657869" y="1115915"/>
                  </a:lnTo>
                  <a:lnTo>
                    <a:pt x="610521" y="1121992"/>
                  </a:lnTo>
                  <a:lnTo>
                    <a:pt x="562027" y="1124055"/>
                  </a:lnTo>
                  <a:lnTo>
                    <a:pt x="513534" y="1121991"/>
                  </a:lnTo>
                  <a:lnTo>
                    <a:pt x="466185" y="1115915"/>
                  </a:lnTo>
                  <a:lnTo>
                    <a:pt x="420151" y="1105994"/>
                  </a:lnTo>
                  <a:lnTo>
                    <a:pt x="375600" y="1092396"/>
                  </a:lnTo>
                  <a:lnTo>
                    <a:pt x="332700" y="1075292"/>
                  </a:lnTo>
                  <a:lnTo>
                    <a:pt x="291621" y="1054848"/>
                  </a:lnTo>
                  <a:lnTo>
                    <a:pt x="252530" y="1031235"/>
                  </a:lnTo>
                  <a:lnTo>
                    <a:pt x="215598" y="1004621"/>
                  </a:lnTo>
                  <a:lnTo>
                    <a:pt x="180992" y="975173"/>
                  </a:lnTo>
                  <a:lnTo>
                    <a:pt x="148881" y="943062"/>
                  </a:lnTo>
                  <a:lnTo>
                    <a:pt x="119434" y="908456"/>
                  </a:lnTo>
                  <a:lnTo>
                    <a:pt x="92819" y="871524"/>
                  </a:lnTo>
                  <a:lnTo>
                    <a:pt x="69206" y="832433"/>
                  </a:lnTo>
                  <a:lnTo>
                    <a:pt x="48762" y="791354"/>
                  </a:lnTo>
                  <a:lnTo>
                    <a:pt x="31658" y="748455"/>
                  </a:lnTo>
                  <a:lnTo>
                    <a:pt x="18060" y="703903"/>
                  </a:lnTo>
                  <a:lnTo>
                    <a:pt x="8139" y="657869"/>
                  </a:lnTo>
                  <a:lnTo>
                    <a:pt x="2063" y="610521"/>
                  </a:lnTo>
                  <a:lnTo>
                    <a:pt x="0" y="562027"/>
                  </a:lnTo>
                  <a:close/>
                </a:path>
              </a:pathLst>
            </a:custGeom>
            <a:ln w="19050">
              <a:solidFill>
                <a:srgbClr val="F96A1A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0" name="object 10"/>
            <p:cNvSpPr/>
            <p:nvPr/>
          </p:nvSpPr>
          <p:spPr>
            <a:xfrm>
              <a:off x="1985062" y="3554389"/>
              <a:ext cx="331470" cy="419100"/>
            </a:xfrm>
            <a:custGeom>
              <a:rect l="l" t="t" r="r" b="b"/>
              <a:pathLst>
                <a:path w="331469" h="419100">
                  <a:moveTo>
                    <a:pt x="187828" y="1270"/>
                  </a:moveTo>
                  <a:lnTo>
                    <a:pt x="150713" y="1270"/>
                  </a:lnTo>
                  <a:lnTo>
                    <a:pt x="155532" y="0"/>
                  </a:lnTo>
                  <a:lnTo>
                    <a:pt x="183009" y="0"/>
                  </a:lnTo>
                  <a:lnTo>
                    <a:pt x="187828" y="1270"/>
                  </a:lnTo>
                  <a:close/>
                </a:path>
                <a:path w="331469" h="419100">
                  <a:moveTo>
                    <a:pt x="192522" y="2539"/>
                  </a:moveTo>
                  <a:lnTo>
                    <a:pt x="143578" y="2539"/>
                  </a:lnTo>
                  <a:lnTo>
                    <a:pt x="145894" y="1270"/>
                  </a:lnTo>
                  <a:lnTo>
                    <a:pt x="190206" y="1270"/>
                  </a:lnTo>
                  <a:lnTo>
                    <a:pt x="192522" y="2539"/>
                  </a:lnTo>
                  <a:close/>
                </a:path>
                <a:path w="331469" h="419100">
                  <a:moveTo>
                    <a:pt x="199469" y="5079"/>
                  </a:moveTo>
                  <a:lnTo>
                    <a:pt x="136631" y="5079"/>
                  </a:lnTo>
                  <a:lnTo>
                    <a:pt x="138884" y="3810"/>
                  </a:lnTo>
                  <a:lnTo>
                    <a:pt x="141200" y="2539"/>
                  </a:lnTo>
                  <a:lnTo>
                    <a:pt x="194901" y="2539"/>
                  </a:lnTo>
                  <a:lnTo>
                    <a:pt x="197216" y="3810"/>
                  </a:lnTo>
                  <a:lnTo>
                    <a:pt x="199469" y="5079"/>
                  </a:lnTo>
                  <a:close/>
                </a:path>
                <a:path w="331469" h="419100">
                  <a:moveTo>
                    <a:pt x="201347" y="190500"/>
                  </a:moveTo>
                  <a:lnTo>
                    <a:pt x="134190" y="190500"/>
                  </a:lnTo>
                  <a:lnTo>
                    <a:pt x="132124" y="189229"/>
                  </a:lnTo>
                  <a:lnTo>
                    <a:pt x="129996" y="187960"/>
                  </a:lnTo>
                  <a:lnTo>
                    <a:pt x="127931" y="187960"/>
                  </a:lnTo>
                  <a:lnTo>
                    <a:pt x="121922" y="184150"/>
                  </a:lnTo>
                  <a:lnTo>
                    <a:pt x="119982" y="182879"/>
                  </a:lnTo>
                  <a:lnTo>
                    <a:pt x="118104" y="181610"/>
                  </a:lnTo>
                  <a:lnTo>
                    <a:pt x="116164" y="181610"/>
                  </a:lnTo>
                  <a:lnTo>
                    <a:pt x="114287" y="180339"/>
                  </a:lnTo>
                  <a:lnTo>
                    <a:pt x="112471" y="179070"/>
                  </a:lnTo>
                  <a:lnTo>
                    <a:pt x="110594" y="177800"/>
                  </a:lnTo>
                  <a:lnTo>
                    <a:pt x="107151" y="175260"/>
                  </a:lnTo>
                  <a:lnTo>
                    <a:pt x="103709" y="171450"/>
                  </a:lnTo>
                  <a:lnTo>
                    <a:pt x="102019" y="170179"/>
                  </a:lnTo>
                  <a:lnTo>
                    <a:pt x="100204" y="168910"/>
                  </a:lnTo>
                  <a:lnTo>
                    <a:pt x="96699" y="165100"/>
                  </a:lnTo>
                  <a:lnTo>
                    <a:pt x="94946" y="163829"/>
                  </a:lnTo>
                  <a:lnTo>
                    <a:pt x="91755" y="160020"/>
                  </a:lnTo>
                  <a:lnTo>
                    <a:pt x="90190" y="157479"/>
                  </a:lnTo>
                  <a:lnTo>
                    <a:pt x="88688" y="154939"/>
                  </a:lnTo>
                  <a:lnTo>
                    <a:pt x="87248" y="153670"/>
                  </a:lnTo>
                  <a:lnTo>
                    <a:pt x="85809" y="151129"/>
                  </a:lnTo>
                  <a:lnTo>
                    <a:pt x="83180" y="147320"/>
                  </a:lnTo>
                  <a:lnTo>
                    <a:pt x="81928" y="144779"/>
                  </a:lnTo>
                  <a:lnTo>
                    <a:pt x="80739" y="142239"/>
                  </a:lnTo>
                  <a:lnTo>
                    <a:pt x="79612" y="140970"/>
                  </a:lnTo>
                  <a:lnTo>
                    <a:pt x="78548" y="138429"/>
                  </a:lnTo>
                  <a:lnTo>
                    <a:pt x="72728" y="120650"/>
                  </a:lnTo>
                  <a:lnTo>
                    <a:pt x="72039" y="118110"/>
                  </a:lnTo>
                  <a:lnTo>
                    <a:pt x="69911" y="92710"/>
                  </a:lnTo>
                  <a:lnTo>
                    <a:pt x="70099" y="90170"/>
                  </a:lnTo>
                  <a:lnTo>
                    <a:pt x="73541" y="71120"/>
                  </a:lnTo>
                  <a:lnTo>
                    <a:pt x="74230" y="68579"/>
                  </a:lnTo>
                  <a:lnTo>
                    <a:pt x="75043" y="66039"/>
                  </a:lnTo>
                  <a:lnTo>
                    <a:pt x="75794" y="63500"/>
                  </a:lnTo>
                  <a:lnTo>
                    <a:pt x="76608" y="62229"/>
                  </a:lnTo>
                  <a:lnTo>
                    <a:pt x="78486" y="57150"/>
                  </a:lnTo>
                  <a:lnTo>
                    <a:pt x="79550" y="54610"/>
                  </a:lnTo>
                  <a:lnTo>
                    <a:pt x="80551" y="53339"/>
                  </a:lnTo>
                  <a:lnTo>
                    <a:pt x="81740" y="50800"/>
                  </a:lnTo>
                  <a:lnTo>
                    <a:pt x="82867" y="48260"/>
                  </a:lnTo>
                  <a:lnTo>
                    <a:pt x="85308" y="44450"/>
                  </a:lnTo>
                  <a:lnTo>
                    <a:pt x="86622" y="43179"/>
                  </a:lnTo>
                  <a:lnTo>
                    <a:pt x="87937" y="40639"/>
                  </a:lnTo>
                  <a:lnTo>
                    <a:pt x="89376" y="39370"/>
                  </a:lnTo>
                  <a:lnTo>
                    <a:pt x="90816" y="36829"/>
                  </a:lnTo>
                  <a:lnTo>
                    <a:pt x="92255" y="35560"/>
                  </a:lnTo>
                  <a:lnTo>
                    <a:pt x="93820" y="33020"/>
                  </a:lnTo>
                  <a:lnTo>
                    <a:pt x="96949" y="29210"/>
                  </a:lnTo>
                  <a:lnTo>
                    <a:pt x="102019" y="25400"/>
                  </a:lnTo>
                  <a:lnTo>
                    <a:pt x="105587" y="21589"/>
                  </a:lnTo>
                  <a:lnTo>
                    <a:pt x="129871" y="7620"/>
                  </a:lnTo>
                  <a:lnTo>
                    <a:pt x="132124" y="6350"/>
                  </a:lnTo>
                  <a:lnTo>
                    <a:pt x="134315" y="5079"/>
                  </a:lnTo>
                  <a:lnTo>
                    <a:pt x="201785" y="5079"/>
                  </a:lnTo>
                  <a:lnTo>
                    <a:pt x="203976" y="6350"/>
                  </a:lnTo>
                  <a:lnTo>
                    <a:pt x="210610" y="8889"/>
                  </a:lnTo>
                  <a:lnTo>
                    <a:pt x="212738" y="10160"/>
                  </a:lnTo>
                  <a:lnTo>
                    <a:pt x="214804" y="11429"/>
                  </a:lnTo>
                  <a:lnTo>
                    <a:pt x="216932" y="12700"/>
                  </a:lnTo>
                  <a:lnTo>
                    <a:pt x="222940" y="16510"/>
                  </a:lnTo>
                  <a:lnTo>
                    <a:pt x="230513" y="21589"/>
                  </a:lnTo>
                  <a:lnTo>
                    <a:pt x="232329" y="22860"/>
                  </a:lnTo>
                  <a:lnTo>
                    <a:pt x="235771" y="26670"/>
                  </a:lnTo>
                  <a:lnTo>
                    <a:pt x="237461" y="27939"/>
                  </a:lnTo>
                  <a:lnTo>
                    <a:pt x="240715" y="31750"/>
                  </a:lnTo>
                  <a:lnTo>
                    <a:pt x="243845" y="35560"/>
                  </a:lnTo>
                  <a:lnTo>
                    <a:pt x="246724" y="39370"/>
                  </a:lnTo>
                  <a:lnTo>
                    <a:pt x="248163" y="40639"/>
                  </a:lnTo>
                  <a:lnTo>
                    <a:pt x="249478" y="43179"/>
                  </a:lnTo>
                  <a:lnTo>
                    <a:pt x="250792" y="44450"/>
                  </a:lnTo>
                  <a:lnTo>
                    <a:pt x="253233" y="48260"/>
                  </a:lnTo>
                  <a:lnTo>
                    <a:pt x="255549" y="53339"/>
                  </a:lnTo>
                  <a:lnTo>
                    <a:pt x="256550" y="54610"/>
                  </a:lnTo>
                  <a:lnTo>
                    <a:pt x="257614" y="57150"/>
                  </a:lnTo>
                  <a:lnTo>
                    <a:pt x="259492" y="62229"/>
                  </a:lnTo>
                  <a:lnTo>
                    <a:pt x="260306" y="63500"/>
                  </a:lnTo>
                  <a:lnTo>
                    <a:pt x="261057" y="66039"/>
                  </a:lnTo>
                  <a:lnTo>
                    <a:pt x="261870" y="68579"/>
                  </a:lnTo>
                  <a:lnTo>
                    <a:pt x="262559" y="71120"/>
                  </a:lnTo>
                  <a:lnTo>
                    <a:pt x="263185" y="73660"/>
                  </a:lnTo>
                  <a:lnTo>
                    <a:pt x="264311" y="77470"/>
                  </a:lnTo>
                  <a:lnTo>
                    <a:pt x="266252" y="95250"/>
                  </a:lnTo>
                  <a:lnTo>
                    <a:pt x="266126" y="102870"/>
                  </a:lnTo>
                  <a:lnTo>
                    <a:pt x="263435" y="120650"/>
                  </a:lnTo>
                  <a:lnTo>
                    <a:pt x="262747" y="124460"/>
                  </a:lnTo>
                  <a:lnTo>
                    <a:pt x="244846" y="158750"/>
                  </a:lnTo>
                  <a:lnTo>
                    <a:pt x="243031" y="161289"/>
                  </a:lnTo>
                  <a:lnTo>
                    <a:pt x="241279" y="162560"/>
                  </a:lnTo>
                  <a:lnTo>
                    <a:pt x="237398" y="167639"/>
                  </a:lnTo>
                  <a:lnTo>
                    <a:pt x="235333" y="168910"/>
                  </a:lnTo>
                  <a:lnTo>
                    <a:pt x="233267" y="171450"/>
                  </a:lnTo>
                  <a:lnTo>
                    <a:pt x="229011" y="175260"/>
                  </a:lnTo>
                  <a:lnTo>
                    <a:pt x="226758" y="176529"/>
                  </a:lnTo>
                  <a:lnTo>
                    <a:pt x="223691" y="179070"/>
                  </a:lnTo>
                  <a:lnTo>
                    <a:pt x="220437" y="180339"/>
                  </a:lnTo>
                  <a:lnTo>
                    <a:pt x="217119" y="182879"/>
                  </a:lnTo>
                  <a:lnTo>
                    <a:pt x="213802" y="184150"/>
                  </a:lnTo>
                  <a:lnTo>
                    <a:pt x="210297" y="186689"/>
                  </a:lnTo>
                  <a:lnTo>
                    <a:pt x="205040" y="189229"/>
                  </a:lnTo>
                  <a:lnTo>
                    <a:pt x="203162" y="189229"/>
                  </a:lnTo>
                  <a:lnTo>
                    <a:pt x="201347" y="190500"/>
                  </a:lnTo>
                  <a:close/>
                </a:path>
                <a:path w="331469" h="419100">
                  <a:moveTo>
                    <a:pt x="0" y="372110"/>
                  </a:moveTo>
                  <a:lnTo>
                    <a:pt x="0" y="368300"/>
                  </a:lnTo>
                  <a:lnTo>
                    <a:pt x="187" y="364489"/>
                  </a:lnTo>
                  <a:lnTo>
                    <a:pt x="688" y="355600"/>
                  </a:lnTo>
                  <a:lnTo>
                    <a:pt x="1064" y="351789"/>
                  </a:lnTo>
                  <a:lnTo>
                    <a:pt x="1377" y="347979"/>
                  </a:lnTo>
                  <a:lnTo>
                    <a:pt x="6886" y="316229"/>
                  </a:lnTo>
                  <a:lnTo>
                    <a:pt x="7637" y="312420"/>
                  </a:lnTo>
                  <a:lnTo>
                    <a:pt x="8513" y="308610"/>
                  </a:lnTo>
                  <a:lnTo>
                    <a:pt x="9452" y="306070"/>
                  </a:lnTo>
                  <a:lnTo>
                    <a:pt x="10391" y="302260"/>
                  </a:lnTo>
                  <a:lnTo>
                    <a:pt x="11393" y="298450"/>
                  </a:lnTo>
                  <a:lnTo>
                    <a:pt x="12394" y="295910"/>
                  </a:lnTo>
                  <a:lnTo>
                    <a:pt x="14585" y="289560"/>
                  </a:lnTo>
                  <a:lnTo>
                    <a:pt x="16964" y="283210"/>
                  </a:lnTo>
                  <a:lnTo>
                    <a:pt x="19468" y="276860"/>
                  </a:lnTo>
                  <a:lnTo>
                    <a:pt x="22097" y="271779"/>
                  </a:lnTo>
                  <a:lnTo>
                    <a:pt x="23537" y="267970"/>
                  </a:lnTo>
                  <a:lnTo>
                    <a:pt x="26417" y="262889"/>
                  </a:lnTo>
                  <a:lnTo>
                    <a:pt x="27919" y="260350"/>
                  </a:lnTo>
                  <a:lnTo>
                    <a:pt x="29484" y="257810"/>
                  </a:lnTo>
                  <a:lnTo>
                    <a:pt x="31049" y="254000"/>
                  </a:lnTo>
                  <a:lnTo>
                    <a:pt x="34305" y="248920"/>
                  </a:lnTo>
                  <a:lnTo>
                    <a:pt x="37685" y="243839"/>
                  </a:lnTo>
                  <a:lnTo>
                    <a:pt x="44947" y="233679"/>
                  </a:lnTo>
                  <a:lnTo>
                    <a:pt x="46887" y="232410"/>
                  </a:lnTo>
                  <a:lnTo>
                    <a:pt x="50768" y="227329"/>
                  </a:lnTo>
                  <a:lnTo>
                    <a:pt x="52772" y="224789"/>
                  </a:lnTo>
                  <a:lnTo>
                    <a:pt x="58907" y="218439"/>
                  </a:lnTo>
                  <a:lnTo>
                    <a:pt x="63226" y="213360"/>
                  </a:lnTo>
                  <a:lnTo>
                    <a:pt x="65417" y="212089"/>
                  </a:lnTo>
                  <a:lnTo>
                    <a:pt x="69924" y="207010"/>
                  </a:lnTo>
                  <a:lnTo>
                    <a:pt x="72178" y="205739"/>
                  </a:lnTo>
                  <a:lnTo>
                    <a:pt x="74494" y="203200"/>
                  </a:lnTo>
                  <a:lnTo>
                    <a:pt x="76873" y="201929"/>
                  </a:lnTo>
                  <a:lnTo>
                    <a:pt x="79189" y="199389"/>
                  </a:lnTo>
                  <a:lnTo>
                    <a:pt x="81631" y="198120"/>
                  </a:lnTo>
                  <a:lnTo>
                    <a:pt x="84134" y="195579"/>
                  </a:lnTo>
                  <a:lnTo>
                    <a:pt x="89018" y="191770"/>
                  </a:lnTo>
                  <a:lnTo>
                    <a:pt x="94902" y="187960"/>
                  </a:lnTo>
                  <a:lnTo>
                    <a:pt x="95590" y="189229"/>
                  </a:lnTo>
                  <a:lnTo>
                    <a:pt x="96780" y="190500"/>
                  </a:lnTo>
                  <a:lnTo>
                    <a:pt x="121257" y="210820"/>
                  </a:lnTo>
                  <a:lnTo>
                    <a:pt x="124512" y="213360"/>
                  </a:lnTo>
                  <a:lnTo>
                    <a:pt x="131335" y="215900"/>
                  </a:lnTo>
                  <a:lnTo>
                    <a:pt x="134841" y="218439"/>
                  </a:lnTo>
                  <a:lnTo>
                    <a:pt x="138346" y="219710"/>
                  </a:lnTo>
                  <a:lnTo>
                    <a:pt x="141977" y="219710"/>
                  </a:lnTo>
                  <a:lnTo>
                    <a:pt x="145608" y="220979"/>
                  </a:lnTo>
                  <a:lnTo>
                    <a:pt x="144794" y="222250"/>
                  </a:lnTo>
                  <a:lnTo>
                    <a:pt x="144043" y="223520"/>
                  </a:lnTo>
                  <a:lnTo>
                    <a:pt x="139974" y="231139"/>
                  </a:lnTo>
                  <a:lnTo>
                    <a:pt x="139223" y="232410"/>
                  </a:lnTo>
                  <a:lnTo>
                    <a:pt x="138972" y="233679"/>
                  </a:lnTo>
                  <a:lnTo>
                    <a:pt x="138785" y="234950"/>
                  </a:lnTo>
                  <a:lnTo>
                    <a:pt x="138534" y="236220"/>
                  </a:lnTo>
                  <a:lnTo>
                    <a:pt x="141477" y="251460"/>
                  </a:lnTo>
                  <a:lnTo>
                    <a:pt x="142102" y="251460"/>
                  </a:lnTo>
                  <a:lnTo>
                    <a:pt x="142791" y="252729"/>
                  </a:lnTo>
                  <a:lnTo>
                    <a:pt x="144419" y="255270"/>
                  </a:lnTo>
                  <a:lnTo>
                    <a:pt x="145295" y="256539"/>
                  </a:lnTo>
                  <a:lnTo>
                    <a:pt x="146297" y="257810"/>
                  </a:lnTo>
                  <a:lnTo>
                    <a:pt x="147236" y="257810"/>
                  </a:lnTo>
                  <a:lnTo>
                    <a:pt x="132525" y="368300"/>
                  </a:lnTo>
                  <a:lnTo>
                    <a:pt x="133806" y="369570"/>
                  </a:lnTo>
                  <a:lnTo>
                    <a:pt x="563" y="369570"/>
                  </a:lnTo>
                  <a:lnTo>
                    <a:pt x="0" y="372110"/>
                  </a:lnTo>
                  <a:close/>
                </a:path>
                <a:path w="331469" h="419100">
                  <a:moveTo>
                    <a:pt x="193899" y="193039"/>
                  </a:moveTo>
                  <a:lnTo>
                    <a:pt x="142764" y="193039"/>
                  </a:lnTo>
                  <a:lnTo>
                    <a:pt x="140574" y="191770"/>
                  </a:lnTo>
                  <a:lnTo>
                    <a:pt x="136255" y="190500"/>
                  </a:lnTo>
                  <a:lnTo>
                    <a:pt x="199469" y="190500"/>
                  </a:lnTo>
                  <a:lnTo>
                    <a:pt x="195777" y="191770"/>
                  </a:lnTo>
                  <a:lnTo>
                    <a:pt x="193899" y="193039"/>
                  </a:lnTo>
                  <a:close/>
                </a:path>
                <a:path w="331469" h="419100">
                  <a:moveTo>
                    <a:pt x="186138" y="194310"/>
                  </a:moveTo>
                  <a:lnTo>
                    <a:pt x="147208" y="194310"/>
                  </a:lnTo>
                  <a:lnTo>
                    <a:pt x="144955" y="193039"/>
                  </a:lnTo>
                  <a:lnTo>
                    <a:pt x="190019" y="193039"/>
                  </a:lnTo>
                  <a:lnTo>
                    <a:pt x="186138" y="194310"/>
                  </a:lnTo>
                  <a:close/>
                </a:path>
                <a:path w="331469" h="419100">
                  <a:moveTo>
                    <a:pt x="263360" y="403860"/>
                  </a:moveTo>
                  <a:lnTo>
                    <a:pt x="168395" y="403860"/>
                  </a:lnTo>
                  <a:lnTo>
                    <a:pt x="203200" y="368300"/>
                  </a:lnTo>
                  <a:lnTo>
                    <a:pt x="188489" y="257810"/>
                  </a:lnTo>
                  <a:lnTo>
                    <a:pt x="189554" y="257810"/>
                  </a:lnTo>
                  <a:lnTo>
                    <a:pt x="191369" y="255270"/>
                  </a:lnTo>
                  <a:lnTo>
                    <a:pt x="192183" y="254000"/>
                  </a:lnTo>
                  <a:lnTo>
                    <a:pt x="193685" y="251460"/>
                  </a:lnTo>
                  <a:lnTo>
                    <a:pt x="194374" y="250189"/>
                  </a:lnTo>
                  <a:lnTo>
                    <a:pt x="194937" y="250189"/>
                  </a:lnTo>
                  <a:lnTo>
                    <a:pt x="195438" y="248920"/>
                  </a:lnTo>
                  <a:lnTo>
                    <a:pt x="196001" y="247650"/>
                  </a:lnTo>
                  <a:lnTo>
                    <a:pt x="196377" y="246379"/>
                  </a:lnTo>
                  <a:lnTo>
                    <a:pt x="196690" y="245110"/>
                  </a:lnTo>
                  <a:lnTo>
                    <a:pt x="196941" y="242570"/>
                  </a:lnTo>
                  <a:lnTo>
                    <a:pt x="197128" y="241300"/>
                  </a:lnTo>
                  <a:lnTo>
                    <a:pt x="197191" y="236220"/>
                  </a:lnTo>
                  <a:lnTo>
                    <a:pt x="197066" y="234950"/>
                  </a:lnTo>
                  <a:lnTo>
                    <a:pt x="196878" y="234950"/>
                  </a:lnTo>
                  <a:lnTo>
                    <a:pt x="196377" y="232410"/>
                  </a:lnTo>
                  <a:lnTo>
                    <a:pt x="196064" y="231139"/>
                  </a:lnTo>
                  <a:lnTo>
                    <a:pt x="194749" y="227329"/>
                  </a:lnTo>
                  <a:lnTo>
                    <a:pt x="194249" y="227329"/>
                  </a:lnTo>
                  <a:lnTo>
                    <a:pt x="193748" y="226060"/>
                  </a:lnTo>
                  <a:lnTo>
                    <a:pt x="193059" y="224789"/>
                  </a:lnTo>
                  <a:lnTo>
                    <a:pt x="192496" y="223520"/>
                  </a:lnTo>
                  <a:lnTo>
                    <a:pt x="191807" y="223520"/>
                  </a:lnTo>
                  <a:lnTo>
                    <a:pt x="191181" y="222250"/>
                  </a:lnTo>
                  <a:lnTo>
                    <a:pt x="194687" y="220979"/>
                  </a:lnTo>
                  <a:lnTo>
                    <a:pt x="198255" y="220979"/>
                  </a:lnTo>
                  <a:lnTo>
                    <a:pt x="205266" y="218439"/>
                  </a:lnTo>
                  <a:lnTo>
                    <a:pt x="212027" y="214629"/>
                  </a:lnTo>
                  <a:lnTo>
                    <a:pt x="218538" y="212089"/>
                  </a:lnTo>
                  <a:lnTo>
                    <a:pt x="221668" y="209550"/>
                  </a:lnTo>
                  <a:lnTo>
                    <a:pt x="238883" y="195579"/>
                  </a:lnTo>
                  <a:lnTo>
                    <a:pt x="242201" y="193039"/>
                  </a:lnTo>
                  <a:lnTo>
                    <a:pt x="242952" y="193039"/>
                  </a:lnTo>
                  <a:lnTo>
                    <a:pt x="247835" y="196850"/>
                  </a:lnTo>
                  <a:lnTo>
                    <a:pt x="252530" y="200660"/>
                  </a:lnTo>
                  <a:lnTo>
                    <a:pt x="257162" y="204470"/>
                  </a:lnTo>
                  <a:lnTo>
                    <a:pt x="259541" y="207010"/>
                  </a:lnTo>
                  <a:lnTo>
                    <a:pt x="261732" y="208279"/>
                  </a:lnTo>
                  <a:lnTo>
                    <a:pt x="268305" y="214629"/>
                  </a:lnTo>
                  <a:lnTo>
                    <a:pt x="270434" y="217170"/>
                  </a:lnTo>
                  <a:lnTo>
                    <a:pt x="272499" y="219710"/>
                  </a:lnTo>
                  <a:lnTo>
                    <a:pt x="276631" y="223520"/>
                  </a:lnTo>
                  <a:lnTo>
                    <a:pt x="278634" y="226060"/>
                  </a:lnTo>
                  <a:lnTo>
                    <a:pt x="282515" y="231139"/>
                  </a:lnTo>
                  <a:lnTo>
                    <a:pt x="284393" y="233679"/>
                  </a:lnTo>
                  <a:lnTo>
                    <a:pt x="288087" y="237489"/>
                  </a:lnTo>
                  <a:lnTo>
                    <a:pt x="291718" y="242570"/>
                  </a:lnTo>
                  <a:lnTo>
                    <a:pt x="296788" y="250189"/>
                  </a:lnTo>
                  <a:lnTo>
                    <a:pt x="299981" y="255270"/>
                  </a:lnTo>
                  <a:lnTo>
                    <a:pt x="304551" y="264160"/>
                  </a:lnTo>
                  <a:lnTo>
                    <a:pt x="307430" y="269239"/>
                  </a:lnTo>
                  <a:lnTo>
                    <a:pt x="308745" y="271779"/>
                  </a:lnTo>
                  <a:lnTo>
                    <a:pt x="310122" y="275589"/>
                  </a:lnTo>
                  <a:lnTo>
                    <a:pt x="311374" y="278129"/>
                  </a:lnTo>
                  <a:lnTo>
                    <a:pt x="312689" y="280670"/>
                  </a:lnTo>
                  <a:lnTo>
                    <a:pt x="313878" y="284479"/>
                  </a:lnTo>
                  <a:lnTo>
                    <a:pt x="315067" y="287020"/>
                  </a:lnTo>
                  <a:lnTo>
                    <a:pt x="316194" y="289560"/>
                  </a:lnTo>
                  <a:lnTo>
                    <a:pt x="317321" y="293370"/>
                  </a:lnTo>
                  <a:lnTo>
                    <a:pt x="318323" y="295910"/>
                  </a:lnTo>
                  <a:lnTo>
                    <a:pt x="319387" y="299720"/>
                  </a:lnTo>
                  <a:lnTo>
                    <a:pt x="320326" y="302260"/>
                  </a:lnTo>
                  <a:lnTo>
                    <a:pt x="321328" y="306070"/>
                  </a:lnTo>
                  <a:lnTo>
                    <a:pt x="322204" y="308610"/>
                  </a:lnTo>
                  <a:lnTo>
                    <a:pt x="323018" y="312420"/>
                  </a:lnTo>
                  <a:lnTo>
                    <a:pt x="323894" y="316229"/>
                  </a:lnTo>
                  <a:lnTo>
                    <a:pt x="325396" y="322579"/>
                  </a:lnTo>
                  <a:lnTo>
                    <a:pt x="326774" y="328929"/>
                  </a:lnTo>
                  <a:lnTo>
                    <a:pt x="327337" y="332739"/>
                  </a:lnTo>
                  <a:lnTo>
                    <a:pt x="327963" y="336550"/>
                  </a:lnTo>
                  <a:lnTo>
                    <a:pt x="328464" y="340360"/>
                  </a:lnTo>
                  <a:lnTo>
                    <a:pt x="329340" y="346710"/>
                  </a:lnTo>
                  <a:lnTo>
                    <a:pt x="329716" y="350520"/>
                  </a:lnTo>
                  <a:lnTo>
                    <a:pt x="330029" y="354329"/>
                  </a:lnTo>
                  <a:lnTo>
                    <a:pt x="330405" y="358139"/>
                  </a:lnTo>
                  <a:lnTo>
                    <a:pt x="330655" y="361950"/>
                  </a:lnTo>
                  <a:lnTo>
                    <a:pt x="330968" y="368300"/>
                  </a:lnTo>
                  <a:lnTo>
                    <a:pt x="331093" y="374650"/>
                  </a:lnTo>
                  <a:lnTo>
                    <a:pt x="330592" y="374650"/>
                  </a:lnTo>
                  <a:lnTo>
                    <a:pt x="312063" y="384810"/>
                  </a:lnTo>
                  <a:lnTo>
                    <a:pt x="302548" y="389889"/>
                  </a:lnTo>
                  <a:lnTo>
                    <a:pt x="297727" y="391160"/>
                  </a:lnTo>
                  <a:lnTo>
                    <a:pt x="288087" y="396239"/>
                  </a:lnTo>
                  <a:lnTo>
                    <a:pt x="283204" y="397510"/>
                  </a:lnTo>
                  <a:lnTo>
                    <a:pt x="273376" y="401320"/>
                  </a:lnTo>
                  <a:lnTo>
                    <a:pt x="263360" y="403860"/>
                  </a:lnTo>
                  <a:close/>
                </a:path>
                <a:path w="331469" h="419100">
                  <a:moveTo>
                    <a:pt x="180255" y="195579"/>
                  </a:moveTo>
                  <a:lnTo>
                    <a:pt x="154030" y="195579"/>
                  </a:lnTo>
                  <a:lnTo>
                    <a:pt x="151714" y="194310"/>
                  </a:lnTo>
                  <a:lnTo>
                    <a:pt x="182258" y="194310"/>
                  </a:lnTo>
                  <a:lnTo>
                    <a:pt x="180255" y="195579"/>
                  </a:lnTo>
                  <a:close/>
                </a:path>
                <a:path w="331469" h="419100">
                  <a:moveTo>
                    <a:pt x="207144" y="416560"/>
                  </a:moveTo>
                  <a:lnTo>
                    <a:pt x="131210" y="416560"/>
                  </a:lnTo>
                  <a:lnTo>
                    <a:pt x="120130" y="414020"/>
                  </a:lnTo>
                  <a:lnTo>
                    <a:pt x="114621" y="414020"/>
                  </a:lnTo>
                  <a:lnTo>
                    <a:pt x="82069" y="406400"/>
                  </a:lnTo>
                  <a:lnTo>
                    <a:pt x="71364" y="402589"/>
                  </a:lnTo>
                  <a:lnTo>
                    <a:pt x="66106" y="401320"/>
                  </a:lnTo>
                  <a:lnTo>
                    <a:pt x="60847" y="398779"/>
                  </a:lnTo>
                  <a:lnTo>
                    <a:pt x="55651" y="397510"/>
                  </a:lnTo>
                  <a:lnTo>
                    <a:pt x="40126" y="389889"/>
                  </a:lnTo>
                  <a:lnTo>
                    <a:pt x="35056" y="388620"/>
                  </a:lnTo>
                  <a:lnTo>
                    <a:pt x="20032" y="381000"/>
                  </a:lnTo>
                  <a:lnTo>
                    <a:pt x="15086" y="377189"/>
                  </a:lnTo>
                  <a:lnTo>
                    <a:pt x="563" y="369570"/>
                  </a:lnTo>
                  <a:lnTo>
                    <a:pt x="133806" y="369570"/>
                  </a:lnTo>
                  <a:lnTo>
                    <a:pt x="168395" y="403860"/>
                  </a:lnTo>
                  <a:lnTo>
                    <a:pt x="263360" y="403860"/>
                  </a:lnTo>
                  <a:lnTo>
                    <a:pt x="258351" y="406400"/>
                  </a:lnTo>
                  <a:lnTo>
                    <a:pt x="232998" y="412750"/>
                  </a:lnTo>
                  <a:lnTo>
                    <a:pt x="227865" y="412750"/>
                  </a:lnTo>
                  <a:lnTo>
                    <a:pt x="217473" y="415289"/>
                  </a:lnTo>
                  <a:lnTo>
                    <a:pt x="207144" y="416560"/>
                  </a:lnTo>
                  <a:close/>
                </a:path>
                <a:path w="331469" h="419100">
                  <a:moveTo>
                    <a:pt x="196690" y="417829"/>
                  </a:moveTo>
                  <a:lnTo>
                    <a:pt x="142353" y="417829"/>
                  </a:lnTo>
                  <a:lnTo>
                    <a:pt x="136781" y="416560"/>
                  </a:lnTo>
                  <a:lnTo>
                    <a:pt x="201886" y="416560"/>
                  </a:lnTo>
                  <a:lnTo>
                    <a:pt x="196690" y="417829"/>
                  </a:lnTo>
                  <a:close/>
                </a:path>
                <a:path w="331469" h="419100">
                  <a:moveTo>
                    <a:pt x="175656" y="419100"/>
                  </a:moveTo>
                  <a:lnTo>
                    <a:pt x="164764" y="419100"/>
                  </a:lnTo>
                  <a:lnTo>
                    <a:pt x="159130" y="417829"/>
                  </a:lnTo>
                  <a:lnTo>
                    <a:pt x="180915" y="417829"/>
                  </a:lnTo>
                  <a:lnTo>
                    <a:pt x="175656" y="419100"/>
                  </a:lnTo>
                  <a:close/>
                </a:path>
              </a:pathLst>
            </a:custGeom>
            <a:solidFill>
              <a:srgbClr val="FFFFFF">
                <a:alpha val="79998"/>
              </a:srgbClr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1" name="object 11"/>
          <p:cNvGrpSpPr/>
          <p:nvPr/>
        </p:nvGrpSpPr>
        <p:grpSpPr>
          <a:xfrm>
            <a:off x="1578404" y="4886854"/>
            <a:ext cx="1143635" cy="1143635"/>
            <a:chOff x="1578404" y="4886854"/>
            <a:chExt cx="1143635" cy="1143635"/>
          </a:xfrm>
        </p:grpSpPr>
        <p:sp>
          <p:nvSpPr>
            <p:cNvPr id="12" name="object 12"/>
            <p:cNvSpPr/>
            <p:nvPr/>
          </p:nvSpPr>
          <p:spPr>
            <a:xfrm>
              <a:off x="1692264" y="5000716"/>
              <a:ext cx="915669" cy="915669"/>
            </a:xfrm>
            <a:custGeom>
              <a:rect l="l" t="t" r="r" b="b"/>
              <a:pathLst>
                <a:path w="915669" h="915669">
                  <a:moveTo>
                    <a:pt x="457690" y="0"/>
                  </a:moveTo>
                  <a:close/>
                </a:path>
                <a:path w="915669" h="915669">
                  <a:moveTo>
                    <a:pt x="915381" y="457691"/>
                  </a:moveTo>
                  <a:lnTo>
                    <a:pt x="1" y="457691"/>
                  </a:lnTo>
                  <a:lnTo>
                    <a:pt x="2364" y="410893"/>
                  </a:lnTo>
                  <a:lnTo>
                    <a:pt x="9300" y="365449"/>
                  </a:lnTo>
                  <a:lnTo>
                    <a:pt x="20578" y="321586"/>
                  </a:lnTo>
                  <a:lnTo>
                    <a:pt x="35969" y="279536"/>
                  </a:lnTo>
                  <a:lnTo>
                    <a:pt x="55242" y="239527"/>
                  </a:lnTo>
                  <a:lnTo>
                    <a:pt x="78168" y="201790"/>
                  </a:lnTo>
                  <a:lnTo>
                    <a:pt x="104516" y="166556"/>
                  </a:lnTo>
                  <a:lnTo>
                    <a:pt x="134056" y="134053"/>
                  </a:lnTo>
                  <a:lnTo>
                    <a:pt x="166558" y="104513"/>
                  </a:lnTo>
                  <a:lnTo>
                    <a:pt x="201793" y="78165"/>
                  </a:lnTo>
                  <a:lnTo>
                    <a:pt x="239530" y="55240"/>
                  </a:lnTo>
                  <a:lnTo>
                    <a:pt x="279539" y="35967"/>
                  </a:lnTo>
                  <a:lnTo>
                    <a:pt x="321589" y="20576"/>
                  </a:lnTo>
                  <a:lnTo>
                    <a:pt x="365452" y="9298"/>
                  </a:lnTo>
                  <a:lnTo>
                    <a:pt x="410898" y="2362"/>
                  </a:lnTo>
                  <a:lnTo>
                    <a:pt x="457690" y="0"/>
                  </a:lnTo>
                  <a:lnTo>
                    <a:pt x="504487" y="2363"/>
                  </a:lnTo>
                  <a:lnTo>
                    <a:pt x="549932" y="9298"/>
                  </a:lnTo>
                  <a:lnTo>
                    <a:pt x="593794" y="20577"/>
                  </a:lnTo>
                  <a:lnTo>
                    <a:pt x="635845" y="35967"/>
                  </a:lnTo>
                  <a:lnTo>
                    <a:pt x="675853" y="55241"/>
                  </a:lnTo>
                  <a:lnTo>
                    <a:pt x="713590" y="78166"/>
                  </a:lnTo>
                  <a:lnTo>
                    <a:pt x="748825" y="104514"/>
                  </a:lnTo>
                  <a:lnTo>
                    <a:pt x="781327" y="134054"/>
                  </a:lnTo>
                  <a:lnTo>
                    <a:pt x="810867" y="166557"/>
                  </a:lnTo>
                  <a:lnTo>
                    <a:pt x="837215" y="201791"/>
                  </a:lnTo>
                  <a:lnTo>
                    <a:pt x="860141" y="239528"/>
                  </a:lnTo>
                  <a:lnTo>
                    <a:pt x="879414" y="279537"/>
                  </a:lnTo>
                  <a:lnTo>
                    <a:pt x="894804" y="321587"/>
                  </a:lnTo>
                  <a:lnTo>
                    <a:pt x="906083" y="365450"/>
                  </a:lnTo>
                  <a:lnTo>
                    <a:pt x="913018" y="410894"/>
                  </a:lnTo>
                  <a:lnTo>
                    <a:pt x="915381" y="457691"/>
                  </a:lnTo>
                  <a:close/>
                </a:path>
                <a:path w="915669" h="915669">
                  <a:moveTo>
                    <a:pt x="457690" y="915380"/>
                  </a:moveTo>
                  <a:lnTo>
                    <a:pt x="410894" y="913017"/>
                  </a:lnTo>
                  <a:lnTo>
                    <a:pt x="365450" y="906082"/>
                  </a:lnTo>
                  <a:lnTo>
                    <a:pt x="321587" y="894803"/>
                  </a:lnTo>
                  <a:lnTo>
                    <a:pt x="279537" y="879413"/>
                  </a:lnTo>
                  <a:lnTo>
                    <a:pt x="239528" y="860140"/>
                  </a:lnTo>
                  <a:lnTo>
                    <a:pt x="201791" y="837214"/>
                  </a:lnTo>
                  <a:lnTo>
                    <a:pt x="166557" y="810866"/>
                  </a:lnTo>
                  <a:lnTo>
                    <a:pt x="134054" y="781326"/>
                  </a:lnTo>
                  <a:lnTo>
                    <a:pt x="104514" y="748824"/>
                  </a:lnTo>
                  <a:lnTo>
                    <a:pt x="78166" y="713589"/>
                  </a:lnTo>
                  <a:lnTo>
                    <a:pt x="55240" y="675852"/>
                  </a:lnTo>
                  <a:lnTo>
                    <a:pt x="35967" y="635844"/>
                  </a:lnTo>
                  <a:lnTo>
                    <a:pt x="20576" y="593793"/>
                  </a:lnTo>
                  <a:lnTo>
                    <a:pt x="9298" y="549930"/>
                  </a:lnTo>
                  <a:lnTo>
                    <a:pt x="2363" y="504486"/>
                  </a:lnTo>
                  <a:lnTo>
                    <a:pt x="0" y="457689"/>
                  </a:lnTo>
                  <a:lnTo>
                    <a:pt x="915381" y="457691"/>
                  </a:lnTo>
                  <a:lnTo>
                    <a:pt x="913018" y="504486"/>
                  </a:lnTo>
                  <a:lnTo>
                    <a:pt x="906082" y="549930"/>
                  </a:lnTo>
                  <a:lnTo>
                    <a:pt x="894804" y="593793"/>
                  </a:lnTo>
                  <a:lnTo>
                    <a:pt x="879413" y="635844"/>
                  </a:lnTo>
                  <a:lnTo>
                    <a:pt x="860140" y="675852"/>
                  </a:lnTo>
                  <a:lnTo>
                    <a:pt x="837214" y="713589"/>
                  </a:lnTo>
                  <a:lnTo>
                    <a:pt x="810867" y="748824"/>
                  </a:lnTo>
                  <a:lnTo>
                    <a:pt x="781326" y="781326"/>
                  </a:lnTo>
                  <a:lnTo>
                    <a:pt x="748824" y="810866"/>
                  </a:lnTo>
                  <a:lnTo>
                    <a:pt x="713589" y="837214"/>
                  </a:lnTo>
                  <a:lnTo>
                    <a:pt x="675853" y="860140"/>
                  </a:lnTo>
                  <a:lnTo>
                    <a:pt x="635844" y="879413"/>
                  </a:lnTo>
                  <a:lnTo>
                    <a:pt x="593794" y="894804"/>
                  </a:lnTo>
                  <a:lnTo>
                    <a:pt x="549931" y="906082"/>
                  </a:lnTo>
                  <a:lnTo>
                    <a:pt x="504487" y="913017"/>
                  </a:lnTo>
                  <a:lnTo>
                    <a:pt x="457690" y="915380"/>
                  </a:lnTo>
                  <a:close/>
                </a:path>
              </a:pathLst>
            </a:custGeom>
            <a:solidFill>
              <a:srgbClr val="08A1D9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3" name="object 13"/>
            <p:cNvSpPr/>
            <p:nvPr/>
          </p:nvSpPr>
          <p:spPr>
            <a:xfrm>
              <a:off x="1587929" y="4896379"/>
              <a:ext cx="1124585" cy="1124585"/>
            </a:xfrm>
            <a:custGeom>
              <a:rect l="l" t="t" r="r" b="b"/>
              <a:pathLst>
                <a:path w="1124585" h="1124585">
                  <a:moveTo>
                    <a:pt x="0" y="562028"/>
                  </a:moveTo>
                  <a:lnTo>
                    <a:pt x="2063" y="513534"/>
                  </a:lnTo>
                  <a:lnTo>
                    <a:pt x="8140" y="466185"/>
                  </a:lnTo>
                  <a:lnTo>
                    <a:pt x="18061" y="420151"/>
                  </a:lnTo>
                  <a:lnTo>
                    <a:pt x="31658" y="375600"/>
                  </a:lnTo>
                  <a:lnTo>
                    <a:pt x="48763" y="332700"/>
                  </a:lnTo>
                  <a:lnTo>
                    <a:pt x="69206" y="291621"/>
                  </a:lnTo>
                  <a:lnTo>
                    <a:pt x="92819" y="252531"/>
                  </a:lnTo>
                  <a:lnTo>
                    <a:pt x="119434" y="215598"/>
                  </a:lnTo>
                  <a:lnTo>
                    <a:pt x="148881" y="180992"/>
                  </a:lnTo>
                  <a:lnTo>
                    <a:pt x="180992" y="148881"/>
                  </a:lnTo>
                  <a:lnTo>
                    <a:pt x="215598" y="119434"/>
                  </a:lnTo>
                  <a:lnTo>
                    <a:pt x="252531" y="92819"/>
                  </a:lnTo>
                  <a:lnTo>
                    <a:pt x="291621" y="69206"/>
                  </a:lnTo>
                  <a:lnTo>
                    <a:pt x="332700" y="48762"/>
                  </a:lnTo>
                  <a:lnTo>
                    <a:pt x="375600" y="31658"/>
                  </a:lnTo>
                  <a:lnTo>
                    <a:pt x="420151" y="18060"/>
                  </a:lnTo>
                  <a:lnTo>
                    <a:pt x="466185" y="8139"/>
                  </a:lnTo>
                  <a:lnTo>
                    <a:pt x="513534" y="2063"/>
                  </a:lnTo>
                  <a:lnTo>
                    <a:pt x="562027" y="0"/>
                  </a:lnTo>
                  <a:lnTo>
                    <a:pt x="610520" y="2062"/>
                  </a:lnTo>
                  <a:lnTo>
                    <a:pt x="657869" y="8139"/>
                  </a:lnTo>
                  <a:lnTo>
                    <a:pt x="703903" y="18060"/>
                  </a:lnTo>
                  <a:lnTo>
                    <a:pt x="748454" y="31657"/>
                  </a:lnTo>
                  <a:lnTo>
                    <a:pt x="791354" y="48762"/>
                  </a:lnTo>
                  <a:lnTo>
                    <a:pt x="832433" y="69205"/>
                  </a:lnTo>
                  <a:lnTo>
                    <a:pt x="871524" y="92818"/>
                  </a:lnTo>
                  <a:lnTo>
                    <a:pt x="908456" y="119433"/>
                  </a:lnTo>
                  <a:lnTo>
                    <a:pt x="943062" y="148880"/>
                  </a:lnTo>
                  <a:lnTo>
                    <a:pt x="975173" y="180991"/>
                  </a:lnTo>
                  <a:lnTo>
                    <a:pt x="1004621" y="215597"/>
                  </a:lnTo>
                  <a:lnTo>
                    <a:pt x="1031235" y="252529"/>
                  </a:lnTo>
                  <a:lnTo>
                    <a:pt x="1054849" y="291620"/>
                  </a:lnTo>
                  <a:lnTo>
                    <a:pt x="1075292" y="332699"/>
                  </a:lnTo>
                  <a:lnTo>
                    <a:pt x="1092397" y="375599"/>
                  </a:lnTo>
                  <a:lnTo>
                    <a:pt x="1105994" y="420150"/>
                  </a:lnTo>
                  <a:lnTo>
                    <a:pt x="1115915" y="466184"/>
                  </a:lnTo>
                  <a:lnTo>
                    <a:pt x="1121992" y="513533"/>
                  </a:lnTo>
                  <a:lnTo>
                    <a:pt x="1124055" y="562027"/>
                  </a:lnTo>
                  <a:lnTo>
                    <a:pt x="1121992" y="610521"/>
                  </a:lnTo>
                  <a:lnTo>
                    <a:pt x="1115915" y="657869"/>
                  </a:lnTo>
                  <a:lnTo>
                    <a:pt x="1105994" y="703903"/>
                  </a:lnTo>
                  <a:lnTo>
                    <a:pt x="1092397" y="748455"/>
                  </a:lnTo>
                  <a:lnTo>
                    <a:pt x="1075292" y="791354"/>
                  </a:lnTo>
                  <a:lnTo>
                    <a:pt x="1054849" y="832434"/>
                  </a:lnTo>
                  <a:lnTo>
                    <a:pt x="1031235" y="871524"/>
                  </a:lnTo>
                  <a:lnTo>
                    <a:pt x="1004621" y="908456"/>
                  </a:lnTo>
                  <a:lnTo>
                    <a:pt x="975174" y="943062"/>
                  </a:lnTo>
                  <a:lnTo>
                    <a:pt x="943063" y="975173"/>
                  </a:lnTo>
                  <a:lnTo>
                    <a:pt x="908457" y="1004621"/>
                  </a:lnTo>
                  <a:lnTo>
                    <a:pt x="871524" y="1031235"/>
                  </a:lnTo>
                  <a:lnTo>
                    <a:pt x="832434" y="1054848"/>
                  </a:lnTo>
                  <a:lnTo>
                    <a:pt x="791355" y="1075292"/>
                  </a:lnTo>
                  <a:lnTo>
                    <a:pt x="748455" y="1092397"/>
                  </a:lnTo>
                  <a:lnTo>
                    <a:pt x="703904" y="1105994"/>
                  </a:lnTo>
                  <a:lnTo>
                    <a:pt x="657869" y="1115915"/>
                  </a:lnTo>
                  <a:lnTo>
                    <a:pt x="610521" y="1121992"/>
                  </a:lnTo>
                  <a:lnTo>
                    <a:pt x="562027" y="1124055"/>
                  </a:lnTo>
                  <a:lnTo>
                    <a:pt x="513534" y="1121991"/>
                  </a:lnTo>
                  <a:lnTo>
                    <a:pt x="466185" y="1115915"/>
                  </a:lnTo>
                  <a:lnTo>
                    <a:pt x="420151" y="1105994"/>
                  </a:lnTo>
                  <a:lnTo>
                    <a:pt x="375600" y="1092396"/>
                  </a:lnTo>
                  <a:lnTo>
                    <a:pt x="332700" y="1075292"/>
                  </a:lnTo>
                  <a:lnTo>
                    <a:pt x="291621" y="1054848"/>
                  </a:lnTo>
                  <a:lnTo>
                    <a:pt x="252530" y="1031235"/>
                  </a:lnTo>
                  <a:lnTo>
                    <a:pt x="215598" y="1004621"/>
                  </a:lnTo>
                  <a:lnTo>
                    <a:pt x="180992" y="975173"/>
                  </a:lnTo>
                  <a:lnTo>
                    <a:pt x="148881" y="943062"/>
                  </a:lnTo>
                  <a:lnTo>
                    <a:pt x="119434" y="908456"/>
                  </a:lnTo>
                  <a:lnTo>
                    <a:pt x="92819" y="871524"/>
                  </a:lnTo>
                  <a:lnTo>
                    <a:pt x="69206" y="832433"/>
                  </a:lnTo>
                  <a:lnTo>
                    <a:pt x="48762" y="791354"/>
                  </a:lnTo>
                  <a:lnTo>
                    <a:pt x="31658" y="748455"/>
                  </a:lnTo>
                  <a:lnTo>
                    <a:pt x="18060" y="703903"/>
                  </a:lnTo>
                  <a:lnTo>
                    <a:pt x="8139" y="657869"/>
                  </a:lnTo>
                  <a:lnTo>
                    <a:pt x="2063" y="610521"/>
                  </a:lnTo>
                  <a:lnTo>
                    <a:pt x="0" y="562027"/>
                  </a:lnTo>
                  <a:close/>
                </a:path>
              </a:pathLst>
            </a:custGeom>
            <a:ln w="19050">
              <a:solidFill>
                <a:srgbClr val="08A1D9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4" name="object 14"/>
            <p:cNvSpPr/>
            <p:nvPr/>
          </p:nvSpPr>
          <p:spPr>
            <a:xfrm>
              <a:off x="1984409" y="5248854"/>
              <a:ext cx="331470" cy="419100"/>
            </a:xfrm>
            <a:custGeom>
              <a:rect l="l" t="t" r="r" b="b"/>
              <a:pathLst>
                <a:path w="331469" h="419100">
                  <a:moveTo>
                    <a:pt x="187828" y="1270"/>
                  </a:moveTo>
                  <a:lnTo>
                    <a:pt x="150713" y="1270"/>
                  </a:lnTo>
                  <a:lnTo>
                    <a:pt x="155532" y="0"/>
                  </a:lnTo>
                  <a:lnTo>
                    <a:pt x="183009" y="0"/>
                  </a:lnTo>
                  <a:lnTo>
                    <a:pt x="187828" y="1270"/>
                  </a:lnTo>
                  <a:close/>
                </a:path>
                <a:path w="331469" h="419100">
                  <a:moveTo>
                    <a:pt x="192522" y="2539"/>
                  </a:moveTo>
                  <a:lnTo>
                    <a:pt x="143578" y="2539"/>
                  </a:lnTo>
                  <a:lnTo>
                    <a:pt x="145894" y="1270"/>
                  </a:lnTo>
                  <a:lnTo>
                    <a:pt x="190206" y="1270"/>
                  </a:lnTo>
                  <a:lnTo>
                    <a:pt x="192522" y="2539"/>
                  </a:lnTo>
                  <a:close/>
                </a:path>
                <a:path w="331469" h="419100">
                  <a:moveTo>
                    <a:pt x="199469" y="5079"/>
                  </a:moveTo>
                  <a:lnTo>
                    <a:pt x="136631" y="5079"/>
                  </a:lnTo>
                  <a:lnTo>
                    <a:pt x="138884" y="3810"/>
                  </a:lnTo>
                  <a:lnTo>
                    <a:pt x="141200" y="2539"/>
                  </a:lnTo>
                  <a:lnTo>
                    <a:pt x="194901" y="2539"/>
                  </a:lnTo>
                  <a:lnTo>
                    <a:pt x="197216" y="3810"/>
                  </a:lnTo>
                  <a:lnTo>
                    <a:pt x="199469" y="5079"/>
                  </a:lnTo>
                  <a:close/>
                </a:path>
                <a:path w="331469" h="419100">
                  <a:moveTo>
                    <a:pt x="201347" y="190500"/>
                  </a:moveTo>
                  <a:lnTo>
                    <a:pt x="134190" y="190500"/>
                  </a:lnTo>
                  <a:lnTo>
                    <a:pt x="132124" y="189229"/>
                  </a:lnTo>
                  <a:lnTo>
                    <a:pt x="129996" y="187960"/>
                  </a:lnTo>
                  <a:lnTo>
                    <a:pt x="127931" y="187960"/>
                  </a:lnTo>
                  <a:lnTo>
                    <a:pt x="121922" y="184150"/>
                  </a:lnTo>
                  <a:lnTo>
                    <a:pt x="119982" y="182879"/>
                  </a:lnTo>
                  <a:lnTo>
                    <a:pt x="118104" y="181610"/>
                  </a:lnTo>
                  <a:lnTo>
                    <a:pt x="116164" y="181610"/>
                  </a:lnTo>
                  <a:lnTo>
                    <a:pt x="114286" y="180339"/>
                  </a:lnTo>
                  <a:lnTo>
                    <a:pt x="112471" y="179070"/>
                  </a:lnTo>
                  <a:lnTo>
                    <a:pt x="110594" y="177800"/>
                  </a:lnTo>
                  <a:lnTo>
                    <a:pt x="107151" y="175260"/>
                  </a:lnTo>
                  <a:lnTo>
                    <a:pt x="103709" y="171450"/>
                  </a:lnTo>
                  <a:lnTo>
                    <a:pt x="102019" y="170179"/>
                  </a:lnTo>
                  <a:lnTo>
                    <a:pt x="100204" y="168910"/>
                  </a:lnTo>
                  <a:lnTo>
                    <a:pt x="96699" y="165100"/>
                  </a:lnTo>
                  <a:lnTo>
                    <a:pt x="94946" y="163829"/>
                  </a:lnTo>
                  <a:lnTo>
                    <a:pt x="91755" y="160020"/>
                  </a:lnTo>
                  <a:lnTo>
                    <a:pt x="90190" y="157479"/>
                  </a:lnTo>
                  <a:lnTo>
                    <a:pt x="88687" y="154939"/>
                  </a:lnTo>
                  <a:lnTo>
                    <a:pt x="87248" y="153670"/>
                  </a:lnTo>
                  <a:lnTo>
                    <a:pt x="85809" y="151129"/>
                  </a:lnTo>
                  <a:lnTo>
                    <a:pt x="83180" y="147320"/>
                  </a:lnTo>
                  <a:lnTo>
                    <a:pt x="81928" y="144779"/>
                  </a:lnTo>
                  <a:lnTo>
                    <a:pt x="80739" y="142239"/>
                  </a:lnTo>
                  <a:lnTo>
                    <a:pt x="79612" y="140970"/>
                  </a:lnTo>
                  <a:lnTo>
                    <a:pt x="78548" y="138429"/>
                  </a:lnTo>
                  <a:lnTo>
                    <a:pt x="72728" y="120650"/>
                  </a:lnTo>
                  <a:lnTo>
                    <a:pt x="72039" y="118110"/>
                  </a:lnTo>
                  <a:lnTo>
                    <a:pt x="69911" y="92710"/>
                  </a:lnTo>
                  <a:lnTo>
                    <a:pt x="70099" y="90170"/>
                  </a:lnTo>
                  <a:lnTo>
                    <a:pt x="73541" y="71120"/>
                  </a:lnTo>
                  <a:lnTo>
                    <a:pt x="74230" y="68579"/>
                  </a:lnTo>
                  <a:lnTo>
                    <a:pt x="75043" y="66039"/>
                  </a:lnTo>
                  <a:lnTo>
                    <a:pt x="75794" y="63500"/>
                  </a:lnTo>
                  <a:lnTo>
                    <a:pt x="76608" y="62229"/>
                  </a:lnTo>
                  <a:lnTo>
                    <a:pt x="78486" y="57150"/>
                  </a:lnTo>
                  <a:lnTo>
                    <a:pt x="79550" y="54610"/>
                  </a:lnTo>
                  <a:lnTo>
                    <a:pt x="80551" y="53339"/>
                  </a:lnTo>
                  <a:lnTo>
                    <a:pt x="81740" y="50800"/>
                  </a:lnTo>
                  <a:lnTo>
                    <a:pt x="82867" y="48260"/>
                  </a:lnTo>
                  <a:lnTo>
                    <a:pt x="85308" y="44450"/>
                  </a:lnTo>
                  <a:lnTo>
                    <a:pt x="86622" y="43179"/>
                  </a:lnTo>
                  <a:lnTo>
                    <a:pt x="87937" y="40639"/>
                  </a:lnTo>
                  <a:lnTo>
                    <a:pt x="89376" y="39370"/>
                  </a:lnTo>
                  <a:lnTo>
                    <a:pt x="90816" y="36829"/>
                  </a:lnTo>
                  <a:lnTo>
                    <a:pt x="92255" y="35560"/>
                  </a:lnTo>
                  <a:lnTo>
                    <a:pt x="93820" y="33020"/>
                  </a:lnTo>
                  <a:lnTo>
                    <a:pt x="96949" y="29210"/>
                  </a:lnTo>
                  <a:lnTo>
                    <a:pt x="102019" y="25400"/>
                  </a:lnTo>
                  <a:lnTo>
                    <a:pt x="105586" y="21589"/>
                  </a:lnTo>
                  <a:lnTo>
                    <a:pt x="129871" y="7620"/>
                  </a:lnTo>
                  <a:lnTo>
                    <a:pt x="132124" y="6350"/>
                  </a:lnTo>
                  <a:lnTo>
                    <a:pt x="134315" y="5079"/>
                  </a:lnTo>
                  <a:lnTo>
                    <a:pt x="201785" y="5079"/>
                  </a:lnTo>
                  <a:lnTo>
                    <a:pt x="203976" y="6350"/>
                  </a:lnTo>
                  <a:lnTo>
                    <a:pt x="210610" y="8889"/>
                  </a:lnTo>
                  <a:lnTo>
                    <a:pt x="212738" y="10160"/>
                  </a:lnTo>
                  <a:lnTo>
                    <a:pt x="214804" y="11429"/>
                  </a:lnTo>
                  <a:lnTo>
                    <a:pt x="216932" y="12700"/>
                  </a:lnTo>
                  <a:lnTo>
                    <a:pt x="222940" y="16510"/>
                  </a:lnTo>
                  <a:lnTo>
                    <a:pt x="230513" y="21589"/>
                  </a:lnTo>
                  <a:lnTo>
                    <a:pt x="232329" y="22860"/>
                  </a:lnTo>
                  <a:lnTo>
                    <a:pt x="235771" y="26670"/>
                  </a:lnTo>
                  <a:lnTo>
                    <a:pt x="237461" y="27939"/>
                  </a:lnTo>
                  <a:lnTo>
                    <a:pt x="240715" y="31750"/>
                  </a:lnTo>
                  <a:lnTo>
                    <a:pt x="243845" y="35560"/>
                  </a:lnTo>
                  <a:lnTo>
                    <a:pt x="246724" y="39370"/>
                  </a:lnTo>
                  <a:lnTo>
                    <a:pt x="248163" y="40639"/>
                  </a:lnTo>
                  <a:lnTo>
                    <a:pt x="249478" y="43179"/>
                  </a:lnTo>
                  <a:lnTo>
                    <a:pt x="250792" y="44450"/>
                  </a:lnTo>
                  <a:lnTo>
                    <a:pt x="253233" y="48260"/>
                  </a:lnTo>
                  <a:lnTo>
                    <a:pt x="255549" y="53339"/>
                  </a:lnTo>
                  <a:lnTo>
                    <a:pt x="256550" y="54610"/>
                  </a:lnTo>
                  <a:lnTo>
                    <a:pt x="257614" y="57150"/>
                  </a:lnTo>
                  <a:lnTo>
                    <a:pt x="259492" y="62229"/>
                  </a:lnTo>
                  <a:lnTo>
                    <a:pt x="260306" y="63500"/>
                  </a:lnTo>
                  <a:lnTo>
                    <a:pt x="261057" y="66039"/>
                  </a:lnTo>
                  <a:lnTo>
                    <a:pt x="261870" y="68579"/>
                  </a:lnTo>
                  <a:lnTo>
                    <a:pt x="262559" y="71120"/>
                  </a:lnTo>
                  <a:lnTo>
                    <a:pt x="263185" y="73660"/>
                  </a:lnTo>
                  <a:lnTo>
                    <a:pt x="264311" y="77470"/>
                  </a:lnTo>
                  <a:lnTo>
                    <a:pt x="266251" y="95250"/>
                  </a:lnTo>
                  <a:lnTo>
                    <a:pt x="266126" y="102870"/>
                  </a:lnTo>
                  <a:lnTo>
                    <a:pt x="263435" y="120650"/>
                  </a:lnTo>
                  <a:lnTo>
                    <a:pt x="262747" y="124460"/>
                  </a:lnTo>
                  <a:lnTo>
                    <a:pt x="244846" y="158750"/>
                  </a:lnTo>
                  <a:lnTo>
                    <a:pt x="243031" y="161289"/>
                  </a:lnTo>
                  <a:lnTo>
                    <a:pt x="241279" y="162560"/>
                  </a:lnTo>
                  <a:lnTo>
                    <a:pt x="237398" y="167639"/>
                  </a:lnTo>
                  <a:lnTo>
                    <a:pt x="235333" y="168910"/>
                  </a:lnTo>
                  <a:lnTo>
                    <a:pt x="233267" y="171450"/>
                  </a:lnTo>
                  <a:lnTo>
                    <a:pt x="229011" y="175260"/>
                  </a:lnTo>
                  <a:lnTo>
                    <a:pt x="226758" y="176529"/>
                  </a:lnTo>
                  <a:lnTo>
                    <a:pt x="223691" y="179070"/>
                  </a:lnTo>
                  <a:lnTo>
                    <a:pt x="220437" y="180339"/>
                  </a:lnTo>
                  <a:lnTo>
                    <a:pt x="217119" y="182879"/>
                  </a:lnTo>
                  <a:lnTo>
                    <a:pt x="213802" y="184150"/>
                  </a:lnTo>
                  <a:lnTo>
                    <a:pt x="210297" y="186689"/>
                  </a:lnTo>
                  <a:lnTo>
                    <a:pt x="205040" y="189229"/>
                  </a:lnTo>
                  <a:lnTo>
                    <a:pt x="203162" y="189229"/>
                  </a:lnTo>
                  <a:lnTo>
                    <a:pt x="201347" y="190500"/>
                  </a:lnTo>
                  <a:close/>
                </a:path>
                <a:path w="331469" h="419100">
                  <a:moveTo>
                    <a:pt x="0" y="372110"/>
                  </a:moveTo>
                  <a:lnTo>
                    <a:pt x="0" y="368300"/>
                  </a:lnTo>
                  <a:lnTo>
                    <a:pt x="187" y="364489"/>
                  </a:lnTo>
                  <a:lnTo>
                    <a:pt x="688" y="355600"/>
                  </a:lnTo>
                  <a:lnTo>
                    <a:pt x="1064" y="351789"/>
                  </a:lnTo>
                  <a:lnTo>
                    <a:pt x="1377" y="347979"/>
                  </a:lnTo>
                  <a:lnTo>
                    <a:pt x="6885" y="316229"/>
                  </a:lnTo>
                  <a:lnTo>
                    <a:pt x="7637" y="312420"/>
                  </a:lnTo>
                  <a:lnTo>
                    <a:pt x="8513" y="308610"/>
                  </a:lnTo>
                  <a:lnTo>
                    <a:pt x="9452" y="306070"/>
                  </a:lnTo>
                  <a:lnTo>
                    <a:pt x="10391" y="302260"/>
                  </a:lnTo>
                  <a:lnTo>
                    <a:pt x="11393" y="298450"/>
                  </a:lnTo>
                  <a:lnTo>
                    <a:pt x="12394" y="295910"/>
                  </a:lnTo>
                  <a:lnTo>
                    <a:pt x="14585" y="289560"/>
                  </a:lnTo>
                  <a:lnTo>
                    <a:pt x="16964" y="283210"/>
                  </a:lnTo>
                  <a:lnTo>
                    <a:pt x="19468" y="276860"/>
                  </a:lnTo>
                  <a:lnTo>
                    <a:pt x="22097" y="271779"/>
                  </a:lnTo>
                  <a:lnTo>
                    <a:pt x="23537" y="267970"/>
                  </a:lnTo>
                  <a:lnTo>
                    <a:pt x="26417" y="262889"/>
                  </a:lnTo>
                  <a:lnTo>
                    <a:pt x="27919" y="260350"/>
                  </a:lnTo>
                  <a:lnTo>
                    <a:pt x="29484" y="257810"/>
                  </a:lnTo>
                  <a:lnTo>
                    <a:pt x="31049" y="254000"/>
                  </a:lnTo>
                  <a:lnTo>
                    <a:pt x="34305" y="248920"/>
                  </a:lnTo>
                  <a:lnTo>
                    <a:pt x="37685" y="243839"/>
                  </a:lnTo>
                  <a:lnTo>
                    <a:pt x="44947" y="233679"/>
                  </a:lnTo>
                  <a:lnTo>
                    <a:pt x="46887" y="232410"/>
                  </a:lnTo>
                  <a:lnTo>
                    <a:pt x="50768" y="227329"/>
                  </a:lnTo>
                  <a:lnTo>
                    <a:pt x="52772" y="224789"/>
                  </a:lnTo>
                  <a:lnTo>
                    <a:pt x="58906" y="218439"/>
                  </a:lnTo>
                  <a:lnTo>
                    <a:pt x="63226" y="213360"/>
                  </a:lnTo>
                  <a:lnTo>
                    <a:pt x="65417" y="212089"/>
                  </a:lnTo>
                  <a:lnTo>
                    <a:pt x="69924" y="207010"/>
                  </a:lnTo>
                  <a:lnTo>
                    <a:pt x="72178" y="205739"/>
                  </a:lnTo>
                  <a:lnTo>
                    <a:pt x="74494" y="203200"/>
                  </a:lnTo>
                  <a:lnTo>
                    <a:pt x="76873" y="201929"/>
                  </a:lnTo>
                  <a:lnTo>
                    <a:pt x="79189" y="199389"/>
                  </a:lnTo>
                  <a:lnTo>
                    <a:pt x="81631" y="198120"/>
                  </a:lnTo>
                  <a:lnTo>
                    <a:pt x="84134" y="195579"/>
                  </a:lnTo>
                  <a:lnTo>
                    <a:pt x="89017" y="191770"/>
                  </a:lnTo>
                  <a:lnTo>
                    <a:pt x="94902" y="187960"/>
                  </a:lnTo>
                  <a:lnTo>
                    <a:pt x="95590" y="189229"/>
                  </a:lnTo>
                  <a:lnTo>
                    <a:pt x="96780" y="190500"/>
                  </a:lnTo>
                  <a:lnTo>
                    <a:pt x="121256" y="210820"/>
                  </a:lnTo>
                  <a:lnTo>
                    <a:pt x="124512" y="213360"/>
                  </a:lnTo>
                  <a:lnTo>
                    <a:pt x="131335" y="215900"/>
                  </a:lnTo>
                  <a:lnTo>
                    <a:pt x="134841" y="218439"/>
                  </a:lnTo>
                  <a:lnTo>
                    <a:pt x="138346" y="219710"/>
                  </a:lnTo>
                  <a:lnTo>
                    <a:pt x="141977" y="219710"/>
                  </a:lnTo>
                  <a:lnTo>
                    <a:pt x="145608" y="220979"/>
                  </a:lnTo>
                  <a:lnTo>
                    <a:pt x="144794" y="222250"/>
                  </a:lnTo>
                  <a:lnTo>
                    <a:pt x="144043" y="223520"/>
                  </a:lnTo>
                  <a:lnTo>
                    <a:pt x="139974" y="231139"/>
                  </a:lnTo>
                  <a:lnTo>
                    <a:pt x="139223" y="232410"/>
                  </a:lnTo>
                  <a:lnTo>
                    <a:pt x="138972" y="233679"/>
                  </a:lnTo>
                  <a:lnTo>
                    <a:pt x="138785" y="234950"/>
                  </a:lnTo>
                  <a:lnTo>
                    <a:pt x="138534" y="236220"/>
                  </a:lnTo>
                  <a:lnTo>
                    <a:pt x="141477" y="251460"/>
                  </a:lnTo>
                  <a:lnTo>
                    <a:pt x="142102" y="251460"/>
                  </a:lnTo>
                  <a:lnTo>
                    <a:pt x="142791" y="252729"/>
                  </a:lnTo>
                  <a:lnTo>
                    <a:pt x="144419" y="255270"/>
                  </a:lnTo>
                  <a:lnTo>
                    <a:pt x="145295" y="256539"/>
                  </a:lnTo>
                  <a:lnTo>
                    <a:pt x="146297" y="257810"/>
                  </a:lnTo>
                  <a:lnTo>
                    <a:pt x="147236" y="257810"/>
                  </a:lnTo>
                  <a:lnTo>
                    <a:pt x="132525" y="368300"/>
                  </a:lnTo>
                  <a:lnTo>
                    <a:pt x="133806" y="369570"/>
                  </a:lnTo>
                  <a:lnTo>
                    <a:pt x="563" y="369570"/>
                  </a:lnTo>
                  <a:lnTo>
                    <a:pt x="0" y="372110"/>
                  </a:lnTo>
                  <a:close/>
                </a:path>
                <a:path w="331469" h="419100">
                  <a:moveTo>
                    <a:pt x="193899" y="193039"/>
                  </a:moveTo>
                  <a:lnTo>
                    <a:pt x="142764" y="193039"/>
                  </a:lnTo>
                  <a:lnTo>
                    <a:pt x="140574" y="191770"/>
                  </a:lnTo>
                  <a:lnTo>
                    <a:pt x="136255" y="190500"/>
                  </a:lnTo>
                  <a:lnTo>
                    <a:pt x="199469" y="190500"/>
                  </a:lnTo>
                  <a:lnTo>
                    <a:pt x="195777" y="191770"/>
                  </a:lnTo>
                  <a:lnTo>
                    <a:pt x="193899" y="193039"/>
                  </a:lnTo>
                  <a:close/>
                </a:path>
                <a:path w="331469" h="419100">
                  <a:moveTo>
                    <a:pt x="186138" y="194310"/>
                  </a:moveTo>
                  <a:lnTo>
                    <a:pt x="147208" y="194310"/>
                  </a:lnTo>
                  <a:lnTo>
                    <a:pt x="144955" y="193039"/>
                  </a:lnTo>
                  <a:lnTo>
                    <a:pt x="190019" y="193039"/>
                  </a:lnTo>
                  <a:lnTo>
                    <a:pt x="186138" y="194310"/>
                  </a:lnTo>
                  <a:close/>
                </a:path>
                <a:path w="331469" h="419100">
                  <a:moveTo>
                    <a:pt x="263359" y="403860"/>
                  </a:moveTo>
                  <a:lnTo>
                    <a:pt x="168395" y="403860"/>
                  </a:lnTo>
                  <a:lnTo>
                    <a:pt x="203200" y="368300"/>
                  </a:lnTo>
                  <a:lnTo>
                    <a:pt x="188489" y="257810"/>
                  </a:lnTo>
                  <a:lnTo>
                    <a:pt x="189554" y="257810"/>
                  </a:lnTo>
                  <a:lnTo>
                    <a:pt x="191369" y="255270"/>
                  </a:lnTo>
                  <a:lnTo>
                    <a:pt x="192183" y="254000"/>
                  </a:lnTo>
                  <a:lnTo>
                    <a:pt x="193685" y="251460"/>
                  </a:lnTo>
                  <a:lnTo>
                    <a:pt x="194374" y="250189"/>
                  </a:lnTo>
                  <a:lnTo>
                    <a:pt x="194937" y="250189"/>
                  </a:lnTo>
                  <a:lnTo>
                    <a:pt x="195438" y="248920"/>
                  </a:lnTo>
                  <a:lnTo>
                    <a:pt x="196001" y="247650"/>
                  </a:lnTo>
                  <a:lnTo>
                    <a:pt x="196377" y="246379"/>
                  </a:lnTo>
                  <a:lnTo>
                    <a:pt x="196690" y="245110"/>
                  </a:lnTo>
                  <a:lnTo>
                    <a:pt x="196940" y="242570"/>
                  </a:lnTo>
                  <a:lnTo>
                    <a:pt x="197128" y="241300"/>
                  </a:lnTo>
                  <a:lnTo>
                    <a:pt x="197191" y="236220"/>
                  </a:lnTo>
                  <a:lnTo>
                    <a:pt x="197066" y="234950"/>
                  </a:lnTo>
                  <a:lnTo>
                    <a:pt x="196878" y="234950"/>
                  </a:lnTo>
                  <a:lnTo>
                    <a:pt x="196377" y="232410"/>
                  </a:lnTo>
                  <a:lnTo>
                    <a:pt x="196064" y="231139"/>
                  </a:lnTo>
                  <a:lnTo>
                    <a:pt x="194749" y="227329"/>
                  </a:lnTo>
                  <a:lnTo>
                    <a:pt x="194249" y="227329"/>
                  </a:lnTo>
                  <a:lnTo>
                    <a:pt x="193748" y="226060"/>
                  </a:lnTo>
                  <a:lnTo>
                    <a:pt x="193059" y="224789"/>
                  </a:lnTo>
                  <a:lnTo>
                    <a:pt x="192496" y="223520"/>
                  </a:lnTo>
                  <a:lnTo>
                    <a:pt x="191807" y="223520"/>
                  </a:lnTo>
                  <a:lnTo>
                    <a:pt x="191181" y="222250"/>
                  </a:lnTo>
                  <a:lnTo>
                    <a:pt x="194687" y="220979"/>
                  </a:lnTo>
                  <a:lnTo>
                    <a:pt x="198255" y="220979"/>
                  </a:lnTo>
                  <a:lnTo>
                    <a:pt x="205266" y="218439"/>
                  </a:lnTo>
                  <a:lnTo>
                    <a:pt x="212027" y="214629"/>
                  </a:lnTo>
                  <a:lnTo>
                    <a:pt x="218538" y="212089"/>
                  </a:lnTo>
                  <a:lnTo>
                    <a:pt x="221668" y="209550"/>
                  </a:lnTo>
                  <a:lnTo>
                    <a:pt x="238883" y="195579"/>
                  </a:lnTo>
                  <a:lnTo>
                    <a:pt x="242201" y="193039"/>
                  </a:lnTo>
                  <a:lnTo>
                    <a:pt x="242952" y="193039"/>
                  </a:lnTo>
                  <a:lnTo>
                    <a:pt x="247835" y="196850"/>
                  </a:lnTo>
                  <a:lnTo>
                    <a:pt x="252530" y="200660"/>
                  </a:lnTo>
                  <a:lnTo>
                    <a:pt x="257162" y="204470"/>
                  </a:lnTo>
                  <a:lnTo>
                    <a:pt x="259541" y="207010"/>
                  </a:lnTo>
                  <a:lnTo>
                    <a:pt x="261732" y="208279"/>
                  </a:lnTo>
                  <a:lnTo>
                    <a:pt x="268305" y="214629"/>
                  </a:lnTo>
                  <a:lnTo>
                    <a:pt x="270433" y="217170"/>
                  </a:lnTo>
                  <a:lnTo>
                    <a:pt x="272499" y="219710"/>
                  </a:lnTo>
                  <a:lnTo>
                    <a:pt x="276631" y="223520"/>
                  </a:lnTo>
                  <a:lnTo>
                    <a:pt x="278634" y="226060"/>
                  </a:lnTo>
                  <a:lnTo>
                    <a:pt x="282515" y="231139"/>
                  </a:lnTo>
                  <a:lnTo>
                    <a:pt x="284393" y="233679"/>
                  </a:lnTo>
                  <a:lnTo>
                    <a:pt x="288087" y="237489"/>
                  </a:lnTo>
                  <a:lnTo>
                    <a:pt x="291718" y="242570"/>
                  </a:lnTo>
                  <a:lnTo>
                    <a:pt x="296788" y="250189"/>
                  </a:lnTo>
                  <a:lnTo>
                    <a:pt x="299981" y="255270"/>
                  </a:lnTo>
                  <a:lnTo>
                    <a:pt x="304551" y="264160"/>
                  </a:lnTo>
                  <a:lnTo>
                    <a:pt x="307430" y="269239"/>
                  </a:lnTo>
                  <a:lnTo>
                    <a:pt x="308745" y="271779"/>
                  </a:lnTo>
                  <a:lnTo>
                    <a:pt x="310122" y="275589"/>
                  </a:lnTo>
                  <a:lnTo>
                    <a:pt x="311374" y="278129"/>
                  </a:lnTo>
                  <a:lnTo>
                    <a:pt x="312689" y="280670"/>
                  </a:lnTo>
                  <a:lnTo>
                    <a:pt x="313878" y="284479"/>
                  </a:lnTo>
                  <a:lnTo>
                    <a:pt x="315067" y="287020"/>
                  </a:lnTo>
                  <a:lnTo>
                    <a:pt x="316194" y="289560"/>
                  </a:lnTo>
                  <a:lnTo>
                    <a:pt x="317321" y="293370"/>
                  </a:lnTo>
                  <a:lnTo>
                    <a:pt x="318323" y="295910"/>
                  </a:lnTo>
                  <a:lnTo>
                    <a:pt x="319387" y="299720"/>
                  </a:lnTo>
                  <a:lnTo>
                    <a:pt x="320326" y="302260"/>
                  </a:lnTo>
                  <a:lnTo>
                    <a:pt x="321328" y="306070"/>
                  </a:lnTo>
                  <a:lnTo>
                    <a:pt x="322204" y="308610"/>
                  </a:lnTo>
                  <a:lnTo>
                    <a:pt x="323018" y="312420"/>
                  </a:lnTo>
                  <a:lnTo>
                    <a:pt x="323894" y="316229"/>
                  </a:lnTo>
                  <a:lnTo>
                    <a:pt x="325396" y="322579"/>
                  </a:lnTo>
                  <a:lnTo>
                    <a:pt x="326774" y="328929"/>
                  </a:lnTo>
                  <a:lnTo>
                    <a:pt x="327337" y="332739"/>
                  </a:lnTo>
                  <a:lnTo>
                    <a:pt x="327963" y="336550"/>
                  </a:lnTo>
                  <a:lnTo>
                    <a:pt x="328464" y="340360"/>
                  </a:lnTo>
                  <a:lnTo>
                    <a:pt x="329340" y="346710"/>
                  </a:lnTo>
                  <a:lnTo>
                    <a:pt x="329716" y="350520"/>
                  </a:lnTo>
                  <a:lnTo>
                    <a:pt x="330029" y="354329"/>
                  </a:lnTo>
                  <a:lnTo>
                    <a:pt x="330405" y="358139"/>
                  </a:lnTo>
                  <a:lnTo>
                    <a:pt x="330655" y="361950"/>
                  </a:lnTo>
                  <a:lnTo>
                    <a:pt x="330968" y="368300"/>
                  </a:lnTo>
                  <a:lnTo>
                    <a:pt x="331093" y="374650"/>
                  </a:lnTo>
                  <a:lnTo>
                    <a:pt x="330592" y="374650"/>
                  </a:lnTo>
                  <a:lnTo>
                    <a:pt x="312063" y="384810"/>
                  </a:lnTo>
                  <a:lnTo>
                    <a:pt x="302547" y="389889"/>
                  </a:lnTo>
                  <a:lnTo>
                    <a:pt x="297727" y="391160"/>
                  </a:lnTo>
                  <a:lnTo>
                    <a:pt x="288087" y="396239"/>
                  </a:lnTo>
                  <a:lnTo>
                    <a:pt x="283204" y="397510"/>
                  </a:lnTo>
                  <a:lnTo>
                    <a:pt x="273376" y="401320"/>
                  </a:lnTo>
                  <a:lnTo>
                    <a:pt x="263359" y="403860"/>
                  </a:lnTo>
                  <a:close/>
                </a:path>
                <a:path w="331469" h="419100">
                  <a:moveTo>
                    <a:pt x="180255" y="195579"/>
                  </a:moveTo>
                  <a:lnTo>
                    <a:pt x="154030" y="195579"/>
                  </a:lnTo>
                  <a:lnTo>
                    <a:pt x="151714" y="194310"/>
                  </a:lnTo>
                  <a:lnTo>
                    <a:pt x="182258" y="194310"/>
                  </a:lnTo>
                  <a:lnTo>
                    <a:pt x="180255" y="195579"/>
                  </a:lnTo>
                  <a:close/>
                </a:path>
                <a:path w="331469" h="419100">
                  <a:moveTo>
                    <a:pt x="207144" y="416560"/>
                  </a:moveTo>
                  <a:lnTo>
                    <a:pt x="131210" y="416560"/>
                  </a:lnTo>
                  <a:lnTo>
                    <a:pt x="120130" y="414020"/>
                  </a:lnTo>
                  <a:lnTo>
                    <a:pt x="114621" y="414020"/>
                  </a:lnTo>
                  <a:lnTo>
                    <a:pt x="82069" y="406400"/>
                  </a:lnTo>
                  <a:lnTo>
                    <a:pt x="71364" y="402589"/>
                  </a:lnTo>
                  <a:lnTo>
                    <a:pt x="66105" y="401320"/>
                  </a:lnTo>
                  <a:lnTo>
                    <a:pt x="60847" y="398779"/>
                  </a:lnTo>
                  <a:lnTo>
                    <a:pt x="55651" y="397510"/>
                  </a:lnTo>
                  <a:lnTo>
                    <a:pt x="40126" y="389889"/>
                  </a:lnTo>
                  <a:lnTo>
                    <a:pt x="35055" y="388620"/>
                  </a:lnTo>
                  <a:lnTo>
                    <a:pt x="20032" y="381000"/>
                  </a:lnTo>
                  <a:lnTo>
                    <a:pt x="15086" y="377189"/>
                  </a:lnTo>
                  <a:lnTo>
                    <a:pt x="563" y="369570"/>
                  </a:lnTo>
                  <a:lnTo>
                    <a:pt x="133806" y="369570"/>
                  </a:lnTo>
                  <a:lnTo>
                    <a:pt x="168395" y="403860"/>
                  </a:lnTo>
                  <a:lnTo>
                    <a:pt x="263359" y="403860"/>
                  </a:lnTo>
                  <a:lnTo>
                    <a:pt x="258351" y="406400"/>
                  </a:lnTo>
                  <a:lnTo>
                    <a:pt x="232998" y="412750"/>
                  </a:lnTo>
                  <a:lnTo>
                    <a:pt x="227865" y="412750"/>
                  </a:lnTo>
                  <a:lnTo>
                    <a:pt x="217473" y="415289"/>
                  </a:lnTo>
                  <a:lnTo>
                    <a:pt x="207144" y="416560"/>
                  </a:lnTo>
                  <a:close/>
                </a:path>
                <a:path w="331469" h="419100">
                  <a:moveTo>
                    <a:pt x="196690" y="417829"/>
                  </a:moveTo>
                  <a:lnTo>
                    <a:pt x="142353" y="417829"/>
                  </a:lnTo>
                  <a:lnTo>
                    <a:pt x="136781" y="416560"/>
                  </a:lnTo>
                  <a:lnTo>
                    <a:pt x="201886" y="416560"/>
                  </a:lnTo>
                  <a:lnTo>
                    <a:pt x="196690" y="417829"/>
                  </a:lnTo>
                  <a:close/>
                </a:path>
                <a:path w="331469" h="419100">
                  <a:moveTo>
                    <a:pt x="175656" y="419100"/>
                  </a:moveTo>
                  <a:lnTo>
                    <a:pt x="164764" y="419100"/>
                  </a:lnTo>
                  <a:lnTo>
                    <a:pt x="159130" y="417829"/>
                  </a:lnTo>
                  <a:lnTo>
                    <a:pt x="180915" y="417829"/>
                  </a:lnTo>
                  <a:lnTo>
                    <a:pt x="175656" y="419100"/>
                  </a:lnTo>
                  <a:close/>
                </a:path>
              </a:pathLst>
            </a:custGeom>
            <a:solidFill>
              <a:srgbClr val="FFFFFF">
                <a:alpha val="79998"/>
              </a:srgbClr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5" name="object 15"/>
          <p:cNvSpPr txBox="1"/>
          <p:nvPr/>
        </p:nvSpPr>
        <p:spPr>
          <a:xfrm>
            <a:off x="2887090" y="2045281"/>
            <a:ext cx="6122670" cy="46659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3053715" algn="just">
              <a:lnSpc>
                <a:spcPct val="125000"/>
              </a:lnSpc>
              <a:spcBef>
                <a:spcPts val="100"/>
              </a:spcBef>
            </a:pPr>
            <a:r>
              <a:rPr sz="2000" spc="-5">
                <a:latin typeface="宋体"/>
                <a:cs typeface="宋体"/>
              </a:rPr>
              <a:t>分工提高熟练度，增进技能减少工作转换所浪费的时间</a:t>
            </a:r>
            <a:r>
              <a:rPr sz="2000" spc="-15">
                <a:latin typeface="宋体"/>
                <a:cs typeface="宋体"/>
              </a:rPr>
              <a:t>简化劳动</a:t>
            </a:r>
            <a:endParaRPr sz="2000">
              <a:latin typeface="宋体"/>
              <a:cs typeface="宋体"/>
            </a:endParaRPr>
          </a:p>
          <a:p>
            <a:pPr marL="13335">
              <a:lnSpc>
                <a:spcPct val="100000"/>
              </a:lnSpc>
              <a:spcBef>
                <a:spcPts val="1415"/>
              </a:spcBef>
            </a:pPr>
            <a:r>
              <a:rPr sz="2400" spc="-10">
                <a:solidFill>
                  <a:srgbClr val="F96A1A"/>
                </a:solidFill>
                <a:latin typeface="宋体"/>
                <a:cs typeface="宋体"/>
              </a:rPr>
              <a:t>欧文的人事管理</a:t>
            </a:r>
            <a:endParaRPr sz="2400">
              <a:latin typeface="宋体"/>
              <a:cs typeface="宋体"/>
            </a:endParaRPr>
          </a:p>
          <a:p>
            <a:pPr marL="13335" marR="5080">
              <a:lnSpc>
                <a:spcPct val="100000"/>
              </a:lnSpc>
              <a:spcBef>
                <a:spcPts val="655"/>
              </a:spcBef>
            </a:pPr>
            <a:r>
              <a:rPr sz="2400" spc="-5">
                <a:latin typeface="宋体"/>
                <a:cs typeface="宋体"/>
              </a:rPr>
              <a:t>人事管理之父：改善工作条件、缩短工作日、提高工资、改善生活条件发放抚恤金等。</a:t>
            </a:r>
            <a:endParaRPr sz="24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55"/>
              </a:spcBef>
            </a:pPr>
            <a:endParaRPr sz="2600">
              <a:latin typeface="宋体"/>
              <a:cs typeface="宋体"/>
            </a:endParaRPr>
          </a:p>
          <a:p>
            <a:pPr marL="12700" marR="2139315">
              <a:lnSpc>
                <a:spcPct val="122900"/>
              </a:lnSpc>
            </a:pPr>
            <a:r>
              <a:rPr sz="2400" spc="-5">
                <a:solidFill>
                  <a:srgbClr val="25B7EC"/>
                </a:solidFill>
                <a:latin typeface="宋体"/>
                <a:cs typeface="宋体"/>
              </a:rPr>
              <a:t>巴贝奇的作业研究和报酬制度</a:t>
            </a:r>
            <a:r>
              <a:rPr sz="2400" spc="-10">
                <a:solidFill>
                  <a:srgbClr val="3D3E41"/>
                </a:solidFill>
                <a:latin typeface="宋体"/>
                <a:cs typeface="宋体"/>
              </a:rPr>
              <a:t>对工作方法的研究</a:t>
            </a:r>
            <a:endParaRPr sz="2400">
              <a:latin typeface="宋体"/>
              <a:cs typeface="宋体"/>
            </a:endParaRPr>
          </a:p>
          <a:p>
            <a:pPr marL="12700" marR="1529715">
              <a:lnSpc>
                <a:spcPct val="100000"/>
              </a:lnSpc>
              <a:spcBef>
                <a:spcPts val="600"/>
              </a:spcBef>
            </a:pPr>
            <a:r>
              <a:rPr sz="2400" spc="-5">
                <a:solidFill>
                  <a:srgbClr val="3D3E41"/>
                </a:solidFill>
                <a:latin typeface="宋体"/>
                <a:cs typeface="宋体"/>
              </a:rPr>
              <a:t>对报酬制度的研究：按生产贡献率</a:t>
            </a:r>
            <a:r>
              <a:rPr sz="2400" spc="-10">
                <a:solidFill>
                  <a:srgbClr val="3D3E41"/>
                </a:solidFill>
                <a:latin typeface="宋体"/>
                <a:cs typeface="宋体"/>
              </a:rPr>
              <a:t>的大小来确定报酬</a:t>
            </a:r>
            <a:endParaRPr sz="24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2077080" y="2155190"/>
            <a:ext cx="739775" cy="645160"/>
          </a:xfrm>
          <a:custGeom>
            <a:rect l="l" t="t" r="r" b="b"/>
            <a:pathLst>
              <a:path w="739775" h="645160">
                <a:moveTo>
                  <a:pt x="693432" y="1269"/>
                </a:moveTo>
                <a:lnTo>
                  <a:pt x="664742" y="1269"/>
                </a:lnTo>
                <a:lnTo>
                  <a:pt x="667635" y="0"/>
                </a:lnTo>
                <a:lnTo>
                  <a:pt x="690538" y="0"/>
                </a:lnTo>
                <a:lnTo>
                  <a:pt x="693432" y="1269"/>
                </a:lnTo>
                <a:close/>
              </a:path>
              <a:path w="739775" h="645160">
                <a:moveTo>
                  <a:pt x="697530" y="123189"/>
                </a:moveTo>
                <a:lnTo>
                  <a:pt x="612346" y="40639"/>
                </a:lnTo>
                <a:lnTo>
                  <a:pt x="636535" y="16510"/>
                </a:lnTo>
                <a:lnTo>
                  <a:pt x="638785" y="13969"/>
                </a:lnTo>
                <a:lnTo>
                  <a:pt x="641116" y="12700"/>
                </a:lnTo>
                <a:lnTo>
                  <a:pt x="643446" y="10160"/>
                </a:lnTo>
                <a:lnTo>
                  <a:pt x="645938" y="8889"/>
                </a:lnTo>
                <a:lnTo>
                  <a:pt x="651081" y="6350"/>
                </a:lnTo>
                <a:lnTo>
                  <a:pt x="653813" y="5080"/>
                </a:lnTo>
                <a:lnTo>
                  <a:pt x="656385" y="3810"/>
                </a:lnTo>
                <a:lnTo>
                  <a:pt x="659197" y="2539"/>
                </a:lnTo>
                <a:lnTo>
                  <a:pt x="661930" y="1269"/>
                </a:lnTo>
                <a:lnTo>
                  <a:pt x="696245" y="1269"/>
                </a:lnTo>
                <a:lnTo>
                  <a:pt x="717138" y="12700"/>
                </a:lnTo>
                <a:lnTo>
                  <a:pt x="719469" y="13969"/>
                </a:lnTo>
                <a:lnTo>
                  <a:pt x="723809" y="19050"/>
                </a:lnTo>
                <a:lnTo>
                  <a:pt x="725818" y="21589"/>
                </a:lnTo>
                <a:lnTo>
                  <a:pt x="727666" y="22860"/>
                </a:lnTo>
                <a:lnTo>
                  <a:pt x="735943" y="39369"/>
                </a:lnTo>
                <a:lnTo>
                  <a:pt x="736828" y="41910"/>
                </a:lnTo>
                <a:lnTo>
                  <a:pt x="739399" y="58419"/>
                </a:lnTo>
                <a:lnTo>
                  <a:pt x="739077" y="63500"/>
                </a:lnTo>
                <a:lnTo>
                  <a:pt x="721639" y="100330"/>
                </a:lnTo>
                <a:lnTo>
                  <a:pt x="697530" y="123189"/>
                </a:lnTo>
                <a:close/>
              </a:path>
              <a:path w="739775" h="645160">
                <a:moveTo>
                  <a:pt x="627303" y="193039"/>
                </a:moveTo>
                <a:lnTo>
                  <a:pt x="456738" y="193039"/>
                </a:lnTo>
                <a:lnTo>
                  <a:pt x="592657" y="59689"/>
                </a:lnTo>
                <a:lnTo>
                  <a:pt x="678082" y="143510"/>
                </a:lnTo>
                <a:lnTo>
                  <a:pt x="627303" y="193039"/>
                </a:lnTo>
                <a:close/>
              </a:path>
              <a:path w="739775" h="645160">
                <a:moveTo>
                  <a:pt x="397359" y="124460"/>
                </a:moveTo>
                <a:lnTo>
                  <a:pt x="59405" y="124460"/>
                </a:lnTo>
                <a:lnTo>
                  <a:pt x="62860" y="123189"/>
                </a:lnTo>
                <a:lnTo>
                  <a:pt x="390369" y="123189"/>
                </a:lnTo>
                <a:lnTo>
                  <a:pt x="397359" y="124460"/>
                </a:lnTo>
                <a:close/>
              </a:path>
              <a:path w="739775" h="645160">
                <a:moveTo>
                  <a:pt x="407483" y="127000"/>
                </a:moveTo>
                <a:lnTo>
                  <a:pt x="49201" y="127000"/>
                </a:lnTo>
                <a:lnTo>
                  <a:pt x="56031" y="124460"/>
                </a:lnTo>
                <a:lnTo>
                  <a:pt x="400814" y="124460"/>
                </a:lnTo>
                <a:lnTo>
                  <a:pt x="407483" y="127000"/>
                </a:lnTo>
                <a:close/>
              </a:path>
              <a:path w="739775" h="645160">
                <a:moveTo>
                  <a:pt x="407483" y="642619"/>
                </a:moveTo>
                <a:lnTo>
                  <a:pt x="49201" y="642619"/>
                </a:lnTo>
                <a:lnTo>
                  <a:pt x="42773" y="640080"/>
                </a:lnTo>
                <a:lnTo>
                  <a:pt x="39719" y="638810"/>
                </a:lnTo>
                <a:lnTo>
                  <a:pt x="36666" y="636269"/>
                </a:lnTo>
                <a:lnTo>
                  <a:pt x="30881" y="633730"/>
                </a:lnTo>
                <a:lnTo>
                  <a:pt x="28149" y="631189"/>
                </a:lnTo>
                <a:lnTo>
                  <a:pt x="25578" y="629919"/>
                </a:lnTo>
                <a:lnTo>
                  <a:pt x="23006" y="627380"/>
                </a:lnTo>
                <a:lnTo>
                  <a:pt x="6936" y="605789"/>
                </a:lnTo>
                <a:lnTo>
                  <a:pt x="5570" y="603250"/>
                </a:lnTo>
                <a:lnTo>
                  <a:pt x="4285" y="600710"/>
                </a:lnTo>
                <a:lnTo>
                  <a:pt x="3160" y="596900"/>
                </a:lnTo>
                <a:lnTo>
                  <a:pt x="1392" y="590550"/>
                </a:lnTo>
                <a:lnTo>
                  <a:pt x="830" y="586739"/>
                </a:lnTo>
                <a:lnTo>
                  <a:pt x="348" y="584200"/>
                </a:lnTo>
                <a:lnTo>
                  <a:pt x="107" y="580389"/>
                </a:lnTo>
                <a:lnTo>
                  <a:pt x="0" y="190500"/>
                </a:lnTo>
                <a:lnTo>
                  <a:pt x="107" y="187960"/>
                </a:lnTo>
                <a:lnTo>
                  <a:pt x="4285" y="168910"/>
                </a:lnTo>
                <a:lnTo>
                  <a:pt x="5570" y="165100"/>
                </a:lnTo>
                <a:lnTo>
                  <a:pt x="6936" y="162560"/>
                </a:lnTo>
                <a:lnTo>
                  <a:pt x="8463" y="158750"/>
                </a:lnTo>
                <a:lnTo>
                  <a:pt x="10150" y="156210"/>
                </a:lnTo>
                <a:lnTo>
                  <a:pt x="25578" y="139700"/>
                </a:lnTo>
                <a:lnTo>
                  <a:pt x="28149" y="137160"/>
                </a:lnTo>
                <a:lnTo>
                  <a:pt x="30881" y="134619"/>
                </a:lnTo>
                <a:lnTo>
                  <a:pt x="36666" y="132080"/>
                </a:lnTo>
                <a:lnTo>
                  <a:pt x="42773" y="128269"/>
                </a:lnTo>
                <a:lnTo>
                  <a:pt x="45987" y="127000"/>
                </a:lnTo>
                <a:lnTo>
                  <a:pt x="410777" y="127000"/>
                </a:lnTo>
                <a:lnTo>
                  <a:pt x="413911" y="128269"/>
                </a:lnTo>
                <a:lnTo>
                  <a:pt x="417125" y="129539"/>
                </a:lnTo>
                <a:lnTo>
                  <a:pt x="420098" y="132080"/>
                </a:lnTo>
                <a:lnTo>
                  <a:pt x="423071" y="133350"/>
                </a:lnTo>
                <a:lnTo>
                  <a:pt x="425884" y="134619"/>
                </a:lnTo>
                <a:lnTo>
                  <a:pt x="428535" y="137160"/>
                </a:lnTo>
                <a:lnTo>
                  <a:pt x="431267" y="139700"/>
                </a:lnTo>
                <a:lnTo>
                  <a:pt x="433838" y="140969"/>
                </a:lnTo>
                <a:lnTo>
                  <a:pt x="436249" y="143510"/>
                </a:lnTo>
                <a:lnTo>
                  <a:pt x="449828" y="162560"/>
                </a:lnTo>
                <a:lnTo>
                  <a:pt x="451274" y="165100"/>
                </a:lnTo>
                <a:lnTo>
                  <a:pt x="452078" y="167639"/>
                </a:lnTo>
                <a:lnTo>
                  <a:pt x="64949" y="167639"/>
                </a:lnTo>
                <a:lnTo>
                  <a:pt x="62619" y="168910"/>
                </a:lnTo>
                <a:lnTo>
                  <a:pt x="60289" y="168910"/>
                </a:lnTo>
                <a:lnTo>
                  <a:pt x="59164" y="170180"/>
                </a:lnTo>
                <a:lnTo>
                  <a:pt x="58120" y="170180"/>
                </a:lnTo>
                <a:lnTo>
                  <a:pt x="56031" y="171450"/>
                </a:lnTo>
                <a:lnTo>
                  <a:pt x="54986" y="172719"/>
                </a:lnTo>
                <a:lnTo>
                  <a:pt x="54022" y="172719"/>
                </a:lnTo>
                <a:lnTo>
                  <a:pt x="52174" y="173989"/>
                </a:lnTo>
                <a:lnTo>
                  <a:pt x="50567" y="176530"/>
                </a:lnTo>
                <a:lnTo>
                  <a:pt x="49843" y="176530"/>
                </a:lnTo>
                <a:lnTo>
                  <a:pt x="47835" y="180339"/>
                </a:lnTo>
                <a:lnTo>
                  <a:pt x="46870" y="182880"/>
                </a:lnTo>
                <a:lnTo>
                  <a:pt x="45987" y="184150"/>
                </a:lnTo>
                <a:lnTo>
                  <a:pt x="45585" y="185419"/>
                </a:lnTo>
                <a:lnTo>
                  <a:pt x="45344" y="186689"/>
                </a:lnTo>
                <a:lnTo>
                  <a:pt x="45183" y="187960"/>
                </a:lnTo>
                <a:lnTo>
                  <a:pt x="44942" y="189230"/>
                </a:lnTo>
                <a:lnTo>
                  <a:pt x="44942" y="579119"/>
                </a:lnTo>
                <a:lnTo>
                  <a:pt x="45183" y="580389"/>
                </a:lnTo>
                <a:lnTo>
                  <a:pt x="45344" y="581660"/>
                </a:lnTo>
                <a:lnTo>
                  <a:pt x="45585" y="582930"/>
                </a:lnTo>
                <a:lnTo>
                  <a:pt x="46388" y="585469"/>
                </a:lnTo>
                <a:lnTo>
                  <a:pt x="46870" y="586739"/>
                </a:lnTo>
                <a:lnTo>
                  <a:pt x="47353" y="586739"/>
                </a:lnTo>
                <a:lnTo>
                  <a:pt x="47835" y="588010"/>
                </a:lnTo>
                <a:lnTo>
                  <a:pt x="49120" y="590550"/>
                </a:lnTo>
                <a:lnTo>
                  <a:pt x="49843" y="591819"/>
                </a:lnTo>
                <a:lnTo>
                  <a:pt x="50567" y="591819"/>
                </a:lnTo>
                <a:lnTo>
                  <a:pt x="52174" y="594360"/>
                </a:lnTo>
                <a:lnTo>
                  <a:pt x="53138" y="594360"/>
                </a:lnTo>
                <a:lnTo>
                  <a:pt x="54022" y="595630"/>
                </a:lnTo>
                <a:lnTo>
                  <a:pt x="54986" y="596900"/>
                </a:lnTo>
                <a:lnTo>
                  <a:pt x="56031" y="596900"/>
                </a:lnTo>
                <a:lnTo>
                  <a:pt x="56995" y="598169"/>
                </a:lnTo>
                <a:lnTo>
                  <a:pt x="58120" y="598169"/>
                </a:lnTo>
                <a:lnTo>
                  <a:pt x="59164" y="599439"/>
                </a:lnTo>
                <a:lnTo>
                  <a:pt x="61414" y="599439"/>
                </a:lnTo>
                <a:lnTo>
                  <a:pt x="62619" y="600710"/>
                </a:lnTo>
                <a:lnTo>
                  <a:pt x="452479" y="600710"/>
                </a:lnTo>
                <a:lnTo>
                  <a:pt x="451274" y="603250"/>
                </a:lnTo>
                <a:lnTo>
                  <a:pt x="449828" y="605789"/>
                </a:lnTo>
                <a:lnTo>
                  <a:pt x="448221" y="609600"/>
                </a:lnTo>
                <a:lnTo>
                  <a:pt x="428535" y="631189"/>
                </a:lnTo>
                <a:lnTo>
                  <a:pt x="425884" y="633730"/>
                </a:lnTo>
                <a:lnTo>
                  <a:pt x="423071" y="635000"/>
                </a:lnTo>
                <a:lnTo>
                  <a:pt x="420098" y="636269"/>
                </a:lnTo>
                <a:lnTo>
                  <a:pt x="417125" y="638810"/>
                </a:lnTo>
                <a:lnTo>
                  <a:pt x="413911" y="640080"/>
                </a:lnTo>
                <a:lnTo>
                  <a:pt x="410777" y="641350"/>
                </a:lnTo>
                <a:lnTo>
                  <a:pt x="407483" y="642619"/>
                </a:lnTo>
                <a:close/>
              </a:path>
              <a:path w="739775" h="645160">
                <a:moveTo>
                  <a:pt x="398742" y="415289"/>
                </a:moveTo>
                <a:lnTo>
                  <a:pt x="313478" y="332739"/>
                </a:lnTo>
                <a:lnTo>
                  <a:pt x="411903" y="236219"/>
                </a:lnTo>
                <a:lnTo>
                  <a:pt x="411822" y="190500"/>
                </a:lnTo>
                <a:lnTo>
                  <a:pt x="411742" y="189230"/>
                </a:lnTo>
                <a:lnTo>
                  <a:pt x="411420" y="186689"/>
                </a:lnTo>
                <a:lnTo>
                  <a:pt x="410777" y="184150"/>
                </a:lnTo>
                <a:lnTo>
                  <a:pt x="410376" y="182880"/>
                </a:lnTo>
                <a:lnTo>
                  <a:pt x="409974" y="182880"/>
                </a:lnTo>
                <a:lnTo>
                  <a:pt x="408849" y="180339"/>
                </a:lnTo>
                <a:lnTo>
                  <a:pt x="407564" y="177800"/>
                </a:lnTo>
                <a:lnTo>
                  <a:pt x="406840" y="176530"/>
                </a:lnTo>
                <a:lnTo>
                  <a:pt x="406117" y="176530"/>
                </a:lnTo>
                <a:lnTo>
                  <a:pt x="404510" y="173989"/>
                </a:lnTo>
                <a:lnTo>
                  <a:pt x="403626" y="173989"/>
                </a:lnTo>
                <a:lnTo>
                  <a:pt x="402742" y="172719"/>
                </a:lnTo>
                <a:lnTo>
                  <a:pt x="400814" y="171450"/>
                </a:lnTo>
                <a:lnTo>
                  <a:pt x="399770" y="171450"/>
                </a:lnTo>
                <a:lnTo>
                  <a:pt x="398725" y="170180"/>
                </a:lnTo>
                <a:lnTo>
                  <a:pt x="397680" y="170180"/>
                </a:lnTo>
                <a:lnTo>
                  <a:pt x="395431" y="168910"/>
                </a:lnTo>
                <a:lnTo>
                  <a:pt x="394225" y="168910"/>
                </a:lnTo>
                <a:lnTo>
                  <a:pt x="392940" y="167639"/>
                </a:lnTo>
                <a:lnTo>
                  <a:pt x="452078" y="167639"/>
                </a:lnTo>
                <a:lnTo>
                  <a:pt x="452479" y="168910"/>
                </a:lnTo>
                <a:lnTo>
                  <a:pt x="453604" y="171450"/>
                </a:lnTo>
                <a:lnTo>
                  <a:pt x="454488" y="175260"/>
                </a:lnTo>
                <a:lnTo>
                  <a:pt x="455292" y="177800"/>
                </a:lnTo>
                <a:lnTo>
                  <a:pt x="455935" y="181610"/>
                </a:lnTo>
                <a:lnTo>
                  <a:pt x="456416" y="185419"/>
                </a:lnTo>
                <a:lnTo>
                  <a:pt x="456658" y="187960"/>
                </a:lnTo>
                <a:lnTo>
                  <a:pt x="456738" y="193039"/>
                </a:lnTo>
                <a:lnTo>
                  <a:pt x="627303" y="193039"/>
                </a:lnTo>
                <a:lnTo>
                  <a:pt x="456738" y="359410"/>
                </a:lnTo>
                <a:lnTo>
                  <a:pt x="456738" y="402589"/>
                </a:lnTo>
                <a:lnTo>
                  <a:pt x="411903" y="402589"/>
                </a:lnTo>
                <a:lnTo>
                  <a:pt x="398742" y="415289"/>
                </a:lnTo>
                <a:close/>
              </a:path>
              <a:path w="739775" h="645160">
                <a:moveTo>
                  <a:pt x="258959" y="495300"/>
                </a:moveTo>
                <a:lnTo>
                  <a:pt x="230030" y="467360"/>
                </a:lnTo>
                <a:lnTo>
                  <a:pt x="301991" y="349250"/>
                </a:lnTo>
                <a:lnTo>
                  <a:pt x="380043" y="425450"/>
                </a:lnTo>
                <a:lnTo>
                  <a:pt x="258959" y="495300"/>
                </a:lnTo>
                <a:close/>
              </a:path>
              <a:path w="739775" h="645160">
                <a:moveTo>
                  <a:pt x="452479" y="600710"/>
                </a:moveTo>
                <a:lnTo>
                  <a:pt x="394225" y="600710"/>
                </a:lnTo>
                <a:lnTo>
                  <a:pt x="395431" y="599439"/>
                </a:lnTo>
                <a:lnTo>
                  <a:pt x="396475" y="599439"/>
                </a:lnTo>
                <a:lnTo>
                  <a:pt x="398725" y="598169"/>
                </a:lnTo>
                <a:lnTo>
                  <a:pt x="400814" y="596900"/>
                </a:lnTo>
                <a:lnTo>
                  <a:pt x="401778" y="596900"/>
                </a:lnTo>
                <a:lnTo>
                  <a:pt x="402742" y="595630"/>
                </a:lnTo>
                <a:lnTo>
                  <a:pt x="404510" y="594360"/>
                </a:lnTo>
                <a:lnTo>
                  <a:pt x="406117" y="591819"/>
                </a:lnTo>
                <a:lnTo>
                  <a:pt x="406840" y="591819"/>
                </a:lnTo>
                <a:lnTo>
                  <a:pt x="407564" y="590550"/>
                </a:lnTo>
                <a:lnTo>
                  <a:pt x="408849" y="588010"/>
                </a:lnTo>
                <a:lnTo>
                  <a:pt x="409412" y="586739"/>
                </a:lnTo>
                <a:lnTo>
                  <a:pt x="409974" y="586739"/>
                </a:lnTo>
                <a:lnTo>
                  <a:pt x="411903" y="402589"/>
                </a:lnTo>
                <a:lnTo>
                  <a:pt x="456738" y="402589"/>
                </a:lnTo>
                <a:lnTo>
                  <a:pt x="456658" y="580389"/>
                </a:lnTo>
                <a:lnTo>
                  <a:pt x="456416" y="584200"/>
                </a:lnTo>
                <a:lnTo>
                  <a:pt x="455935" y="586739"/>
                </a:lnTo>
                <a:lnTo>
                  <a:pt x="455292" y="590550"/>
                </a:lnTo>
                <a:lnTo>
                  <a:pt x="454488" y="594360"/>
                </a:lnTo>
                <a:lnTo>
                  <a:pt x="453604" y="596900"/>
                </a:lnTo>
                <a:lnTo>
                  <a:pt x="452479" y="600710"/>
                </a:lnTo>
                <a:close/>
              </a:path>
              <a:path w="739775" h="645160">
                <a:moveTo>
                  <a:pt x="174559" y="547369"/>
                </a:moveTo>
                <a:lnTo>
                  <a:pt x="216701" y="478789"/>
                </a:lnTo>
                <a:lnTo>
                  <a:pt x="244501" y="506730"/>
                </a:lnTo>
                <a:lnTo>
                  <a:pt x="174559" y="547369"/>
                </a:lnTo>
                <a:close/>
              </a:path>
              <a:path w="739775" h="645160">
                <a:moveTo>
                  <a:pt x="400814" y="643889"/>
                </a:moveTo>
                <a:lnTo>
                  <a:pt x="56031" y="643889"/>
                </a:lnTo>
                <a:lnTo>
                  <a:pt x="52575" y="642619"/>
                </a:lnTo>
                <a:lnTo>
                  <a:pt x="404189" y="642619"/>
                </a:lnTo>
                <a:lnTo>
                  <a:pt x="400814" y="643889"/>
                </a:lnTo>
                <a:close/>
              </a:path>
              <a:path w="739775" h="645160">
                <a:moveTo>
                  <a:pt x="393824" y="645160"/>
                </a:moveTo>
                <a:lnTo>
                  <a:pt x="62860" y="645160"/>
                </a:lnTo>
                <a:lnTo>
                  <a:pt x="59405" y="643889"/>
                </a:lnTo>
                <a:lnTo>
                  <a:pt x="397359" y="643889"/>
                </a:lnTo>
                <a:lnTo>
                  <a:pt x="393824" y="645160"/>
                </a:lnTo>
                <a:close/>
              </a:path>
            </a:pathLst>
          </a:custGeom>
          <a:solidFill>
            <a:srgbClr val="307EA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3176847" y="2012768"/>
            <a:ext cx="7645400" cy="8305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10000"/>
              </a:lnSpc>
              <a:spcBef>
                <a:spcPts val="100"/>
              </a:spcBef>
            </a:pPr>
            <a:r>
              <a:rPr sz="2400" spc="-5">
                <a:solidFill>
                  <a:srgbClr val="307EAE"/>
                </a:solidFill>
                <a:latin typeface="宋体"/>
                <a:cs typeface="宋体"/>
              </a:rPr>
              <a:t>科学管理的实质是劳资双方的一次完全的思想革命，即</a:t>
            </a:r>
            <a:r>
              <a:rPr sz="2400" spc="-50">
                <a:solidFill>
                  <a:srgbClr val="307EAE"/>
                </a:solidFill>
                <a:latin typeface="宋体"/>
                <a:cs typeface="宋体"/>
              </a:rPr>
              <a:t> </a:t>
            </a:r>
            <a:r>
              <a:rPr sz="2400" spc="-5">
                <a:solidFill>
                  <a:srgbClr val="307EAE"/>
                </a:solidFill>
                <a:latin typeface="宋体"/>
                <a:cs typeface="宋体"/>
              </a:rPr>
              <a:t>劳资双方都把注意力从盈余的分配转到盈余的增加上来。</a:t>
            </a:r>
            <a:endParaRPr sz="2400">
              <a:latin typeface="宋体"/>
              <a:cs typeface="宋体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2077080" y="3614963"/>
            <a:ext cx="739775" cy="645160"/>
          </a:xfrm>
          <a:custGeom>
            <a:rect l="l" t="t" r="r" b="b"/>
            <a:pathLst>
              <a:path w="739775" h="645160">
                <a:moveTo>
                  <a:pt x="693432" y="1270"/>
                </a:moveTo>
                <a:lnTo>
                  <a:pt x="664742" y="1270"/>
                </a:lnTo>
                <a:lnTo>
                  <a:pt x="667635" y="0"/>
                </a:lnTo>
                <a:lnTo>
                  <a:pt x="690538" y="0"/>
                </a:lnTo>
                <a:lnTo>
                  <a:pt x="693432" y="1270"/>
                </a:lnTo>
                <a:close/>
              </a:path>
              <a:path w="739775" h="645160">
                <a:moveTo>
                  <a:pt x="697530" y="123189"/>
                </a:moveTo>
                <a:lnTo>
                  <a:pt x="612346" y="40639"/>
                </a:lnTo>
                <a:lnTo>
                  <a:pt x="636535" y="16510"/>
                </a:lnTo>
                <a:lnTo>
                  <a:pt x="638785" y="13970"/>
                </a:lnTo>
                <a:lnTo>
                  <a:pt x="641116" y="12700"/>
                </a:lnTo>
                <a:lnTo>
                  <a:pt x="643446" y="10160"/>
                </a:lnTo>
                <a:lnTo>
                  <a:pt x="645937" y="8889"/>
                </a:lnTo>
                <a:lnTo>
                  <a:pt x="651081" y="6350"/>
                </a:lnTo>
                <a:lnTo>
                  <a:pt x="653813" y="5079"/>
                </a:lnTo>
                <a:lnTo>
                  <a:pt x="656385" y="3810"/>
                </a:lnTo>
                <a:lnTo>
                  <a:pt x="659197" y="2539"/>
                </a:lnTo>
                <a:lnTo>
                  <a:pt x="661929" y="1270"/>
                </a:lnTo>
                <a:lnTo>
                  <a:pt x="696244" y="1270"/>
                </a:lnTo>
                <a:lnTo>
                  <a:pt x="717138" y="12700"/>
                </a:lnTo>
                <a:lnTo>
                  <a:pt x="719469" y="13970"/>
                </a:lnTo>
                <a:lnTo>
                  <a:pt x="723809" y="19050"/>
                </a:lnTo>
                <a:lnTo>
                  <a:pt x="725818" y="21589"/>
                </a:lnTo>
                <a:lnTo>
                  <a:pt x="727666" y="22860"/>
                </a:lnTo>
                <a:lnTo>
                  <a:pt x="735943" y="39370"/>
                </a:lnTo>
                <a:lnTo>
                  <a:pt x="736827" y="41910"/>
                </a:lnTo>
                <a:lnTo>
                  <a:pt x="739399" y="58420"/>
                </a:lnTo>
                <a:lnTo>
                  <a:pt x="739077" y="63500"/>
                </a:lnTo>
                <a:lnTo>
                  <a:pt x="721639" y="100329"/>
                </a:lnTo>
                <a:lnTo>
                  <a:pt x="697530" y="123189"/>
                </a:lnTo>
                <a:close/>
              </a:path>
              <a:path w="739775" h="645160">
                <a:moveTo>
                  <a:pt x="627303" y="193039"/>
                </a:moveTo>
                <a:lnTo>
                  <a:pt x="456738" y="193039"/>
                </a:lnTo>
                <a:lnTo>
                  <a:pt x="592657" y="59689"/>
                </a:lnTo>
                <a:lnTo>
                  <a:pt x="678082" y="143510"/>
                </a:lnTo>
                <a:lnTo>
                  <a:pt x="627303" y="193039"/>
                </a:lnTo>
                <a:close/>
              </a:path>
              <a:path w="739775" h="645160">
                <a:moveTo>
                  <a:pt x="397359" y="124460"/>
                </a:moveTo>
                <a:lnTo>
                  <a:pt x="59405" y="124460"/>
                </a:lnTo>
                <a:lnTo>
                  <a:pt x="62860" y="123189"/>
                </a:lnTo>
                <a:lnTo>
                  <a:pt x="390369" y="123189"/>
                </a:lnTo>
                <a:lnTo>
                  <a:pt x="397359" y="124460"/>
                </a:lnTo>
                <a:close/>
              </a:path>
              <a:path w="739775" h="645160">
                <a:moveTo>
                  <a:pt x="407483" y="127000"/>
                </a:moveTo>
                <a:lnTo>
                  <a:pt x="49201" y="127000"/>
                </a:lnTo>
                <a:lnTo>
                  <a:pt x="56031" y="124460"/>
                </a:lnTo>
                <a:lnTo>
                  <a:pt x="400814" y="124460"/>
                </a:lnTo>
                <a:lnTo>
                  <a:pt x="407483" y="127000"/>
                </a:lnTo>
                <a:close/>
              </a:path>
              <a:path w="739775" h="645160">
                <a:moveTo>
                  <a:pt x="407483" y="642620"/>
                </a:moveTo>
                <a:lnTo>
                  <a:pt x="49201" y="642620"/>
                </a:lnTo>
                <a:lnTo>
                  <a:pt x="42773" y="640079"/>
                </a:lnTo>
                <a:lnTo>
                  <a:pt x="39719" y="638810"/>
                </a:lnTo>
                <a:lnTo>
                  <a:pt x="36666" y="636270"/>
                </a:lnTo>
                <a:lnTo>
                  <a:pt x="30881" y="633729"/>
                </a:lnTo>
                <a:lnTo>
                  <a:pt x="28149" y="631189"/>
                </a:lnTo>
                <a:lnTo>
                  <a:pt x="25578" y="629920"/>
                </a:lnTo>
                <a:lnTo>
                  <a:pt x="23006" y="627379"/>
                </a:lnTo>
                <a:lnTo>
                  <a:pt x="6936" y="605789"/>
                </a:lnTo>
                <a:lnTo>
                  <a:pt x="5570" y="603250"/>
                </a:lnTo>
                <a:lnTo>
                  <a:pt x="4285" y="600710"/>
                </a:lnTo>
                <a:lnTo>
                  <a:pt x="3160" y="596900"/>
                </a:lnTo>
                <a:lnTo>
                  <a:pt x="1392" y="590550"/>
                </a:lnTo>
                <a:lnTo>
                  <a:pt x="830" y="586739"/>
                </a:lnTo>
                <a:lnTo>
                  <a:pt x="348" y="584200"/>
                </a:lnTo>
                <a:lnTo>
                  <a:pt x="107" y="580389"/>
                </a:lnTo>
                <a:lnTo>
                  <a:pt x="0" y="190500"/>
                </a:lnTo>
                <a:lnTo>
                  <a:pt x="107" y="187960"/>
                </a:lnTo>
                <a:lnTo>
                  <a:pt x="4285" y="168910"/>
                </a:lnTo>
                <a:lnTo>
                  <a:pt x="5570" y="165100"/>
                </a:lnTo>
                <a:lnTo>
                  <a:pt x="6936" y="162560"/>
                </a:lnTo>
                <a:lnTo>
                  <a:pt x="8463" y="158750"/>
                </a:lnTo>
                <a:lnTo>
                  <a:pt x="10150" y="156210"/>
                </a:lnTo>
                <a:lnTo>
                  <a:pt x="25578" y="139700"/>
                </a:lnTo>
                <a:lnTo>
                  <a:pt x="28149" y="137160"/>
                </a:lnTo>
                <a:lnTo>
                  <a:pt x="30881" y="134620"/>
                </a:lnTo>
                <a:lnTo>
                  <a:pt x="36666" y="132079"/>
                </a:lnTo>
                <a:lnTo>
                  <a:pt x="42773" y="128270"/>
                </a:lnTo>
                <a:lnTo>
                  <a:pt x="45987" y="127000"/>
                </a:lnTo>
                <a:lnTo>
                  <a:pt x="410777" y="127000"/>
                </a:lnTo>
                <a:lnTo>
                  <a:pt x="413911" y="128270"/>
                </a:lnTo>
                <a:lnTo>
                  <a:pt x="417125" y="129539"/>
                </a:lnTo>
                <a:lnTo>
                  <a:pt x="420098" y="132079"/>
                </a:lnTo>
                <a:lnTo>
                  <a:pt x="423071" y="133350"/>
                </a:lnTo>
                <a:lnTo>
                  <a:pt x="425883" y="134620"/>
                </a:lnTo>
                <a:lnTo>
                  <a:pt x="428535" y="137160"/>
                </a:lnTo>
                <a:lnTo>
                  <a:pt x="431267" y="139700"/>
                </a:lnTo>
                <a:lnTo>
                  <a:pt x="433838" y="140970"/>
                </a:lnTo>
                <a:lnTo>
                  <a:pt x="436249" y="143510"/>
                </a:lnTo>
                <a:lnTo>
                  <a:pt x="449828" y="162560"/>
                </a:lnTo>
                <a:lnTo>
                  <a:pt x="451274" y="165100"/>
                </a:lnTo>
                <a:lnTo>
                  <a:pt x="452078" y="167639"/>
                </a:lnTo>
                <a:lnTo>
                  <a:pt x="64949" y="167639"/>
                </a:lnTo>
                <a:lnTo>
                  <a:pt x="62619" y="168910"/>
                </a:lnTo>
                <a:lnTo>
                  <a:pt x="60289" y="168910"/>
                </a:lnTo>
                <a:lnTo>
                  <a:pt x="59164" y="170179"/>
                </a:lnTo>
                <a:lnTo>
                  <a:pt x="58120" y="170179"/>
                </a:lnTo>
                <a:lnTo>
                  <a:pt x="56031" y="171450"/>
                </a:lnTo>
                <a:lnTo>
                  <a:pt x="54986" y="172720"/>
                </a:lnTo>
                <a:lnTo>
                  <a:pt x="54022" y="172720"/>
                </a:lnTo>
                <a:lnTo>
                  <a:pt x="52174" y="173989"/>
                </a:lnTo>
                <a:lnTo>
                  <a:pt x="50567" y="176529"/>
                </a:lnTo>
                <a:lnTo>
                  <a:pt x="49843" y="176529"/>
                </a:lnTo>
                <a:lnTo>
                  <a:pt x="47835" y="180339"/>
                </a:lnTo>
                <a:lnTo>
                  <a:pt x="46870" y="182879"/>
                </a:lnTo>
                <a:lnTo>
                  <a:pt x="45987" y="184150"/>
                </a:lnTo>
                <a:lnTo>
                  <a:pt x="45585" y="185420"/>
                </a:lnTo>
                <a:lnTo>
                  <a:pt x="45344" y="186689"/>
                </a:lnTo>
                <a:lnTo>
                  <a:pt x="45183" y="187960"/>
                </a:lnTo>
                <a:lnTo>
                  <a:pt x="44942" y="189229"/>
                </a:lnTo>
                <a:lnTo>
                  <a:pt x="44942" y="579120"/>
                </a:lnTo>
                <a:lnTo>
                  <a:pt x="45183" y="580389"/>
                </a:lnTo>
                <a:lnTo>
                  <a:pt x="45344" y="581660"/>
                </a:lnTo>
                <a:lnTo>
                  <a:pt x="45585" y="582929"/>
                </a:lnTo>
                <a:lnTo>
                  <a:pt x="46388" y="585470"/>
                </a:lnTo>
                <a:lnTo>
                  <a:pt x="46870" y="586739"/>
                </a:lnTo>
                <a:lnTo>
                  <a:pt x="47353" y="586739"/>
                </a:lnTo>
                <a:lnTo>
                  <a:pt x="47835" y="588010"/>
                </a:lnTo>
                <a:lnTo>
                  <a:pt x="49120" y="590550"/>
                </a:lnTo>
                <a:lnTo>
                  <a:pt x="49843" y="591820"/>
                </a:lnTo>
                <a:lnTo>
                  <a:pt x="50567" y="591820"/>
                </a:lnTo>
                <a:lnTo>
                  <a:pt x="52174" y="594360"/>
                </a:lnTo>
                <a:lnTo>
                  <a:pt x="53138" y="594360"/>
                </a:lnTo>
                <a:lnTo>
                  <a:pt x="54022" y="595629"/>
                </a:lnTo>
                <a:lnTo>
                  <a:pt x="54986" y="596900"/>
                </a:lnTo>
                <a:lnTo>
                  <a:pt x="56031" y="596900"/>
                </a:lnTo>
                <a:lnTo>
                  <a:pt x="56995" y="598170"/>
                </a:lnTo>
                <a:lnTo>
                  <a:pt x="58120" y="598170"/>
                </a:lnTo>
                <a:lnTo>
                  <a:pt x="59164" y="599439"/>
                </a:lnTo>
                <a:lnTo>
                  <a:pt x="61414" y="599439"/>
                </a:lnTo>
                <a:lnTo>
                  <a:pt x="62619" y="600710"/>
                </a:lnTo>
                <a:lnTo>
                  <a:pt x="452479" y="600710"/>
                </a:lnTo>
                <a:lnTo>
                  <a:pt x="451274" y="603250"/>
                </a:lnTo>
                <a:lnTo>
                  <a:pt x="449828" y="605789"/>
                </a:lnTo>
                <a:lnTo>
                  <a:pt x="448221" y="609600"/>
                </a:lnTo>
                <a:lnTo>
                  <a:pt x="428535" y="631189"/>
                </a:lnTo>
                <a:lnTo>
                  <a:pt x="425883" y="633729"/>
                </a:lnTo>
                <a:lnTo>
                  <a:pt x="423071" y="635000"/>
                </a:lnTo>
                <a:lnTo>
                  <a:pt x="420098" y="636270"/>
                </a:lnTo>
                <a:lnTo>
                  <a:pt x="417125" y="638810"/>
                </a:lnTo>
                <a:lnTo>
                  <a:pt x="413911" y="640079"/>
                </a:lnTo>
                <a:lnTo>
                  <a:pt x="410777" y="641350"/>
                </a:lnTo>
                <a:lnTo>
                  <a:pt x="407483" y="642620"/>
                </a:lnTo>
                <a:close/>
              </a:path>
              <a:path w="739775" h="645160">
                <a:moveTo>
                  <a:pt x="398742" y="415289"/>
                </a:moveTo>
                <a:lnTo>
                  <a:pt x="313478" y="332739"/>
                </a:lnTo>
                <a:lnTo>
                  <a:pt x="411903" y="236220"/>
                </a:lnTo>
                <a:lnTo>
                  <a:pt x="411822" y="190500"/>
                </a:lnTo>
                <a:lnTo>
                  <a:pt x="411742" y="189229"/>
                </a:lnTo>
                <a:lnTo>
                  <a:pt x="411420" y="186689"/>
                </a:lnTo>
                <a:lnTo>
                  <a:pt x="410777" y="184150"/>
                </a:lnTo>
                <a:lnTo>
                  <a:pt x="410376" y="182879"/>
                </a:lnTo>
                <a:lnTo>
                  <a:pt x="409974" y="182879"/>
                </a:lnTo>
                <a:lnTo>
                  <a:pt x="408849" y="180339"/>
                </a:lnTo>
                <a:lnTo>
                  <a:pt x="407564" y="177800"/>
                </a:lnTo>
                <a:lnTo>
                  <a:pt x="406840" y="176529"/>
                </a:lnTo>
                <a:lnTo>
                  <a:pt x="406117" y="176529"/>
                </a:lnTo>
                <a:lnTo>
                  <a:pt x="404510" y="173989"/>
                </a:lnTo>
                <a:lnTo>
                  <a:pt x="403626" y="173989"/>
                </a:lnTo>
                <a:lnTo>
                  <a:pt x="402742" y="172720"/>
                </a:lnTo>
                <a:lnTo>
                  <a:pt x="400814" y="171450"/>
                </a:lnTo>
                <a:lnTo>
                  <a:pt x="399770" y="171450"/>
                </a:lnTo>
                <a:lnTo>
                  <a:pt x="398725" y="170179"/>
                </a:lnTo>
                <a:lnTo>
                  <a:pt x="397680" y="170179"/>
                </a:lnTo>
                <a:lnTo>
                  <a:pt x="395431" y="168910"/>
                </a:lnTo>
                <a:lnTo>
                  <a:pt x="394225" y="168910"/>
                </a:lnTo>
                <a:lnTo>
                  <a:pt x="392940" y="167639"/>
                </a:lnTo>
                <a:lnTo>
                  <a:pt x="452078" y="167639"/>
                </a:lnTo>
                <a:lnTo>
                  <a:pt x="452479" y="168910"/>
                </a:lnTo>
                <a:lnTo>
                  <a:pt x="453604" y="171450"/>
                </a:lnTo>
                <a:lnTo>
                  <a:pt x="454488" y="175260"/>
                </a:lnTo>
                <a:lnTo>
                  <a:pt x="455292" y="177800"/>
                </a:lnTo>
                <a:lnTo>
                  <a:pt x="455934" y="181610"/>
                </a:lnTo>
                <a:lnTo>
                  <a:pt x="456416" y="185420"/>
                </a:lnTo>
                <a:lnTo>
                  <a:pt x="456658" y="187960"/>
                </a:lnTo>
                <a:lnTo>
                  <a:pt x="456738" y="193039"/>
                </a:lnTo>
                <a:lnTo>
                  <a:pt x="627303" y="193039"/>
                </a:lnTo>
                <a:lnTo>
                  <a:pt x="456738" y="359410"/>
                </a:lnTo>
                <a:lnTo>
                  <a:pt x="456738" y="402589"/>
                </a:lnTo>
                <a:lnTo>
                  <a:pt x="411903" y="402589"/>
                </a:lnTo>
                <a:lnTo>
                  <a:pt x="398742" y="415289"/>
                </a:lnTo>
                <a:close/>
              </a:path>
              <a:path w="739775" h="645160">
                <a:moveTo>
                  <a:pt x="258959" y="495300"/>
                </a:moveTo>
                <a:lnTo>
                  <a:pt x="230030" y="467360"/>
                </a:lnTo>
                <a:lnTo>
                  <a:pt x="301991" y="349250"/>
                </a:lnTo>
                <a:lnTo>
                  <a:pt x="380043" y="425450"/>
                </a:lnTo>
                <a:lnTo>
                  <a:pt x="258959" y="495300"/>
                </a:lnTo>
                <a:close/>
              </a:path>
              <a:path w="739775" h="645160">
                <a:moveTo>
                  <a:pt x="452479" y="600710"/>
                </a:moveTo>
                <a:lnTo>
                  <a:pt x="394225" y="600710"/>
                </a:lnTo>
                <a:lnTo>
                  <a:pt x="395431" y="599439"/>
                </a:lnTo>
                <a:lnTo>
                  <a:pt x="396475" y="599439"/>
                </a:lnTo>
                <a:lnTo>
                  <a:pt x="398725" y="598170"/>
                </a:lnTo>
                <a:lnTo>
                  <a:pt x="400814" y="596900"/>
                </a:lnTo>
                <a:lnTo>
                  <a:pt x="401778" y="596900"/>
                </a:lnTo>
                <a:lnTo>
                  <a:pt x="402742" y="595629"/>
                </a:lnTo>
                <a:lnTo>
                  <a:pt x="404510" y="594360"/>
                </a:lnTo>
                <a:lnTo>
                  <a:pt x="406117" y="591820"/>
                </a:lnTo>
                <a:lnTo>
                  <a:pt x="406840" y="591820"/>
                </a:lnTo>
                <a:lnTo>
                  <a:pt x="407564" y="590550"/>
                </a:lnTo>
                <a:lnTo>
                  <a:pt x="408849" y="588010"/>
                </a:lnTo>
                <a:lnTo>
                  <a:pt x="409412" y="586739"/>
                </a:lnTo>
                <a:lnTo>
                  <a:pt x="409974" y="586739"/>
                </a:lnTo>
                <a:lnTo>
                  <a:pt x="411903" y="402589"/>
                </a:lnTo>
                <a:lnTo>
                  <a:pt x="456738" y="402589"/>
                </a:lnTo>
                <a:lnTo>
                  <a:pt x="456658" y="580389"/>
                </a:lnTo>
                <a:lnTo>
                  <a:pt x="456416" y="584200"/>
                </a:lnTo>
                <a:lnTo>
                  <a:pt x="455934" y="586739"/>
                </a:lnTo>
                <a:lnTo>
                  <a:pt x="455292" y="590550"/>
                </a:lnTo>
                <a:lnTo>
                  <a:pt x="454488" y="594360"/>
                </a:lnTo>
                <a:lnTo>
                  <a:pt x="453604" y="596900"/>
                </a:lnTo>
                <a:lnTo>
                  <a:pt x="452479" y="600710"/>
                </a:lnTo>
                <a:close/>
              </a:path>
              <a:path w="739775" h="645160">
                <a:moveTo>
                  <a:pt x="174559" y="547370"/>
                </a:moveTo>
                <a:lnTo>
                  <a:pt x="216701" y="478789"/>
                </a:lnTo>
                <a:lnTo>
                  <a:pt x="244501" y="506729"/>
                </a:lnTo>
                <a:lnTo>
                  <a:pt x="174559" y="547370"/>
                </a:lnTo>
                <a:close/>
              </a:path>
              <a:path w="739775" h="645160">
                <a:moveTo>
                  <a:pt x="400814" y="643889"/>
                </a:moveTo>
                <a:lnTo>
                  <a:pt x="56031" y="643889"/>
                </a:lnTo>
                <a:lnTo>
                  <a:pt x="52575" y="642620"/>
                </a:lnTo>
                <a:lnTo>
                  <a:pt x="404189" y="642620"/>
                </a:lnTo>
                <a:lnTo>
                  <a:pt x="400814" y="643889"/>
                </a:lnTo>
                <a:close/>
              </a:path>
              <a:path w="739775" h="645160">
                <a:moveTo>
                  <a:pt x="393824" y="645160"/>
                </a:moveTo>
                <a:lnTo>
                  <a:pt x="62860" y="645160"/>
                </a:lnTo>
                <a:lnTo>
                  <a:pt x="59405" y="643889"/>
                </a:lnTo>
                <a:lnTo>
                  <a:pt x="397359" y="643889"/>
                </a:lnTo>
                <a:lnTo>
                  <a:pt x="393824" y="645160"/>
                </a:lnTo>
                <a:close/>
              </a:path>
            </a:pathLst>
          </a:custGeom>
          <a:solidFill>
            <a:srgbClr val="25B7E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 txBox="1"/>
          <p:nvPr/>
        </p:nvSpPr>
        <p:spPr>
          <a:xfrm>
            <a:off x="3176847" y="3515357"/>
            <a:ext cx="67818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spc="-5">
                <a:solidFill>
                  <a:srgbClr val="25B7EC"/>
                </a:solidFill>
                <a:latin typeface="宋体"/>
                <a:cs typeface="宋体"/>
              </a:rPr>
              <a:t>科学管理的根本目的是谋求最高的工作效率</a:t>
            </a:r>
            <a:endParaRPr sz="2800">
              <a:latin typeface="宋体"/>
              <a:cs typeface="宋体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2077080" y="5074736"/>
            <a:ext cx="739775" cy="645160"/>
          </a:xfrm>
          <a:custGeom>
            <a:rect l="l" t="t" r="r" b="b"/>
            <a:pathLst>
              <a:path w="739775" h="645160">
                <a:moveTo>
                  <a:pt x="693432" y="1270"/>
                </a:moveTo>
                <a:lnTo>
                  <a:pt x="664742" y="1270"/>
                </a:lnTo>
                <a:lnTo>
                  <a:pt x="667635" y="0"/>
                </a:lnTo>
                <a:lnTo>
                  <a:pt x="690538" y="0"/>
                </a:lnTo>
                <a:lnTo>
                  <a:pt x="693432" y="1270"/>
                </a:lnTo>
                <a:close/>
              </a:path>
              <a:path w="739775" h="645160">
                <a:moveTo>
                  <a:pt x="697530" y="123189"/>
                </a:moveTo>
                <a:lnTo>
                  <a:pt x="612346" y="40639"/>
                </a:lnTo>
                <a:lnTo>
                  <a:pt x="636535" y="16510"/>
                </a:lnTo>
                <a:lnTo>
                  <a:pt x="638785" y="13970"/>
                </a:lnTo>
                <a:lnTo>
                  <a:pt x="641116" y="12700"/>
                </a:lnTo>
                <a:lnTo>
                  <a:pt x="643446" y="10160"/>
                </a:lnTo>
                <a:lnTo>
                  <a:pt x="645938" y="8889"/>
                </a:lnTo>
                <a:lnTo>
                  <a:pt x="651081" y="6350"/>
                </a:lnTo>
                <a:lnTo>
                  <a:pt x="653813" y="5079"/>
                </a:lnTo>
                <a:lnTo>
                  <a:pt x="656385" y="3810"/>
                </a:lnTo>
                <a:lnTo>
                  <a:pt x="659197" y="2539"/>
                </a:lnTo>
                <a:lnTo>
                  <a:pt x="661930" y="1270"/>
                </a:lnTo>
                <a:lnTo>
                  <a:pt x="696245" y="1270"/>
                </a:lnTo>
                <a:lnTo>
                  <a:pt x="717138" y="12700"/>
                </a:lnTo>
                <a:lnTo>
                  <a:pt x="719469" y="13970"/>
                </a:lnTo>
                <a:lnTo>
                  <a:pt x="723809" y="19050"/>
                </a:lnTo>
                <a:lnTo>
                  <a:pt x="725818" y="21589"/>
                </a:lnTo>
                <a:lnTo>
                  <a:pt x="727666" y="22860"/>
                </a:lnTo>
                <a:lnTo>
                  <a:pt x="735943" y="39370"/>
                </a:lnTo>
                <a:lnTo>
                  <a:pt x="736828" y="41910"/>
                </a:lnTo>
                <a:lnTo>
                  <a:pt x="739399" y="58420"/>
                </a:lnTo>
                <a:lnTo>
                  <a:pt x="739077" y="63500"/>
                </a:lnTo>
                <a:lnTo>
                  <a:pt x="721639" y="100329"/>
                </a:lnTo>
                <a:lnTo>
                  <a:pt x="697530" y="123189"/>
                </a:lnTo>
                <a:close/>
              </a:path>
              <a:path w="739775" h="645160">
                <a:moveTo>
                  <a:pt x="627303" y="193039"/>
                </a:moveTo>
                <a:lnTo>
                  <a:pt x="456738" y="193039"/>
                </a:lnTo>
                <a:lnTo>
                  <a:pt x="592657" y="59689"/>
                </a:lnTo>
                <a:lnTo>
                  <a:pt x="678082" y="143510"/>
                </a:lnTo>
                <a:lnTo>
                  <a:pt x="627303" y="193039"/>
                </a:lnTo>
                <a:close/>
              </a:path>
              <a:path w="739775" h="645160">
                <a:moveTo>
                  <a:pt x="397359" y="124460"/>
                </a:moveTo>
                <a:lnTo>
                  <a:pt x="59405" y="124460"/>
                </a:lnTo>
                <a:lnTo>
                  <a:pt x="62860" y="123189"/>
                </a:lnTo>
                <a:lnTo>
                  <a:pt x="390369" y="123189"/>
                </a:lnTo>
                <a:lnTo>
                  <a:pt x="397359" y="124460"/>
                </a:lnTo>
                <a:close/>
              </a:path>
              <a:path w="739775" h="645160">
                <a:moveTo>
                  <a:pt x="407483" y="127000"/>
                </a:moveTo>
                <a:lnTo>
                  <a:pt x="49201" y="127000"/>
                </a:lnTo>
                <a:lnTo>
                  <a:pt x="56031" y="124460"/>
                </a:lnTo>
                <a:lnTo>
                  <a:pt x="400814" y="124460"/>
                </a:lnTo>
                <a:lnTo>
                  <a:pt x="407483" y="127000"/>
                </a:lnTo>
                <a:close/>
              </a:path>
              <a:path w="739775" h="645160">
                <a:moveTo>
                  <a:pt x="407483" y="642620"/>
                </a:moveTo>
                <a:lnTo>
                  <a:pt x="49201" y="642620"/>
                </a:lnTo>
                <a:lnTo>
                  <a:pt x="42773" y="640079"/>
                </a:lnTo>
                <a:lnTo>
                  <a:pt x="39719" y="638810"/>
                </a:lnTo>
                <a:lnTo>
                  <a:pt x="36666" y="636270"/>
                </a:lnTo>
                <a:lnTo>
                  <a:pt x="30881" y="633729"/>
                </a:lnTo>
                <a:lnTo>
                  <a:pt x="28149" y="631189"/>
                </a:lnTo>
                <a:lnTo>
                  <a:pt x="25578" y="629920"/>
                </a:lnTo>
                <a:lnTo>
                  <a:pt x="23006" y="627379"/>
                </a:lnTo>
                <a:lnTo>
                  <a:pt x="6936" y="605789"/>
                </a:lnTo>
                <a:lnTo>
                  <a:pt x="5570" y="603250"/>
                </a:lnTo>
                <a:lnTo>
                  <a:pt x="4285" y="600710"/>
                </a:lnTo>
                <a:lnTo>
                  <a:pt x="3160" y="596900"/>
                </a:lnTo>
                <a:lnTo>
                  <a:pt x="1392" y="590550"/>
                </a:lnTo>
                <a:lnTo>
                  <a:pt x="830" y="586739"/>
                </a:lnTo>
                <a:lnTo>
                  <a:pt x="348" y="584200"/>
                </a:lnTo>
                <a:lnTo>
                  <a:pt x="107" y="580389"/>
                </a:lnTo>
                <a:lnTo>
                  <a:pt x="0" y="190500"/>
                </a:lnTo>
                <a:lnTo>
                  <a:pt x="107" y="187960"/>
                </a:lnTo>
                <a:lnTo>
                  <a:pt x="4285" y="168910"/>
                </a:lnTo>
                <a:lnTo>
                  <a:pt x="5570" y="165100"/>
                </a:lnTo>
                <a:lnTo>
                  <a:pt x="6936" y="162560"/>
                </a:lnTo>
                <a:lnTo>
                  <a:pt x="8463" y="158750"/>
                </a:lnTo>
                <a:lnTo>
                  <a:pt x="10150" y="156210"/>
                </a:lnTo>
                <a:lnTo>
                  <a:pt x="25578" y="139700"/>
                </a:lnTo>
                <a:lnTo>
                  <a:pt x="28149" y="137160"/>
                </a:lnTo>
                <a:lnTo>
                  <a:pt x="30881" y="134620"/>
                </a:lnTo>
                <a:lnTo>
                  <a:pt x="36666" y="132079"/>
                </a:lnTo>
                <a:lnTo>
                  <a:pt x="42773" y="128270"/>
                </a:lnTo>
                <a:lnTo>
                  <a:pt x="45987" y="127000"/>
                </a:lnTo>
                <a:lnTo>
                  <a:pt x="410777" y="127000"/>
                </a:lnTo>
                <a:lnTo>
                  <a:pt x="413911" y="128270"/>
                </a:lnTo>
                <a:lnTo>
                  <a:pt x="417125" y="129539"/>
                </a:lnTo>
                <a:lnTo>
                  <a:pt x="420098" y="132079"/>
                </a:lnTo>
                <a:lnTo>
                  <a:pt x="423071" y="133350"/>
                </a:lnTo>
                <a:lnTo>
                  <a:pt x="425884" y="134620"/>
                </a:lnTo>
                <a:lnTo>
                  <a:pt x="428535" y="137160"/>
                </a:lnTo>
                <a:lnTo>
                  <a:pt x="431267" y="139700"/>
                </a:lnTo>
                <a:lnTo>
                  <a:pt x="433838" y="140970"/>
                </a:lnTo>
                <a:lnTo>
                  <a:pt x="436249" y="143510"/>
                </a:lnTo>
                <a:lnTo>
                  <a:pt x="449828" y="162560"/>
                </a:lnTo>
                <a:lnTo>
                  <a:pt x="451274" y="165100"/>
                </a:lnTo>
                <a:lnTo>
                  <a:pt x="452078" y="167639"/>
                </a:lnTo>
                <a:lnTo>
                  <a:pt x="64949" y="167639"/>
                </a:lnTo>
                <a:lnTo>
                  <a:pt x="62619" y="168910"/>
                </a:lnTo>
                <a:lnTo>
                  <a:pt x="60289" y="168910"/>
                </a:lnTo>
                <a:lnTo>
                  <a:pt x="59164" y="170179"/>
                </a:lnTo>
                <a:lnTo>
                  <a:pt x="58120" y="170179"/>
                </a:lnTo>
                <a:lnTo>
                  <a:pt x="56031" y="171450"/>
                </a:lnTo>
                <a:lnTo>
                  <a:pt x="54986" y="172720"/>
                </a:lnTo>
                <a:lnTo>
                  <a:pt x="54022" y="172720"/>
                </a:lnTo>
                <a:lnTo>
                  <a:pt x="52174" y="173989"/>
                </a:lnTo>
                <a:lnTo>
                  <a:pt x="50567" y="176529"/>
                </a:lnTo>
                <a:lnTo>
                  <a:pt x="49843" y="176529"/>
                </a:lnTo>
                <a:lnTo>
                  <a:pt x="47835" y="180339"/>
                </a:lnTo>
                <a:lnTo>
                  <a:pt x="46870" y="182879"/>
                </a:lnTo>
                <a:lnTo>
                  <a:pt x="45987" y="184150"/>
                </a:lnTo>
                <a:lnTo>
                  <a:pt x="45585" y="185420"/>
                </a:lnTo>
                <a:lnTo>
                  <a:pt x="45344" y="186689"/>
                </a:lnTo>
                <a:lnTo>
                  <a:pt x="45183" y="187960"/>
                </a:lnTo>
                <a:lnTo>
                  <a:pt x="44942" y="189229"/>
                </a:lnTo>
                <a:lnTo>
                  <a:pt x="44942" y="579120"/>
                </a:lnTo>
                <a:lnTo>
                  <a:pt x="45183" y="580389"/>
                </a:lnTo>
                <a:lnTo>
                  <a:pt x="45344" y="581660"/>
                </a:lnTo>
                <a:lnTo>
                  <a:pt x="45585" y="582929"/>
                </a:lnTo>
                <a:lnTo>
                  <a:pt x="46388" y="585470"/>
                </a:lnTo>
                <a:lnTo>
                  <a:pt x="46870" y="586739"/>
                </a:lnTo>
                <a:lnTo>
                  <a:pt x="47353" y="586739"/>
                </a:lnTo>
                <a:lnTo>
                  <a:pt x="47835" y="588010"/>
                </a:lnTo>
                <a:lnTo>
                  <a:pt x="49120" y="590550"/>
                </a:lnTo>
                <a:lnTo>
                  <a:pt x="49843" y="591820"/>
                </a:lnTo>
                <a:lnTo>
                  <a:pt x="50567" y="591820"/>
                </a:lnTo>
                <a:lnTo>
                  <a:pt x="52174" y="594360"/>
                </a:lnTo>
                <a:lnTo>
                  <a:pt x="53138" y="594360"/>
                </a:lnTo>
                <a:lnTo>
                  <a:pt x="54022" y="595629"/>
                </a:lnTo>
                <a:lnTo>
                  <a:pt x="54986" y="596900"/>
                </a:lnTo>
                <a:lnTo>
                  <a:pt x="56031" y="596900"/>
                </a:lnTo>
                <a:lnTo>
                  <a:pt x="56995" y="598170"/>
                </a:lnTo>
                <a:lnTo>
                  <a:pt x="58120" y="598170"/>
                </a:lnTo>
                <a:lnTo>
                  <a:pt x="59164" y="599439"/>
                </a:lnTo>
                <a:lnTo>
                  <a:pt x="61414" y="599439"/>
                </a:lnTo>
                <a:lnTo>
                  <a:pt x="62619" y="600710"/>
                </a:lnTo>
                <a:lnTo>
                  <a:pt x="452479" y="600710"/>
                </a:lnTo>
                <a:lnTo>
                  <a:pt x="451274" y="603250"/>
                </a:lnTo>
                <a:lnTo>
                  <a:pt x="449828" y="605789"/>
                </a:lnTo>
                <a:lnTo>
                  <a:pt x="448221" y="609600"/>
                </a:lnTo>
                <a:lnTo>
                  <a:pt x="428535" y="631189"/>
                </a:lnTo>
                <a:lnTo>
                  <a:pt x="425884" y="633729"/>
                </a:lnTo>
                <a:lnTo>
                  <a:pt x="423071" y="635000"/>
                </a:lnTo>
                <a:lnTo>
                  <a:pt x="420098" y="636270"/>
                </a:lnTo>
                <a:lnTo>
                  <a:pt x="417125" y="638810"/>
                </a:lnTo>
                <a:lnTo>
                  <a:pt x="413911" y="640079"/>
                </a:lnTo>
                <a:lnTo>
                  <a:pt x="410777" y="641350"/>
                </a:lnTo>
                <a:lnTo>
                  <a:pt x="407483" y="642620"/>
                </a:lnTo>
                <a:close/>
              </a:path>
              <a:path w="739775" h="645160">
                <a:moveTo>
                  <a:pt x="398742" y="415289"/>
                </a:moveTo>
                <a:lnTo>
                  <a:pt x="313478" y="332739"/>
                </a:lnTo>
                <a:lnTo>
                  <a:pt x="411903" y="236220"/>
                </a:lnTo>
                <a:lnTo>
                  <a:pt x="411822" y="190500"/>
                </a:lnTo>
                <a:lnTo>
                  <a:pt x="411742" y="189229"/>
                </a:lnTo>
                <a:lnTo>
                  <a:pt x="411420" y="186689"/>
                </a:lnTo>
                <a:lnTo>
                  <a:pt x="410777" y="184150"/>
                </a:lnTo>
                <a:lnTo>
                  <a:pt x="410376" y="182879"/>
                </a:lnTo>
                <a:lnTo>
                  <a:pt x="409974" y="182879"/>
                </a:lnTo>
                <a:lnTo>
                  <a:pt x="408849" y="180339"/>
                </a:lnTo>
                <a:lnTo>
                  <a:pt x="407564" y="177800"/>
                </a:lnTo>
                <a:lnTo>
                  <a:pt x="406840" y="176529"/>
                </a:lnTo>
                <a:lnTo>
                  <a:pt x="406117" y="176529"/>
                </a:lnTo>
                <a:lnTo>
                  <a:pt x="404510" y="173989"/>
                </a:lnTo>
                <a:lnTo>
                  <a:pt x="403626" y="173989"/>
                </a:lnTo>
                <a:lnTo>
                  <a:pt x="402742" y="172720"/>
                </a:lnTo>
                <a:lnTo>
                  <a:pt x="400814" y="171450"/>
                </a:lnTo>
                <a:lnTo>
                  <a:pt x="399770" y="171450"/>
                </a:lnTo>
                <a:lnTo>
                  <a:pt x="398725" y="170179"/>
                </a:lnTo>
                <a:lnTo>
                  <a:pt x="397680" y="170179"/>
                </a:lnTo>
                <a:lnTo>
                  <a:pt x="395431" y="168910"/>
                </a:lnTo>
                <a:lnTo>
                  <a:pt x="394225" y="168910"/>
                </a:lnTo>
                <a:lnTo>
                  <a:pt x="392940" y="167639"/>
                </a:lnTo>
                <a:lnTo>
                  <a:pt x="452078" y="167639"/>
                </a:lnTo>
                <a:lnTo>
                  <a:pt x="452479" y="168910"/>
                </a:lnTo>
                <a:lnTo>
                  <a:pt x="453604" y="171450"/>
                </a:lnTo>
                <a:lnTo>
                  <a:pt x="454488" y="175260"/>
                </a:lnTo>
                <a:lnTo>
                  <a:pt x="455292" y="177800"/>
                </a:lnTo>
                <a:lnTo>
                  <a:pt x="455935" y="181610"/>
                </a:lnTo>
                <a:lnTo>
                  <a:pt x="456416" y="185420"/>
                </a:lnTo>
                <a:lnTo>
                  <a:pt x="456658" y="187960"/>
                </a:lnTo>
                <a:lnTo>
                  <a:pt x="456738" y="193039"/>
                </a:lnTo>
                <a:lnTo>
                  <a:pt x="627303" y="193039"/>
                </a:lnTo>
                <a:lnTo>
                  <a:pt x="456738" y="359410"/>
                </a:lnTo>
                <a:lnTo>
                  <a:pt x="456738" y="402589"/>
                </a:lnTo>
                <a:lnTo>
                  <a:pt x="411903" y="402589"/>
                </a:lnTo>
                <a:lnTo>
                  <a:pt x="398742" y="415289"/>
                </a:lnTo>
                <a:close/>
              </a:path>
              <a:path w="739775" h="645160">
                <a:moveTo>
                  <a:pt x="258959" y="495300"/>
                </a:moveTo>
                <a:lnTo>
                  <a:pt x="230030" y="467360"/>
                </a:lnTo>
                <a:lnTo>
                  <a:pt x="301991" y="349250"/>
                </a:lnTo>
                <a:lnTo>
                  <a:pt x="380043" y="425450"/>
                </a:lnTo>
                <a:lnTo>
                  <a:pt x="258959" y="495300"/>
                </a:lnTo>
                <a:close/>
              </a:path>
              <a:path w="739775" h="645160">
                <a:moveTo>
                  <a:pt x="452479" y="600710"/>
                </a:moveTo>
                <a:lnTo>
                  <a:pt x="394225" y="600710"/>
                </a:lnTo>
                <a:lnTo>
                  <a:pt x="395431" y="599439"/>
                </a:lnTo>
                <a:lnTo>
                  <a:pt x="396475" y="599439"/>
                </a:lnTo>
                <a:lnTo>
                  <a:pt x="398725" y="598170"/>
                </a:lnTo>
                <a:lnTo>
                  <a:pt x="400814" y="596900"/>
                </a:lnTo>
                <a:lnTo>
                  <a:pt x="401778" y="596900"/>
                </a:lnTo>
                <a:lnTo>
                  <a:pt x="402742" y="595629"/>
                </a:lnTo>
                <a:lnTo>
                  <a:pt x="404510" y="594360"/>
                </a:lnTo>
                <a:lnTo>
                  <a:pt x="406117" y="591820"/>
                </a:lnTo>
                <a:lnTo>
                  <a:pt x="406840" y="591820"/>
                </a:lnTo>
                <a:lnTo>
                  <a:pt x="407564" y="590550"/>
                </a:lnTo>
                <a:lnTo>
                  <a:pt x="408849" y="588010"/>
                </a:lnTo>
                <a:lnTo>
                  <a:pt x="409412" y="586739"/>
                </a:lnTo>
                <a:lnTo>
                  <a:pt x="409974" y="586739"/>
                </a:lnTo>
                <a:lnTo>
                  <a:pt x="411903" y="402589"/>
                </a:lnTo>
                <a:lnTo>
                  <a:pt x="456738" y="402589"/>
                </a:lnTo>
                <a:lnTo>
                  <a:pt x="456658" y="580389"/>
                </a:lnTo>
                <a:lnTo>
                  <a:pt x="456416" y="584200"/>
                </a:lnTo>
                <a:lnTo>
                  <a:pt x="455935" y="586739"/>
                </a:lnTo>
                <a:lnTo>
                  <a:pt x="455292" y="590550"/>
                </a:lnTo>
                <a:lnTo>
                  <a:pt x="454488" y="594360"/>
                </a:lnTo>
                <a:lnTo>
                  <a:pt x="453604" y="596900"/>
                </a:lnTo>
                <a:lnTo>
                  <a:pt x="452479" y="600710"/>
                </a:lnTo>
                <a:close/>
              </a:path>
              <a:path w="739775" h="645160">
                <a:moveTo>
                  <a:pt x="174559" y="547370"/>
                </a:moveTo>
                <a:lnTo>
                  <a:pt x="216701" y="478789"/>
                </a:lnTo>
                <a:lnTo>
                  <a:pt x="244501" y="506729"/>
                </a:lnTo>
                <a:lnTo>
                  <a:pt x="174559" y="547370"/>
                </a:lnTo>
                <a:close/>
              </a:path>
              <a:path w="739775" h="645160">
                <a:moveTo>
                  <a:pt x="400814" y="643889"/>
                </a:moveTo>
                <a:lnTo>
                  <a:pt x="56031" y="643889"/>
                </a:lnTo>
                <a:lnTo>
                  <a:pt x="52575" y="642620"/>
                </a:lnTo>
                <a:lnTo>
                  <a:pt x="404189" y="642620"/>
                </a:lnTo>
                <a:lnTo>
                  <a:pt x="400814" y="643889"/>
                </a:lnTo>
                <a:close/>
              </a:path>
              <a:path w="739775" h="645160">
                <a:moveTo>
                  <a:pt x="393824" y="645160"/>
                </a:moveTo>
                <a:lnTo>
                  <a:pt x="62860" y="645160"/>
                </a:lnTo>
                <a:lnTo>
                  <a:pt x="59405" y="643889"/>
                </a:lnTo>
                <a:lnTo>
                  <a:pt x="397359" y="643889"/>
                </a:lnTo>
                <a:lnTo>
                  <a:pt x="393824" y="645160"/>
                </a:lnTo>
                <a:close/>
              </a:path>
            </a:pathLst>
          </a:custGeom>
          <a:solidFill>
            <a:srgbClr val="5DBFA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 txBox="1"/>
          <p:nvPr/>
        </p:nvSpPr>
        <p:spPr>
          <a:xfrm>
            <a:off x="3176847" y="4932458"/>
            <a:ext cx="7493000" cy="96456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10000"/>
              </a:lnSpc>
              <a:spcBef>
                <a:spcPts val="100"/>
              </a:spcBef>
            </a:pPr>
            <a:r>
              <a:rPr sz="2800" spc="-5">
                <a:solidFill>
                  <a:srgbClr val="5DBFAD"/>
                </a:solidFill>
                <a:latin typeface="宋体"/>
                <a:cs typeface="宋体"/>
              </a:rPr>
              <a:t>科学管理的中心问题是提高劳动生产率。用管理方法代替旧的经验管理</a:t>
            </a:r>
            <a:endParaRPr sz="2800">
              <a:latin typeface="宋体"/>
              <a:cs typeface="宋体"/>
            </a:endParaRPr>
          </a:p>
        </p:txBody>
      </p:sp>
      <p:sp>
        <p:nvSpPr>
          <p:cNvPr id="8" name="object 8"/>
          <p:cNvSpPr txBox="1">
            <a:spLocks noGrp="1"/>
          </p:cNvSpPr>
          <p:nvPr>
            <p:ph type="title"/>
          </p:nvPr>
        </p:nvSpPr>
        <p:spPr>
          <a:xfrm>
            <a:off x="677318" y="432653"/>
            <a:ext cx="50546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840864"/>
              </a:tabLst>
            </a:pPr>
            <a:r>
              <a:rPr sz="3600" b="1">
                <a:latin typeface="Microsoft JhengHei"/>
                <a:cs typeface="Microsoft JhengHei"/>
              </a:rPr>
              <a:t>第二</a:t>
            </a:r>
            <a:r>
              <a:rPr sz="3600" b="1" spc="-50">
                <a:latin typeface="Microsoft JhengHei"/>
                <a:cs typeface="Microsoft JhengHei"/>
              </a:rPr>
              <a:t>节</a:t>
            </a:r>
            <a:r>
              <a:rPr sz="3600" b="1">
                <a:latin typeface="Microsoft JhengHei"/>
                <a:cs typeface="Microsoft JhengHei"/>
              </a:rPr>
              <a:t>	管理理论的发</a:t>
            </a:r>
            <a:r>
              <a:rPr sz="3600" b="1" spc="-50">
                <a:latin typeface="Microsoft JhengHei"/>
                <a:cs typeface="Microsoft JhengHei"/>
              </a:rPr>
              <a:t>展</a:t>
            </a:r>
            <a:endParaRPr sz="3600">
              <a:latin typeface="Microsoft JhengHei"/>
              <a:cs typeface="Microsoft JhengHei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892175" y="1176972"/>
            <a:ext cx="28702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spc="-10">
                <a:solidFill>
                  <a:srgbClr val="3D3E41"/>
                </a:solidFill>
                <a:latin typeface="宋体"/>
                <a:cs typeface="宋体"/>
              </a:rPr>
              <a:t>一、古典管理理论</a:t>
            </a:r>
            <a:endParaRPr sz="2800">
              <a:latin typeface="宋体"/>
              <a:cs typeface="宋体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1044610" y="2010409"/>
            <a:ext cx="431800" cy="2545080"/>
          </a:xfrm>
          <a:prstGeom prst="rect">
            <a:avLst/>
          </a:prstGeom>
        </p:spPr>
        <p:txBody>
          <a:bodyPr vert="horz" wrap="square" lIns="0" tIns="93980" rIns="0" bIns="0" rtlCol="0">
            <a:spAutoFit/>
          </a:bodyPr>
          <a:lstStyle/>
          <a:p>
            <a:pPr marL="12700" marR="5080" algn="just">
              <a:lnSpc>
                <a:spcPts val="3200"/>
              </a:lnSpc>
              <a:spcBef>
                <a:spcPts val="740"/>
              </a:spcBef>
            </a:pPr>
            <a:r>
              <a:rPr sz="3200" spc="-50">
                <a:solidFill>
                  <a:srgbClr val="3D3E41"/>
                </a:solidFill>
                <a:latin typeface="宋体"/>
                <a:cs typeface="宋体"/>
              </a:rPr>
              <a:t>科学管理之父</a:t>
            </a:r>
            <a:endParaRPr sz="3200">
              <a:latin typeface="宋体"/>
              <a:cs typeface="宋体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1043340" y="4448809"/>
            <a:ext cx="431800" cy="635000"/>
          </a:xfrm>
          <a:prstGeom prst="rect">
            <a:avLst/>
          </a:prstGeom>
        </p:spPr>
        <p:txBody>
          <a:bodyPr vert="vert" wrap="square" lIns="0" tIns="0" rIns="0" bIns="0" rtlCol="0">
            <a:spAutoFit/>
          </a:bodyPr>
          <a:lstStyle/>
          <a:p>
            <a:pPr marL="12700">
              <a:lnSpc>
                <a:spcPts val="3400"/>
              </a:lnSpc>
            </a:pPr>
            <a:r>
              <a:rPr sz="3200">
                <a:solidFill>
                  <a:srgbClr val="3D3E41"/>
                </a:solidFill>
                <a:latin typeface="宋体"/>
                <a:cs typeface="宋体"/>
              </a:rPr>
              <a:t>--</a:t>
            </a:r>
            <a:r>
              <a:rPr sz="3200" spc="-50">
                <a:solidFill>
                  <a:srgbClr val="3D3E41"/>
                </a:solidFill>
                <a:latin typeface="宋体"/>
                <a:cs typeface="宋体"/>
              </a:rPr>
              <a:t>-</a:t>
            </a:r>
            <a:endParaRPr sz="3200">
              <a:latin typeface="宋体"/>
              <a:cs typeface="宋体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1044610" y="5058409"/>
            <a:ext cx="431800" cy="919480"/>
          </a:xfrm>
          <a:prstGeom prst="rect">
            <a:avLst/>
          </a:prstGeom>
        </p:spPr>
        <p:txBody>
          <a:bodyPr vert="horz" wrap="square" lIns="0" tIns="93980" rIns="0" bIns="0" rtlCol="0">
            <a:spAutoFit/>
          </a:bodyPr>
          <a:lstStyle/>
          <a:p>
            <a:pPr marL="12700" marR="5080">
              <a:lnSpc>
                <a:spcPts val="3200"/>
              </a:lnSpc>
              <a:spcBef>
                <a:spcPts val="740"/>
              </a:spcBef>
            </a:pPr>
            <a:r>
              <a:rPr sz="3200" spc="-50">
                <a:solidFill>
                  <a:srgbClr val="3D3E41"/>
                </a:solidFill>
                <a:latin typeface="宋体"/>
                <a:cs typeface="宋体"/>
              </a:rPr>
              <a:t>泰罗</a:t>
            </a:r>
            <a:endParaRPr sz="32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5556119" y="3766090"/>
            <a:ext cx="1075055" cy="1731645"/>
          </a:xfrm>
          <a:custGeom>
            <a:rect l="l" t="t" r="r" b="b"/>
            <a:pathLst>
              <a:path w="1075054" h="1731645">
                <a:moveTo>
                  <a:pt x="422267" y="404097"/>
                </a:moveTo>
                <a:lnTo>
                  <a:pt x="604457" y="404097"/>
                </a:lnTo>
                <a:lnTo>
                  <a:pt x="589212" y="399508"/>
                </a:lnTo>
                <a:lnTo>
                  <a:pt x="579295" y="384301"/>
                </a:lnTo>
                <a:lnTo>
                  <a:pt x="575689" y="357806"/>
                </a:lnTo>
                <a:lnTo>
                  <a:pt x="579377" y="319352"/>
                </a:lnTo>
                <a:lnTo>
                  <a:pt x="589575" y="256735"/>
                </a:lnTo>
                <a:lnTo>
                  <a:pt x="598359" y="194914"/>
                </a:lnTo>
                <a:lnTo>
                  <a:pt x="604625" y="136852"/>
                </a:lnTo>
                <a:lnTo>
                  <a:pt x="607269" y="85517"/>
                </a:lnTo>
                <a:lnTo>
                  <a:pt x="605187" y="43872"/>
                </a:lnTo>
                <a:lnTo>
                  <a:pt x="597274" y="14885"/>
                </a:lnTo>
                <a:lnTo>
                  <a:pt x="582427" y="1521"/>
                </a:lnTo>
                <a:lnTo>
                  <a:pt x="576200" y="0"/>
                </a:lnTo>
                <a:lnTo>
                  <a:pt x="568633" y="1576"/>
                </a:lnTo>
                <a:lnTo>
                  <a:pt x="526485" y="53953"/>
                </a:lnTo>
                <a:lnTo>
                  <a:pt x="511816" y="94123"/>
                </a:lnTo>
                <a:lnTo>
                  <a:pt x="497745" y="142169"/>
                </a:lnTo>
                <a:lnTo>
                  <a:pt x="483906" y="195301"/>
                </a:lnTo>
                <a:lnTo>
                  <a:pt x="470287" y="249263"/>
                </a:lnTo>
                <a:lnTo>
                  <a:pt x="455894" y="303733"/>
                </a:lnTo>
                <a:lnTo>
                  <a:pt x="440536" y="355188"/>
                </a:lnTo>
                <a:lnTo>
                  <a:pt x="423800" y="400992"/>
                </a:lnTo>
                <a:lnTo>
                  <a:pt x="422267" y="404097"/>
                </a:lnTo>
                <a:close/>
              </a:path>
              <a:path w="1075054" h="1731645">
                <a:moveTo>
                  <a:pt x="105814" y="479790"/>
                </a:moveTo>
                <a:lnTo>
                  <a:pt x="749623" y="479790"/>
                </a:lnTo>
                <a:lnTo>
                  <a:pt x="752040" y="462311"/>
                </a:lnTo>
                <a:lnTo>
                  <a:pt x="766877" y="425596"/>
                </a:lnTo>
                <a:lnTo>
                  <a:pt x="790639" y="375036"/>
                </a:lnTo>
                <a:lnTo>
                  <a:pt x="819828" y="316023"/>
                </a:lnTo>
                <a:lnTo>
                  <a:pt x="850949" y="253947"/>
                </a:lnTo>
                <a:lnTo>
                  <a:pt x="880506" y="194199"/>
                </a:lnTo>
                <a:lnTo>
                  <a:pt x="905002" y="142169"/>
                </a:lnTo>
                <a:lnTo>
                  <a:pt x="920941" y="103249"/>
                </a:lnTo>
                <a:lnTo>
                  <a:pt x="924828" y="82829"/>
                </a:lnTo>
                <a:lnTo>
                  <a:pt x="917145" y="67728"/>
                </a:lnTo>
                <a:lnTo>
                  <a:pt x="902483" y="55752"/>
                </a:lnTo>
                <a:lnTo>
                  <a:pt x="881026" y="54711"/>
                </a:lnTo>
                <a:lnTo>
                  <a:pt x="852958" y="72415"/>
                </a:lnTo>
                <a:lnTo>
                  <a:pt x="818462" y="116675"/>
                </a:lnTo>
                <a:lnTo>
                  <a:pt x="777722" y="195301"/>
                </a:lnTo>
                <a:lnTo>
                  <a:pt x="752724" y="246245"/>
                </a:lnTo>
                <a:lnTo>
                  <a:pt x="726168" y="291268"/>
                </a:lnTo>
                <a:lnTo>
                  <a:pt x="699039" y="329701"/>
                </a:lnTo>
                <a:lnTo>
                  <a:pt x="672320" y="360871"/>
                </a:lnTo>
                <a:lnTo>
                  <a:pt x="624045" y="398740"/>
                </a:lnTo>
                <a:lnTo>
                  <a:pt x="604457" y="404097"/>
                </a:lnTo>
                <a:lnTo>
                  <a:pt x="422267" y="404097"/>
                </a:lnTo>
                <a:lnTo>
                  <a:pt x="405274" y="438509"/>
                </a:lnTo>
                <a:lnTo>
                  <a:pt x="384544" y="465102"/>
                </a:lnTo>
                <a:lnTo>
                  <a:pt x="361197" y="478136"/>
                </a:lnTo>
                <a:lnTo>
                  <a:pt x="317837" y="478594"/>
                </a:lnTo>
                <a:lnTo>
                  <a:pt x="105173" y="478594"/>
                </a:lnTo>
                <a:lnTo>
                  <a:pt x="105814" y="479790"/>
                </a:lnTo>
                <a:close/>
              </a:path>
              <a:path w="1075054" h="1731645">
                <a:moveTo>
                  <a:pt x="167846" y="607868"/>
                </a:moveTo>
                <a:lnTo>
                  <a:pt x="825892" y="607868"/>
                </a:lnTo>
                <a:lnTo>
                  <a:pt x="809127" y="607148"/>
                </a:lnTo>
                <a:lnTo>
                  <a:pt x="815454" y="589171"/>
                </a:lnTo>
                <a:lnTo>
                  <a:pt x="840516" y="558724"/>
                </a:lnTo>
                <a:lnTo>
                  <a:pt x="878561" y="519134"/>
                </a:lnTo>
                <a:lnTo>
                  <a:pt x="923835" y="473729"/>
                </a:lnTo>
                <a:lnTo>
                  <a:pt x="970583" y="425835"/>
                </a:lnTo>
                <a:lnTo>
                  <a:pt x="1013051" y="378780"/>
                </a:lnTo>
                <a:lnTo>
                  <a:pt x="1045487" y="335891"/>
                </a:lnTo>
                <a:lnTo>
                  <a:pt x="1073767" y="279552"/>
                </a:lnTo>
                <a:lnTo>
                  <a:pt x="1074619" y="243681"/>
                </a:lnTo>
                <a:lnTo>
                  <a:pt x="1059666" y="223316"/>
                </a:lnTo>
                <a:lnTo>
                  <a:pt x="1040528" y="213495"/>
                </a:lnTo>
                <a:lnTo>
                  <a:pt x="1024458" y="220994"/>
                </a:lnTo>
                <a:lnTo>
                  <a:pt x="995341" y="245672"/>
                </a:lnTo>
                <a:lnTo>
                  <a:pt x="957028" y="282535"/>
                </a:lnTo>
                <a:lnTo>
                  <a:pt x="913369" y="326585"/>
                </a:lnTo>
                <a:lnTo>
                  <a:pt x="825410" y="416264"/>
                </a:lnTo>
                <a:lnTo>
                  <a:pt x="788811" y="451901"/>
                </a:lnTo>
                <a:lnTo>
                  <a:pt x="762266" y="474742"/>
                </a:lnTo>
                <a:lnTo>
                  <a:pt x="749623" y="479790"/>
                </a:lnTo>
                <a:lnTo>
                  <a:pt x="105814" y="479790"/>
                </a:lnTo>
                <a:lnTo>
                  <a:pt x="128687" y="522421"/>
                </a:lnTo>
                <a:lnTo>
                  <a:pt x="153870" y="574859"/>
                </a:lnTo>
                <a:lnTo>
                  <a:pt x="167846" y="607868"/>
                </a:lnTo>
                <a:close/>
              </a:path>
              <a:path w="1075054" h="1731645">
                <a:moveTo>
                  <a:pt x="105173" y="478594"/>
                </a:moveTo>
                <a:lnTo>
                  <a:pt x="317837" y="478594"/>
                </a:lnTo>
                <a:lnTo>
                  <a:pt x="275200" y="464181"/>
                </a:lnTo>
                <a:lnTo>
                  <a:pt x="234818" y="438859"/>
                </a:lnTo>
                <a:lnTo>
                  <a:pt x="198223" y="406594"/>
                </a:lnTo>
                <a:lnTo>
                  <a:pt x="166949" y="371349"/>
                </a:lnTo>
                <a:lnTo>
                  <a:pt x="142527" y="337087"/>
                </a:lnTo>
                <a:lnTo>
                  <a:pt x="126490" y="307773"/>
                </a:lnTo>
                <a:lnTo>
                  <a:pt x="97797" y="268517"/>
                </a:lnTo>
                <a:lnTo>
                  <a:pt x="59342" y="246782"/>
                </a:lnTo>
                <a:lnTo>
                  <a:pt x="23056" y="248927"/>
                </a:lnTo>
                <a:lnTo>
                  <a:pt x="871" y="281309"/>
                </a:lnTo>
                <a:lnTo>
                  <a:pt x="0" y="295957"/>
                </a:lnTo>
                <a:lnTo>
                  <a:pt x="4119" y="312012"/>
                </a:lnTo>
                <a:lnTo>
                  <a:pt x="12706" y="330172"/>
                </a:lnTo>
                <a:lnTo>
                  <a:pt x="25235" y="351135"/>
                </a:lnTo>
                <a:lnTo>
                  <a:pt x="41184" y="375598"/>
                </a:lnTo>
                <a:lnTo>
                  <a:pt x="60027" y="404260"/>
                </a:lnTo>
                <a:lnTo>
                  <a:pt x="81242" y="437820"/>
                </a:lnTo>
                <a:lnTo>
                  <a:pt x="104303" y="476974"/>
                </a:lnTo>
                <a:lnTo>
                  <a:pt x="105173" y="478594"/>
                </a:lnTo>
                <a:close/>
              </a:path>
              <a:path w="1075054" h="1731645">
                <a:moveTo>
                  <a:pt x="237477" y="1731242"/>
                </a:moveTo>
                <a:lnTo>
                  <a:pt x="640367" y="1731242"/>
                </a:lnTo>
                <a:lnTo>
                  <a:pt x="639704" y="1724257"/>
                </a:lnTo>
                <a:lnTo>
                  <a:pt x="635979" y="1683471"/>
                </a:lnTo>
                <a:lnTo>
                  <a:pt x="632063" y="1638780"/>
                </a:lnTo>
                <a:lnTo>
                  <a:pt x="628052" y="1590740"/>
                </a:lnTo>
                <a:lnTo>
                  <a:pt x="623967" y="1538847"/>
                </a:lnTo>
                <a:lnTo>
                  <a:pt x="620173" y="1487298"/>
                </a:lnTo>
                <a:lnTo>
                  <a:pt x="616513" y="1433188"/>
                </a:lnTo>
                <a:lnTo>
                  <a:pt x="613178" y="1378351"/>
                </a:lnTo>
                <a:lnTo>
                  <a:pt x="610272" y="1323431"/>
                </a:lnTo>
                <a:lnTo>
                  <a:pt x="607899" y="1269078"/>
                </a:lnTo>
                <a:lnTo>
                  <a:pt x="606163" y="1215938"/>
                </a:lnTo>
                <a:lnTo>
                  <a:pt x="605169" y="1164658"/>
                </a:lnTo>
                <a:lnTo>
                  <a:pt x="605023" y="1115800"/>
                </a:lnTo>
                <a:lnTo>
                  <a:pt x="605823" y="1070270"/>
                </a:lnTo>
                <a:lnTo>
                  <a:pt x="611837" y="1009907"/>
                </a:lnTo>
                <a:lnTo>
                  <a:pt x="625358" y="955962"/>
                </a:lnTo>
                <a:lnTo>
                  <a:pt x="645325" y="907926"/>
                </a:lnTo>
                <a:lnTo>
                  <a:pt x="670677" y="865288"/>
                </a:lnTo>
                <a:lnTo>
                  <a:pt x="700353" y="827537"/>
                </a:lnTo>
                <a:lnTo>
                  <a:pt x="733293" y="794163"/>
                </a:lnTo>
                <a:lnTo>
                  <a:pt x="768436" y="764656"/>
                </a:lnTo>
                <a:lnTo>
                  <a:pt x="804721" y="738505"/>
                </a:lnTo>
                <a:lnTo>
                  <a:pt x="841087" y="715200"/>
                </a:lnTo>
                <a:lnTo>
                  <a:pt x="876474" y="694230"/>
                </a:lnTo>
                <a:lnTo>
                  <a:pt x="909820" y="675085"/>
                </a:lnTo>
                <a:lnTo>
                  <a:pt x="940066" y="657255"/>
                </a:lnTo>
                <a:lnTo>
                  <a:pt x="966149" y="640229"/>
                </a:lnTo>
                <a:lnTo>
                  <a:pt x="1018102" y="596312"/>
                </a:lnTo>
                <a:lnTo>
                  <a:pt x="1050935" y="554856"/>
                </a:lnTo>
                <a:lnTo>
                  <a:pt x="1064568" y="520307"/>
                </a:lnTo>
                <a:lnTo>
                  <a:pt x="1058922" y="497111"/>
                </a:lnTo>
                <a:lnTo>
                  <a:pt x="1033917" y="489714"/>
                </a:lnTo>
                <a:lnTo>
                  <a:pt x="998556" y="501399"/>
                </a:lnTo>
                <a:lnTo>
                  <a:pt x="953232" y="527511"/>
                </a:lnTo>
                <a:lnTo>
                  <a:pt x="860059" y="589199"/>
                </a:lnTo>
                <a:lnTo>
                  <a:pt x="825892" y="607868"/>
                </a:lnTo>
                <a:lnTo>
                  <a:pt x="167846" y="607868"/>
                </a:lnTo>
                <a:lnTo>
                  <a:pt x="179328" y="634987"/>
                </a:lnTo>
                <a:lnTo>
                  <a:pt x="204536" y="703501"/>
                </a:lnTo>
                <a:lnTo>
                  <a:pt x="228971" y="781100"/>
                </a:lnTo>
                <a:lnTo>
                  <a:pt x="252108" y="868482"/>
                </a:lnTo>
                <a:lnTo>
                  <a:pt x="261924" y="914831"/>
                </a:lnTo>
                <a:lnTo>
                  <a:pt x="269833" y="962996"/>
                </a:lnTo>
                <a:lnTo>
                  <a:pt x="275951" y="1012717"/>
                </a:lnTo>
                <a:lnTo>
                  <a:pt x="280393" y="1063738"/>
                </a:lnTo>
                <a:lnTo>
                  <a:pt x="283277" y="1115887"/>
                </a:lnTo>
                <a:lnTo>
                  <a:pt x="284711" y="1168646"/>
                </a:lnTo>
                <a:lnTo>
                  <a:pt x="284817" y="1222018"/>
                </a:lnTo>
                <a:lnTo>
                  <a:pt x="283710" y="1275657"/>
                </a:lnTo>
                <a:lnTo>
                  <a:pt x="281504" y="1329307"/>
                </a:lnTo>
                <a:lnTo>
                  <a:pt x="278315" y="1382708"/>
                </a:lnTo>
                <a:lnTo>
                  <a:pt x="274259" y="1435604"/>
                </a:lnTo>
                <a:lnTo>
                  <a:pt x="269450" y="1487736"/>
                </a:lnTo>
                <a:lnTo>
                  <a:pt x="264005" y="1538847"/>
                </a:lnTo>
                <a:lnTo>
                  <a:pt x="258038" y="1588678"/>
                </a:lnTo>
                <a:lnTo>
                  <a:pt x="251666" y="1636972"/>
                </a:lnTo>
                <a:lnTo>
                  <a:pt x="244999" y="1683501"/>
                </a:lnTo>
                <a:lnTo>
                  <a:pt x="237477" y="1731242"/>
                </a:lnTo>
                <a:close/>
              </a:path>
            </a:pathLst>
          </a:custGeom>
          <a:solidFill>
            <a:srgbClr val="EB6300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3" name="object 3"/>
          <p:cNvGrpSpPr/>
          <p:nvPr/>
        </p:nvGrpSpPr>
        <p:grpSpPr>
          <a:xfrm>
            <a:off x="4030605" y="2178976"/>
            <a:ext cx="2028825" cy="1995170"/>
            <a:chOff x="4030605" y="2178976"/>
            <a:chExt cx="2028825" cy="1995170"/>
          </a:xfrm>
        </p:grpSpPr>
        <p:sp>
          <p:nvSpPr>
            <p:cNvPr id="4" name="object 4"/>
            <p:cNvSpPr/>
            <p:nvPr/>
          </p:nvSpPr>
          <p:spPr>
            <a:xfrm>
              <a:off x="4030605" y="3361905"/>
              <a:ext cx="1468120" cy="812165"/>
            </a:xfrm>
            <a:custGeom>
              <a:rect l="l" t="t" r="r" b="b"/>
              <a:pathLst>
                <a:path w="1468120" h="812164">
                  <a:moveTo>
                    <a:pt x="501895" y="664608"/>
                  </a:moveTo>
                  <a:lnTo>
                    <a:pt x="0" y="180308"/>
                  </a:lnTo>
                  <a:lnTo>
                    <a:pt x="163900" y="99179"/>
                  </a:lnTo>
                  <a:lnTo>
                    <a:pt x="559365" y="0"/>
                  </a:lnTo>
                  <a:lnTo>
                    <a:pt x="1042045" y="99083"/>
                  </a:lnTo>
                  <a:lnTo>
                    <a:pt x="1467588" y="612742"/>
                  </a:lnTo>
                  <a:lnTo>
                    <a:pt x="1374643" y="593132"/>
                  </a:lnTo>
                  <a:lnTo>
                    <a:pt x="1153769" y="539493"/>
                  </a:lnTo>
                  <a:lnTo>
                    <a:pt x="891908" y="459610"/>
                  </a:lnTo>
                  <a:lnTo>
                    <a:pt x="676001" y="361269"/>
                  </a:lnTo>
                  <a:lnTo>
                    <a:pt x="754158" y="418660"/>
                  </a:lnTo>
                  <a:lnTo>
                    <a:pt x="948451" y="545660"/>
                  </a:lnTo>
                  <a:lnTo>
                    <a:pt x="1327740" y="777044"/>
                  </a:lnTo>
                  <a:lnTo>
                    <a:pt x="1310767" y="782807"/>
                  </a:lnTo>
                  <a:lnTo>
                    <a:pt x="967711" y="811985"/>
                  </a:lnTo>
                  <a:lnTo>
                    <a:pt x="501895" y="664608"/>
                  </a:lnTo>
                  <a:close/>
                </a:path>
                <a:path w="1468120" h="812164">
                  <a:moveTo>
                    <a:pt x="1327740" y="777044"/>
                  </a:moveTo>
                  <a:lnTo>
                    <a:pt x="948451" y="545660"/>
                  </a:lnTo>
                  <a:lnTo>
                    <a:pt x="1198614" y="674508"/>
                  </a:lnTo>
                  <a:lnTo>
                    <a:pt x="1444381" y="737444"/>
                  </a:lnTo>
                  <a:lnTo>
                    <a:pt x="1327740" y="777044"/>
                  </a:lnTo>
                  <a:close/>
                </a:path>
              </a:pathLst>
            </a:custGeom>
            <a:solidFill>
              <a:srgbClr val="EB63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5113993" y="2178976"/>
              <a:ext cx="945515" cy="1790700"/>
            </a:xfrm>
            <a:custGeom>
              <a:rect l="l" t="t" r="r" b="b"/>
              <a:pathLst>
                <a:path w="945514" h="1790700">
                  <a:moveTo>
                    <a:pt x="0" y="842688"/>
                  </a:moveTo>
                  <a:lnTo>
                    <a:pt x="78033" y="0"/>
                  </a:lnTo>
                  <a:lnTo>
                    <a:pt x="279186" y="93703"/>
                  </a:lnTo>
                  <a:lnTo>
                    <a:pt x="673068" y="393042"/>
                  </a:lnTo>
                  <a:lnTo>
                    <a:pt x="945315" y="925359"/>
                  </a:lnTo>
                  <a:lnTo>
                    <a:pt x="781562" y="1717998"/>
                  </a:lnTo>
                  <a:lnTo>
                    <a:pt x="729641" y="1615092"/>
                  </a:lnTo>
                  <a:lnTo>
                    <a:pt x="612920" y="1365210"/>
                  </a:lnTo>
                  <a:lnTo>
                    <a:pt x="489970" y="1056603"/>
                  </a:lnTo>
                  <a:lnTo>
                    <a:pt x="419357" y="777521"/>
                  </a:lnTo>
                  <a:lnTo>
                    <a:pt x="424278" y="895075"/>
                  </a:lnTo>
                  <a:lnTo>
                    <a:pt x="451355" y="1175423"/>
                  </a:lnTo>
                  <a:lnTo>
                    <a:pt x="519876" y="1710159"/>
                  </a:lnTo>
                  <a:lnTo>
                    <a:pt x="501544" y="1698454"/>
                  </a:lnTo>
                  <a:lnTo>
                    <a:pt x="213715" y="1395661"/>
                  </a:lnTo>
                  <a:lnTo>
                    <a:pt x="0" y="842688"/>
                  </a:lnTo>
                  <a:close/>
                </a:path>
                <a:path w="945514" h="1790700">
                  <a:moveTo>
                    <a:pt x="519876" y="1710159"/>
                  </a:moveTo>
                  <a:lnTo>
                    <a:pt x="451355" y="1175423"/>
                  </a:lnTo>
                  <a:lnTo>
                    <a:pt x="519055" y="1510089"/>
                  </a:lnTo>
                  <a:lnTo>
                    <a:pt x="645850" y="1790599"/>
                  </a:lnTo>
                  <a:lnTo>
                    <a:pt x="519876" y="1710159"/>
                  </a:lnTo>
                  <a:close/>
                </a:path>
              </a:pathLst>
            </a:custGeom>
            <a:solidFill>
              <a:srgbClr val="25B7EC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6" name="object 6"/>
          <p:cNvGrpSpPr/>
          <p:nvPr/>
        </p:nvGrpSpPr>
        <p:grpSpPr>
          <a:xfrm>
            <a:off x="6145420" y="2214469"/>
            <a:ext cx="1929130" cy="1911985"/>
            <a:chOff x="6145420" y="2214469"/>
            <a:chExt cx="1929130" cy="1911985"/>
          </a:xfrm>
        </p:grpSpPr>
        <p:sp>
          <p:nvSpPr>
            <p:cNvPr id="7" name="object 7"/>
            <p:cNvSpPr/>
            <p:nvPr/>
          </p:nvSpPr>
          <p:spPr>
            <a:xfrm>
              <a:off x="6145420" y="2214469"/>
              <a:ext cx="927735" cy="1502410"/>
            </a:xfrm>
            <a:custGeom>
              <a:rect l="l" t="t" r="r" b="b"/>
              <a:pathLst>
                <a:path w="927734" h="1502410">
                  <a:moveTo>
                    <a:pt x="229257" y="470537"/>
                  </a:moveTo>
                  <a:lnTo>
                    <a:pt x="807681" y="0"/>
                  </a:lnTo>
                  <a:lnTo>
                    <a:pt x="872755" y="184367"/>
                  </a:lnTo>
                  <a:lnTo>
                    <a:pt x="927267" y="616826"/>
                  </a:lnTo>
                  <a:lnTo>
                    <a:pt x="760160" y="1116405"/>
                  </a:lnTo>
                  <a:lnTo>
                    <a:pt x="160374" y="1502136"/>
                  </a:lnTo>
                  <a:lnTo>
                    <a:pt x="193115" y="1406005"/>
                  </a:lnTo>
                  <a:lnTo>
                    <a:pt x="278390" y="1178463"/>
                  </a:lnTo>
                  <a:lnTo>
                    <a:pt x="396780" y="910787"/>
                  </a:lnTo>
                  <a:lnTo>
                    <a:pt x="528864" y="694254"/>
                  </a:lnTo>
                  <a:lnTo>
                    <a:pt x="457921" y="769841"/>
                  </a:lnTo>
                  <a:lnTo>
                    <a:pt x="298194" y="959756"/>
                  </a:lnTo>
                  <a:lnTo>
                    <a:pt x="3938" y="1332622"/>
                  </a:lnTo>
                  <a:lnTo>
                    <a:pt x="0" y="1313868"/>
                  </a:lnTo>
                  <a:lnTo>
                    <a:pt x="13057" y="946019"/>
                  </a:lnTo>
                  <a:lnTo>
                    <a:pt x="229257" y="470537"/>
                  </a:lnTo>
                  <a:close/>
                </a:path>
                <a:path w="927734" h="1502410">
                  <a:moveTo>
                    <a:pt x="3938" y="1332622"/>
                  </a:moveTo>
                  <a:lnTo>
                    <a:pt x="298194" y="959756"/>
                  </a:lnTo>
                  <a:lnTo>
                    <a:pt x="129336" y="1208733"/>
                  </a:lnTo>
                  <a:lnTo>
                    <a:pt x="30999" y="1461501"/>
                  </a:lnTo>
                  <a:lnTo>
                    <a:pt x="3938" y="1332622"/>
                  </a:lnTo>
                  <a:close/>
                </a:path>
              </a:pathLst>
            </a:custGeom>
            <a:solidFill>
              <a:srgbClr val="A6A081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>
              <a:off x="6641297" y="3368198"/>
              <a:ext cx="1433195" cy="758190"/>
            </a:xfrm>
            <a:custGeom>
              <a:rect l="l" t="t" r="r" b="b"/>
              <a:pathLst>
                <a:path w="1433195" h="758189">
                  <a:moveTo>
                    <a:pt x="757205" y="0"/>
                  </a:moveTo>
                  <a:lnTo>
                    <a:pt x="1432789" y="59391"/>
                  </a:lnTo>
                  <a:lnTo>
                    <a:pt x="1358449" y="220935"/>
                  </a:lnTo>
                  <a:lnTo>
                    <a:pt x="1120040" y="537689"/>
                  </a:lnTo>
                  <a:lnTo>
                    <a:pt x="694480" y="757840"/>
                  </a:lnTo>
                  <a:lnTo>
                    <a:pt x="58684" y="629571"/>
                  </a:lnTo>
                  <a:lnTo>
                    <a:pt x="140955" y="587579"/>
                  </a:lnTo>
                  <a:lnTo>
                    <a:pt x="340764" y="493114"/>
                  </a:lnTo>
                  <a:lnTo>
                    <a:pt x="587610" y="393437"/>
                  </a:lnTo>
                  <a:lnTo>
                    <a:pt x="810990" y="335811"/>
                  </a:lnTo>
                  <a:lnTo>
                    <a:pt x="716805" y="340192"/>
                  </a:lnTo>
                  <a:lnTo>
                    <a:pt x="492248" y="362935"/>
                  </a:lnTo>
                  <a:lnTo>
                    <a:pt x="63991" y="419838"/>
                  </a:lnTo>
                  <a:lnTo>
                    <a:pt x="73303" y="405104"/>
                  </a:lnTo>
                  <a:lnTo>
                    <a:pt x="314874" y="173322"/>
                  </a:lnTo>
                  <a:lnTo>
                    <a:pt x="757205" y="0"/>
                  </a:lnTo>
                  <a:close/>
                </a:path>
                <a:path w="1433195" h="758189">
                  <a:moveTo>
                    <a:pt x="63991" y="419838"/>
                  </a:moveTo>
                  <a:lnTo>
                    <a:pt x="492248" y="362935"/>
                  </a:lnTo>
                  <a:lnTo>
                    <a:pt x="224315" y="418435"/>
                  </a:lnTo>
                  <a:lnTo>
                    <a:pt x="0" y="521088"/>
                  </a:lnTo>
                  <a:lnTo>
                    <a:pt x="63991" y="419838"/>
                  </a:lnTo>
                  <a:close/>
                </a:path>
              </a:pathLst>
            </a:custGeom>
            <a:solidFill>
              <a:srgbClr val="EB6300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9" name="object 9"/>
          <p:cNvSpPr/>
          <p:nvPr/>
        </p:nvSpPr>
        <p:spPr>
          <a:xfrm>
            <a:off x="6741289" y="4302335"/>
            <a:ext cx="1077595" cy="563245"/>
          </a:xfrm>
          <a:custGeom>
            <a:rect l="l" t="t" r="r" b="b"/>
            <a:pathLst>
              <a:path w="1077595" h="563245">
                <a:moveTo>
                  <a:pt x="691854" y="82259"/>
                </a:moveTo>
                <a:lnTo>
                  <a:pt x="1077474" y="404986"/>
                </a:lnTo>
                <a:lnTo>
                  <a:pt x="963735" y="471681"/>
                </a:lnTo>
                <a:lnTo>
                  <a:pt x="684380" y="563153"/>
                </a:lnTo>
                <a:lnTo>
                  <a:pt x="332203" y="516484"/>
                </a:lnTo>
                <a:lnTo>
                  <a:pt x="0" y="168753"/>
                </a:lnTo>
                <a:lnTo>
                  <a:pt x="67842" y="178121"/>
                </a:lnTo>
                <a:lnTo>
                  <a:pt x="229420" y="205445"/>
                </a:lnTo>
                <a:lnTo>
                  <a:pt x="421812" y="249555"/>
                </a:lnTo>
                <a:lnTo>
                  <a:pt x="582095" y="309281"/>
                </a:lnTo>
                <a:lnTo>
                  <a:pt x="522964" y="271988"/>
                </a:lnTo>
                <a:lnTo>
                  <a:pt x="376764" y="190551"/>
                </a:lnTo>
                <a:lnTo>
                  <a:pt x="92203" y="43468"/>
                </a:lnTo>
                <a:lnTo>
                  <a:pt x="104117" y="38459"/>
                </a:lnTo>
                <a:lnTo>
                  <a:pt x="349346" y="0"/>
                </a:lnTo>
                <a:lnTo>
                  <a:pt x="691854" y="82259"/>
                </a:lnTo>
                <a:close/>
              </a:path>
              <a:path w="1077595" h="563245">
                <a:moveTo>
                  <a:pt x="92203" y="43468"/>
                </a:moveTo>
                <a:lnTo>
                  <a:pt x="376764" y="190551"/>
                </a:lnTo>
                <a:lnTo>
                  <a:pt x="190290" y="110631"/>
                </a:lnTo>
                <a:lnTo>
                  <a:pt x="10336" y="77889"/>
                </a:lnTo>
                <a:lnTo>
                  <a:pt x="92203" y="43468"/>
                </a:lnTo>
                <a:close/>
              </a:path>
            </a:pathLst>
          </a:custGeom>
          <a:solidFill>
            <a:srgbClr val="25B7E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/>
          <p:nvPr/>
        </p:nvSpPr>
        <p:spPr>
          <a:xfrm>
            <a:off x="4501418" y="4281532"/>
            <a:ext cx="1042035" cy="563880"/>
          </a:xfrm>
          <a:custGeom>
            <a:rect l="l" t="t" r="r" b="b"/>
            <a:pathLst>
              <a:path w="1042035" h="563879">
                <a:moveTo>
                  <a:pt x="502590" y="563622"/>
                </a:moveTo>
                <a:lnTo>
                  <a:pt x="0" y="547555"/>
                </a:lnTo>
                <a:lnTo>
                  <a:pt x="48362" y="424893"/>
                </a:lnTo>
                <a:lnTo>
                  <a:pt x="211776" y="180553"/>
                </a:lnTo>
                <a:lnTo>
                  <a:pt x="517728" y="0"/>
                </a:lnTo>
                <a:lnTo>
                  <a:pt x="993708" y="68700"/>
                </a:lnTo>
                <a:lnTo>
                  <a:pt x="934537" y="103184"/>
                </a:lnTo>
                <a:lnTo>
                  <a:pt x="790519" y="181369"/>
                </a:lnTo>
                <a:lnTo>
                  <a:pt x="611894" y="265355"/>
                </a:lnTo>
                <a:lnTo>
                  <a:pt x="448904" y="317241"/>
                </a:lnTo>
                <a:lnTo>
                  <a:pt x="518448" y="310107"/>
                </a:lnTo>
                <a:lnTo>
                  <a:pt x="683750" y="283997"/>
                </a:lnTo>
                <a:lnTo>
                  <a:pt x="998441" y="224185"/>
                </a:lnTo>
                <a:lnTo>
                  <a:pt x="992156" y="235478"/>
                </a:lnTo>
                <a:lnTo>
                  <a:pt x="822892" y="417043"/>
                </a:lnTo>
                <a:lnTo>
                  <a:pt x="502590" y="563622"/>
                </a:lnTo>
                <a:close/>
              </a:path>
              <a:path w="1042035" h="563879">
                <a:moveTo>
                  <a:pt x="998441" y="224185"/>
                </a:moveTo>
                <a:lnTo>
                  <a:pt x="683750" y="283997"/>
                </a:lnTo>
                <a:lnTo>
                  <a:pt x="879810" y="231845"/>
                </a:lnTo>
                <a:lnTo>
                  <a:pt x="1041633" y="146587"/>
                </a:lnTo>
                <a:lnTo>
                  <a:pt x="998441" y="224185"/>
                </a:lnTo>
                <a:close/>
              </a:path>
            </a:pathLst>
          </a:custGeom>
          <a:solidFill>
            <a:srgbClr val="EB63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/>
          <p:nvPr/>
        </p:nvSpPr>
        <p:spPr>
          <a:xfrm>
            <a:off x="4072574" y="2656542"/>
            <a:ext cx="850900" cy="515620"/>
          </a:xfrm>
          <a:custGeom>
            <a:rect l="l" t="t" r="r" b="b"/>
            <a:pathLst>
              <a:path w="850900" h="515619">
                <a:moveTo>
                  <a:pt x="269789" y="393790"/>
                </a:moveTo>
                <a:lnTo>
                  <a:pt x="0" y="72805"/>
                </a:lnTo>
                <a:lnTo>
                  <a:pt x="103077" y="34553"/>
                </a:lnTo>
                <a:lnTo>
                  <a:pt x="345743" y="0"/>
                </a:lnTo>
                <a:lnTo>
                  <a:pt x="628149" y="89450"/>
                </a:lnTo>
                <a:lnTo>
                  <a:pt x="850447" y="423211"/>
                </a:lnTo>
                <a:lnTo>
                  <a:pt x="796100" y="405669"/>
                </a:lnTo>
                <a:lnTo>
                  <a:pt x="667390" y="359775"/>
                </a:lnTo>
                <a:lnTo>
                  <a:pt x="515816" y="295624"/>
                </a:lnTo>
                <a:lnTo>
                  <a:pt x="392874" y="223311"/>
                </a:lnTo>
                <a:lnTo>
                  <a:pt x="436015" y="262518"/>
                </a:lnTo>
                <a:lnTo>
                  <a:pt x="544240" y="350614"/>
                </a:lnTo>
                <a:lnTo>
                  <a:pt x="756547" y="512700"/>
                </a:lnTo>
                <a:lnTo>
                  <a:pt x="746037" y="515084"/>
                </a:lnTo>
                <a:lnTo>
                  <a:pt x="539089" y="511061"/>
                </a:lnTo>
                <a:lnTo>
                  <a:pt x="269789" y="393790"/>
                </a:lnTo>
                <a:close/>
              </a:path>
              <a:path w="850900" h="515619">
                <a:moveTo>
                  <a:pt x="756547" y="512700"/>
                </a:moveTo>
                <a:lnTo>
                  <a:pt x="544240" y="350614"/>
                </a:lnTo>
                <a:lnTo>
                  <a:pt x="685756" y="443310"/>
                </a:lnTo>
                <a:lnTo>
                  <a:pt x="828767" y="496321"/>
                </a:lnTo>
                <a:lnTo>
                  <a:pt x="756547" y="512700"/>
                </a:lnTo>
                <a:close/>
              </a:path>
            </a:pathLst>
          </a:custGeom>
          <a:solidFill>
            <a:srgbClr val="A6A081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/>
          <p:nvPr/>
        </p:nvSpPr>
        <p:spPr>
          <a:xfrm>
            <a:off x="5956995" y="1827378"/>
            <a:ext cx="425450" cy="926465"/>
          </a:xfrm>
          <a:custGeom>
            <a:rect l="l" t="t" r="r" b="b"/>
            <a:pathLst>
              <a:path w="425450" h="926464">
                <a:moveTo>
                  <a:pt x="10750" y="368426"/>
                </a:moveTo>
                <a:lnTo>
                  <a:pt x="210947" y="0"/>
                </a:lnTo>
                <a:lnTo>
                  <a:pt x="284221" y="81969"/>
                </a:lnTo>
                <a:lnTo>
                  <a:pt x="405062" y="295226"/>
                </a:lnTo>
                <a:lnTo>
                  <a:pt x="424997" y="590788"/>
                </a:lnTo>
                <a:lnTo>
                  <a:pt x="195553" y="919677"/>
                </a:lnTo>
                <a:lnTo>
                  <a:pt x="192021" y="862678"/>
                </a:lnTo>
                <a:lnTo>
                  <a:pt x="187708" y="726099"/>
                </a:lnTo>
                <a:lnTo>
                  <a:pt x="192033" y="561565"/>
                </a:lnTo>
                <a:lnTo>
                  <a:pt x="214417" y="420701"/>
                </a:lnTo>
                <a:lnTo>
                  <a:pt x="193687" y="475186"/>
                </a:lnTo>
                <a:lnTo>
                  <a:pt x="151233" y="608119"/>
                </a:lnTo>
                <a:lnTo>
                  <a:pt x="77939" y="864973"/>
                </a:lnTo>
                <a:lnTo>
                  <a:pt x="71880" y="856061"/>
                </a:lnTo>
                <a:lnTo>
                  <a:pt x="0" y="661956"/>
                </a:lnTo>
                <a:lnTo>
                  <a:pt x="10750" y="368426"/>
                </a:lnTo>
                <a:close/>
              </a:path>
              <a:path w="425450" h="926464">
                <a:moveTo>
                  <a:pt x="77939" y="864973"/>
                </a:moveTo>
                <a:lnTo>
                  <a:pt x="151233" y="608119"/>
                </a:lnTo>
                <a:lnTo>
                  <a:pt x="116660" y="773721"/>
                </a:lnTo>
                <a:lnTo>
                  <a:pt x="119576" y="926213"/>
                </a:lnTo>
                <a:lnTo>
                  <a:pt x="77939" y="864973"/>
                </a:lnTo>
                <a:close/>
              </a:path>
            </a:pathLst>
          </a:custGeom>
          <a:solidFill>
            <a:srgbClr val="EB63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3" name="object 13"/>
          <p:cNvSpPr/>
          <p:nvPr/>
        </p:nvSpPr>
        <p:spPr>
          <a:xfrm>
            <a:off x="7101655" y="2750133"/>
            <a:ext cx="826769" cy="501650"/>
          </a:xfrm>
          <a:custGeom>
            <a:rect l="l" t="t" r="r" b="b"/>
            <a:pathLst>
              <a:path w="826769" h="501650">
                <a:moveTo>
                  <a:pt x="408392" y="32906"/>
                </a:moveTo>
                <a:lnTo>
                  <a:pt x="826404" y="0"/>
                </a:lnTo>
                <a:lnTo>
                  <a:pt x="797603" y="106106"/>
                </a:lnTo>
                <a:lnTo>
                  <a:pt x="684641" y="323639"/>
                </a:lnTo>
                <a:lnTo>
                  <a:pt x="447680" y="501415"/>
                </a:lnTo>
                <a:lnTo>
                  <a:pt x="46882" y="488252"/>
                </a:lnTo>
                <a:lnTo>
                  <a:pt x="92750" y="454231"/>
                </a:lnTo>
                <a:lnTo>
                  <a:pt x="204918" y="376188"/>
                </a:lnTo>
                <a:lnTo>
                  <a:pt x="345234" y="290155"/>
                </a:lnTo>
                <a:lnTo>
                  <a:pt x="475544" y="232163"/>
                </a:lnTo>
                <a:lnTo>
                  <a:pt x="418563" y="244471"/>
                </a:lnTo>
                <a:lnTo>
                  <a:pt x="283967" y="281313"/>
                </a:lnTo>
                <a:lnTo>
                  <a:pt x="28659" y="359826"/>
                </a:lnTo>
                <a:lnTo>
                  <a:pt x="32830" y="349889"/>
                </a:lnTo>
                <a:lnTo>
                  <a:pt x="156414" y="183845"/>
                </a:lnTo>
                <a:lnTo>
                  <a:pt x="408392" y="32906"/>
                </a:lnTo>
                <a:close/>
              </a:path>
              <a:path w="826769" h="501650">
                <a:moveTo>
                  <a:pt x="28659" y="359826"/>
                </a:moveTo>
                <a:lnTo>
                  <a:pt x="283967" y="281313"/>
                </a:lnTo>
                <a:lnTo>
                  <a:pt x="126273" y="342567"/>
                </a:lnTo>
                <a:lnTo>
                  <a:pt x="0" y="428110"/>
                </a:lnTo>
                <a:lnTo>
                  <a:pt x="28659" y="359826"/>
                </a:lnTo>
                <a:close/>
              </a:path>
            </a:pathLst>
          </a:custGeom>
          <a:solidFill>
            <a:srgbClr val="EB63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4" name="object 14"/>
          <p:cNvSpPr/>
          <p:nvPr/>
        </p:nvSpPr>
        <p:spPr>
          <a:xfrm>
            <a:off x="4131805" y="5222792"/>
            <a:ext cx="3747135" cy="652780"/>
          </a:xfrm>
          <a:custGeom>
            <a:rect l="l" t="t" r="r" b="b"/>
            <a:pathLst>
              <a:path w="3747134" h="652779">
                <a:moveTo>
                  <a:pt x="0" y="652655"/>
                </a:moveTo>
                <a:lnTo>
                  <a:pt x="88939" y="571839"/>
                </a:lnTo>
                <a:lnTo>
                  <a:pt x="122876" y="544532"/>
                </a:lnTo>
                <a:lnTo>
                  <a:pt x="157702" y="517762"/>
                </a:lnTo>
                <a:lnTo>
                  <a:pt x="193402" y="491540"/>
                </a:lnTo>
                <a:lnTo>
                  <a:pt x="229961" y="465875"/>
                </a:lnTo>
                <a:lnTo>
                  <a:pt x="267362" y="440778"/>
                </a:lnTo>
                <a:lnTo>
                  <a:pt x="305591" y="416260"/>
                </a:lnTo>
                <a:lnTo>
                  <a:pt x="344632" y="392331"/>
                </a:lnTo>
                <a:lnTo>
                  <a:pt x="384470" y="369001"/>
                </a:lnTo>
                <a:lnTo>
                  <a:pt x="425089" y="346282"/>
                </a:lnTo>
                <a:lnTo>
                  <a:pt x="466474" y="324183"/>
                </a:lnTo>
                <a:lnTo>
                  <a:pt x="508609" y="302716"/>
                </a:lnTo>
                <a:lnTo>
                  <a:pt x="551479" y="281890"/>
                </a:lnTo>
                <a:lnTo>
                  <a:pt x="595069" y="261716"/>
                </a:lnTo>
                <a:lnTo>
                  <a:pt x="639363" y="242205"/>
                </a:lnTo>
                <a:lnTo>
                  <a:pt x="684345" y="223367"/>
                </a:lnTo>
                <a:lnTo>
                  <a:pt x="730000" y="205212"/>
                </a:lnTo>
                <a:lnTo>
                  <a:pt x="776314" y="187752"/>
                </a:lnTo>
                <a:lnTo>
                  <a:pt x="823269" y="170996"/>
                </a:lnTo>
                <a:lnTo>
                  <a:pt x="870851" y="154955"/>
                </a:lnTo>
                <a:lnTo>
                  <a:pt x="919045" y="139640"/>
                </a:lnTo>
                <a:lnTo>
                  <a:pt x="967834" y="125061"/>
                </a:lnTo>
                <a:lnTo>
                  <a:pt x="1017204" y="111228"/>
                </a:lnTo>
                <a:lnTo>
                  <a:pt x="1067139" y="98153"/>
                </a:lnTo>
                <a:lnTo>
                  <a:pt x="1117623" y="85845"/>
                </a:lnTo>
                <a:lnTo>
                  <a:pt x="1168642" y="74315"/>
                </a:lnTo>
                <a:lnTo>
                  <a:pt x="1220179" y="63573"/>
                </a:lnTo>
                <a:lnTo>
                  <a:pt x="1272220" y="53631"/>
                </a:lnTo>
                <a:lnTo>
                  <a:pt x="1324749" y="44498"/>
                </a:lnTo>
                <a:lnTo>
                  <a:pt x="1377749" y="36185"/>
                </a:lnTo>
                <a:lnTo>
                  <a:pt x="1431207" y="28702"/>
                </a:lnTo>
                <a:lnTo>
                  <a:pt x="1485106" y="22061"/>
                </a:lnTo>
                <a:lnTo>
                  <a:pt x="1539432" y="16271"/>
                </a:lnTo>
                <a:lnTo>
                  <a:pt x="1594168" y="11343"/>
                </a:lnTo>
                <a:lnTo>
                  <a:pt x="1649299" y="7287"/>
                </a:lnTo>
                <a:lnTo>
                  <a:pt x="1704809" y="4115"/>
                </a:lnTo>
                <a:lnTo>
                  <a:pt x="1760684" y="1835"/>
                </a:lnTo>
                <a:lnTo>
                  <a:pt x="1816908" y="460"/>
                </a:lnTo>
                <a:lnTo>
                  <a:pt x="1873465" y="0"/>
                </a:lnTo>
                <a:lnTo>
                  <a:pt x="1930023" y="460"/>
                </a:lnTo>
                <a:lnTo>
                  <a:pt x="1986246" y="1835"/>
                </a:lnTo>
                <a:lnTo>
                  <a:pt x="2042121" y="4115"/>
                </a:lnTo>
                <a:lnTo>
                  <a:pt x="2097632" y="7287"/>
                </a:lnTo>
                <a:lnTo>
                  <a:pt x="2152763" y="11343"/>
                </a:lnTo>
                <a:lnTo>
                  <a:pt x="2207499" y="16271"/>
                </a:lnTo>
                <a:lnTo>
                  <a:pt x="2261824" y="22061"/>
                </a:lnTo>
                <a:lnTo>
                  <a:pt x="2315723" y="28702"/>
                </a:lnTo>
                <a:lnTo>
                  <a:pt x="2369181" y="36185"/>
                </a:lnTo>
                <a:lnTo>
                  <a:pt x="2422182" y="44498"/>
                </a:lnTo>
                <a:lnTo>
                  <a:pt x="2474710" y="53631"/>
                </a:lnTo>
                <a:lnTo>
                  <a:pt x="2526751" y="63573"/>
                </a:lnTo>
                <a:lnTo>
                  <a:pt x="2578288" y="74315"/>
                </a:lnTo>
                <a:lnTo>
                  <a:pt x="2629307" y="85845"/>
                </a:lnTo>
                <a:lnTo>
                  <a:pt x="2679792" y="98153"/>
                </a:lnTo>
                <a:lnTo>
                  <a:pt x="2729727" y="111228"/>
                </a:lnTo>
                <a:lnTo>
                  <a:pt x="2779096" y="125061"/>
                </a:lnTo>
                <a:lnTo>
                  <a:pt x="2827886" y="139640"/>
                </a:lnTo>
                <a:lnTo>
                  <a:pt x="2876079" y="154955"/>
                </a:lnTo>
                <a:lnTo>
                  <a:pt x="2923662" y="170996"/>
                </a:lnTo>
                <a:lnTo>
                  <a:pt x="2970617" y="187752"/>
                </a:lnTo>
                <a:lnTo>
                  <a:pt x="3016930" y="205212"/>
                </a:lnTo>
                <a:lnTo>
                  <a:pt x="3062585" y="223367"/>
                </a:lnTo>
                <a:lnTo>
                  <a:pt x="3107568" y="242205"/>
                </a:lnTo>
                <a:lnTo>
                  <a:pt x="3151861" y="261716"/>
                </a:lnTo>
                <a:lnTo>
                  <a:pt x="3195451" y="281890"/>
                </a:lnTo>
                <a:lnTo>
                  <a:pt x="3238321" y="302716"/>
                </a:lnTo>
                <a:lnTo>
                  <a:pt x="3280456" y="324183"/>
                </a:lnTo>
                <a:lnTo>
                  <a:pt x="3294482" y="331673"/>
                </a:lnTo>
                <a:lnTo>
                  <a:pt x="1873464" y="331673"/>
                </a:lnTo>
                <a:lnTo>
                  <a:pt x="1764442" y="332630"/>
                </a:lnTo>
                <a:lnTo>
                  <a:pt x="1656343" y="335481"/>
                </a:lnTo>
                <a:lnTo>
                  <a:pt x="1549225" y="340195"/>
                </a:lnTo>
                <a:lnTo>
                  <a:pt x="1443148" y="346741"/>
                </a:lnTo>
                <a:lnTo>
                  <a:pt x="1338171" y="355089"/>
                </a:lnTo>
                <a:lnTo>
                  <a:pt x="1234353" y="365208"/>
                </a:lnTo>
                <a:lnTo>
                  <a:pt x="1131752" y="377067"/>
                </a:lnTo>
                <a:lnTo>
                  <a:pt x="1030428" y="390635"/>
                </a:lnTo>
                <a:lnTo>
                  <a:pt x="930440" y="405882"/>
                </a:lnTo>
                <a:lnTo>
                  <a:pt x="831847" y="422777"/>
                </a:lnTo>
                <a:lnTo>
                  <a:pt x="734708" y="441289"/>
                </a:lnTo>
                <a:lnTo>
                  <a:pt x="639082" y="461388"/>
                </a:lnTo>
                <a:lnTo>
                  <a:pt x="591855" y="472022"/>
                </a:lnTo>
                <a:lnTo>
                  <a:pt x="545028" y="483042"/>
                </a:lnTo>
                <a:lnTo>
                  <a:pt x="498609" y="494443"/>
                </a:lnTo>
                <a:lnTo>
                  <a:pt x="452605" y="506222"/>
                </a:lnTo>
                <a:lnTo>
                  <a:pt x="407023" y="518374"/>
                </a:lnTo>
                <a:lnTo>
                  <a:pt x="361872" y="530895"/>
                </a:lnTo>
                <a:lnTo>
                  <a:pt x="317157" y="543783"/>
                </a:lnTo>
                <a:lnTo>
                  <a:pt x="272888" y="557033"/>
                </a:lnTo>
                <a:lnTo>
                  <a:pt x="229070" y="570640"/>
                </a:lnTo>
                <a:lnTo>
                  <a:pt x="185712" y="584603"/>
                </a:lnTo>
                <a:lnTo>
                  <a:pt x="142821" y="598915"/>
                </a:lnTo>
                <a:lnTo>
                  <a:pt x="100404" y="613575"/>
                </a:lnTo>
                <a:lnTo>
                  <a:pt x="0" y="652655"/>
                </a:lnTo>
                <a:close/>
              </a:path>
              <a:path w="3747134" h="652779">
                <a:moveTo>
                  <a:pt x="3746932" y="652656"/>
                </a:moveTo>
                <a:lnTo>
                  <a:pt x="3646525" y="613575"/>
                </a:lnTo>
                <a:lnTo>
                  <a:pt x="3604108" y="598915"/>
                </a:lnTo>
                <a:lnTo>
                  <a:pt x="3561217" y="584603"/>
                </a:lnTo>
                <a:lnTo>
                  <a:pt x="3517859" y="570640"/>
                </a:lnTo>
                <a:lnTo>
                  <a:pt x="3474041" y="557033"/>
                </a:lnTo>
                <a:lnTo>
                  <a:pt x="3429771" y="543783"/>
                </a:lnTo>
                <a:lnTo>
                  <a:pt x="3385057" y="530895"/>
                </a:lnTo>
                <a:lnTo>
                  <a:pt x="3339906" y="518374"/>
                </a:lnTo>
                <a:lnTo>
                  <a:pt x="3294324" y="506222"/>
                </a:lnTo>
                <a:lnTo>
                  <a:pt x="3248320" y="494443"/>
                </a:lnTo>
                <a:lnTo>
                  <a:pt x="3201901" y="483042"/>
                </a:lnTo>
                <a:lnTo>
                  <a:pt x="3155074" y="472022"/>
                </a:lnTo>
                <a:lnTo>
                  <a:pt x="3107847" y="461388"/>
                </a:lnTo>
                <a:lnTo>
                  <a:pt x="3012221" y="441289"/>
                </a:lnTo>
                <a:lnTo>
                  <a:pt x="2915082" y="422777"/>
                </a:lnTo>
                <a:lnTo>
                  <a:pt x="2816489" y="405882"/>
                </a:lnTo>
                <a:lnTo>
                  <a:pt x="2716501" y="390635"/>
                </a:lnTo>
                <a:lnTo>
                  <a:pt x="2615177" y="377067"/>
                </a:lnTo>
                <a:lnTo>
                  <a:pt x="2512576" y="365208"/>
                </a:lnTo>
                <a:lnTo>
                  <a:pt x="2408758" y="355089"/>
                </a:lnTo>
                <a:lnTo>
                  <a:pt x="2303780" y="346741"/>
                </a:lnTo>
                <a:lnTo>
                  <a:pt x="2197703" y="340195"/>
                </a:lnTo>
                <a:lnTo>
                  <a:pt x="2090586" y="335481"/>
                </a:lnTo>
                <a:lnTo>
                  <a:pt x="1982486" y="332630"/>
                </a:lnTo>
                <a:lnTo>
                  <a:pt x="1873464" y="331673"/>
                </a:lnTo>
                <a:lnTo>
                  <a:pt x="3294482" y="331673"/>
                </a:lnTo>
                <a:lnTo>
                  <a:pt x="3362460" y="369001"/>
                </a:lnTo>
                <a:lnTo>
                  <a:pt x="3402298" y="392331"/>
                </a:lnTo>
                <a:lnTo>
                  <a:pt x="3441339" y="416260"/>
                </a:lnTo>
                <a:lnTo>
                  <a:pt x="3479568" y="440778"/>
                </a:lnTo>
                <a:lnTo>
                  <a:pt x="3516970" y="465875"/>
                </a:lnTo>
                <a:lnTo>
                  <a:pt x="3553528" y="491540"/>
                </a:lnTo>
                <a:lnTo>
                  <a:pt x="3589228" y="517762"/>
                </a:lnTo>
                <a:lnTo>
                  <a:pt x="3624054" y="544532"/>
                </a:lnTo>
                <a:lnTo>
                  <a:pt x="3657991" y="571839"/>
                </a:lnTo>
                <a:lnTo>
                  <a:pt x="3746932" y="652656"/>
                </a:lnTo>
                <a:close/>
              </a:path>
            </a:pathLst>
          </a:custGeom>
          <a:solidFill>
            <a:srgbClr val="EB63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5" name="object 15"/>
          <p:cNvSpPr txBox="1">
            <a:spLocks noGrp="1"/>
          </p:cNvSpPr>
          <p:nvPr>
            <p:ph type="title"/>
          </p:nvPr>
        </p:nvSpPr>
        <p:spPr>
          <a:xfrm>
            <a:off x="594360" y="433387"/>
            <a:ext cx="36830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1" spc="-10">
                <a:latin typeface="Microsoft JhengHei"/>
                <a:cs typeface="Microsoft JhengHei"/>
              </a:rPr>
              <a:t>泰罗制的主要内容</a:t>
            </a:r>
            <a:endParaRPr sz="3600">
              <a:latin typeface="Microsoft JhengHei"/>
              <a:cs typeface="Microsoft JhengHei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1535430" y="4438391"/>
            <a:ext cx="2048510" cy="43053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650" spc="-10">
                <a:solidFill>
                  <a:srgbClr val="3D3E41"/>
                </a:solidFill>
                <a:latin typeface="黑体"/>
                <a:cs typeface="黑体"/>
              </a:rPr>
              <a:t>进行作业研究</a:t>
            </a:r>
            <a:endParaRPr sz="2650">
              <a:latin typeface="黑体"/>
              <a:cs typeface="黑体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410850" y="1041429"/>
            <a:ext cx="10666095" cy="2557780"/>
          </a:xfrm>
          <a:prstGeom prst="rect">
            <a:avLst/>
          </a:prstGeom>
        </p:spPr>
        <p:txBody>
          <a:bodyPr vert="horz" wrap="square" lIns="0" tIns="62230" rIns="0" bIns="0" rtlCol="0">
            <a:spAutoFit/>
          </a:bodyPr>
          <a:lstStyle/>
          <a:p>
            <a:pPr marL="424815" algn="ctr">
              <a:lnSpc>
                <a:spcPct val="100000"/>
              </a:lnSpc>
              <a:spcBef>
                <a:spcPts val="490"/>
              </a:spcBef>
            </a:pPr>
            <a:r>
              <a:rPr sz="2650" b="1" spc="-10">
                <a:solidFill>
                  <a:srgbClr val="3D3E41"/>
                </a:solidFill>
                <a:latin typeface="Microsoft JhengHei"/>
                <a:cs typeface="Microsoft JhengHei"/>
              </a:rPr>
              <a:t>制定劳动定额</a:t>
            </a:r>
            <a:endParaRPr sz="2650">
              <a:latin typeface="Microsoft JhengHei"/>
              <a:cs typeface="Microsoft JhengHei"/>
            </a:endParaRPr>
          </a:p>
          <a:p>
            <a:pPr marL="7010400" algn="ctr">
              <a:lnSpc>
                <a:spcPts val="2875"/>
              </a:lnSpc>
              <a:spcBef>
                <a:spcPts val="395"/>
              </a:spcBef>
            </a:pPr>
            <a:r>
              <a:rPr sz="2650" b="1" spc="-10">
                <a:solidFill>
                  <a:srgbClr val="3D3E41"/>
                </a:solidFill>
                <a:latin typeface="Microsoft JhengHei"/>
                <a:cs typeface="Microsoft JhengHei"/>
              </a:rPr>
              <a:t>计划职能与作业分离</a:t>
            </a:r>
            <a:endParaRPr sz="2650">
              <a:latin typeface="Microsoft JhengHei"/>
              <a:cs typeface="Microsoft JhengHei"/>
            </a:endParaRPr>
          </a:p>
          <a:p>
            <a:pPr marL="12700">
              <a:lnSpc>
                <a:spcPts val="3295"/>
              </a:lnSpc>
            </a:pPr>
            <a:r>
              <a:rPr sz="3000">
                <a:solidFill>
                  <a:srgbClr val="3D3E41"/>
                </a:solidFill>
                <a:latin typeface="黑体"/>
                <a:cs typeface="黑体"/>
              </a:rPr>
              <a:t>科学挑选和培训工</a:t>
            </a:r>
            <a:r>
              <a:rPr sz="3000" spc="-50">
                <a:solidFill>
                  <a:srgbClr val="3D3E41"/>
                </a:solidFill>
                <a:latin typeface="黑体"/>
                <a:cs typeface="黑体"/>
              </a:rPr>
              <a:t>人</a:t>
            </a:r>
            <a:endParaRPr sz="3000">
              <a:latin typeface="黑体"/>
              <a:cs typeface="黑体"/>
            </a:endParaRPr>
          </a:p>
          <a:p>
            <a:pPr>
              <a:lnSpc>
                <a:spcPct val="100000"/>
              </a:lnSpc>
              <a:spcBef>
                <a:spcPts val="55"/>
              </a:spcBef>
            </a:pPr>
            <a:endParaRPr sz="2150">
              <a:latin typeface="黑体"/>
              <a:cs typeface="黑体"/>
            </a:endParaRPr>
          </a:p>
          <a:p>
            <a:pPr marL="8292465">
              <a:lnSpc>
                <a:spcPct val="100000"/>
              </a:lnSpc>
            </a:pPr>
            <a:r>
              <a:rPr sz="2650" spc="-10">
                <a:solidFill>
                  <a:srgbClr val="3D3E41"/>
                </a:solidFill>
                <a:latin typeface="黑体"/>
                <a:cs typeface="黑体"/>
              </a:rPr>
              <a:t>实行职能工长制</a:t>
            </a:r>
            <a:endParaRPr sz="2650">
              <a:latin typeface="黑体"/>
              <a:cs typeface="黑体"/>
            </a:endParaRPr>
          </a:p>
          <a:p>
            <a:pPr marL="659765">
              <a:lnSpc>
                <a:spcPct val="100000"/>
              </a:lnSpc>
              <a:spcBef>
                <a:spcPts val="635"/>
              </a:spcBef>
            </a:pPr>
            <a:r>
              <a:rPr sz="2650" spc="-10">
                <a:solidFill>
                  <a:srgbClr val="3D3E41"/>
                </a:solidFill>
                <a:latin typeface="黑体"/>
                <a:cs typeface="黑体"/>
              </a:rPr>
              <a:t>破实施标准化管理</a:t>
            </a:r>
            <a:endParaRPr sz="2650">
              <a:latin typeface="黑体"/>
              <a:cs typeface="黑体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8691879" y="4215976"/>
            <a:ext cx="2273300" cy="43053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650">
                <a:solidFill>
                  <a:srgbClr val="3D3E41"/>
                </a:solidFill>
                <a:latin typeface="黑体"/>
                <a:cs typeface="黑体"/>
              </a:rPr>
              <a:t>实施</a:t>
            </a:r>
            <a:r>
              <a:rPr sz="2650">
                <a:solidFill>
                  <a:srgbClr val="3D3E41"/>
                </a:solidFill>
                <a:latin typeface="Arial"/>
                <a:cs typeface="Arial"/>
              </a:rPr>
              <a:t>“</a:t>
            </a:r>
            <a:r>
              <a:rPr sz="2650">
                <a:solidFill>
                  <a:srgbClr val="3D3E41"/>
                </a:solidFill>
                <a:latin typeface="黑体"/>
                <a:cs typeface="黑体"/>
              </a:rPr>
              <a:t>例外原则</a:t>
            </a:r>
            <a:r>
              <a:rPr sz="2650" spc="-50">
                <a:solidFill>
                  <a:srgbClr val="3D3E41"/>
                </a:solidFill>
                <a:latin typeface="Arial"/>
                <a:cs typeface="Arial"/>
              </a:rPr>
              <a:t>”</a:t>
            </a:r>
            <a:endParaRPr sz="2650">
              <a:latin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869314" y="957580"/>
            <a:ext cx="684530" cy="4747260"/>
            <a:chOff x="869314" y="957580"/>
            <a:chExt cx="684530" cy="4747260"/>
          </a:xfrm>
        </p:grpSpPr>
        <p:sp>
          <p:nvSpPr>
            <p:cNvPr id="3" name="object 3"/>
            <p:cNvSpPr/>
            <p:nvPr/>
          </p:nvSpPr>
          <p:spPr>
            <a:xfrm>
              <a:off x="875664" y="963930"/>
              <a:ext cx="671830" cy="4734560"/>
            </a:xfrm>
            <a:custGeom>
              <a:rect l="l" t="t" r="r" b="b"/>
              <a:pathLst>
                <a:path w="671830" h="4734560">
                  <a:moveTo>
                    <a:pt x="671230" y="4734208"/>
                  </a:moveTo>
                  <a:lnTo>
                    <a:pt x="0" y="4734208"/>
                  </a:lnTo>
                  <a:lnTo>
                    <a:pt x="0" y="0"/>
                  </a:lnTo>
                  <a:lnTo>
                    <a:pt x="671230" y="0"/>
                  </a:lnTo>
                  <a:lnTo>
                    <a:pt x="671230" y="4734208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875664" y="963930"/>
              <a:ext cx="671830" cy="4734560"/>
            </a:xfrm>
            <a:custGeom>
              <a:rect l="l" t="t" r="r" b="b"/>
              <a:pathLst>
                <a:path w="671830" h="4734560">
                  <a:moveTo>
                    <a:pt x="0" y="0"/>
                  </a:moveTo>
                  <a:lnTo>
                    <a:pt x="671230" y="0"/>
                  </a:lnTo>
                  <a:lnTo>
                    <a:pt x="671230" y="4734208"/>
                  </a:lnTo>
                  <a:lnTo>
                    <a:pt x="0" y="4734208"/>
                  </a:lnTo>
                  <a:lnTo>
                    <a:pt x="0" y="0"/>
                  </a:lnTo>
                  <a:close/>
                </a:path>
              </a:pathLst>
            </a:custGeom>
            <a:ln w="12700">
              <a:solidFill>
                <a:srgbClr val="25B7EC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5" name="object 5"/>
          <p:cNvSpPr txBox="1"/>
          <p:nvPr/>
        </p:nvSpPr>
        <p:spPr>
          <a:xfrm>
            <a:off x="967775" y="996950"/>
            <a:ext cx="431800" cy="9194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3520"/>
              </a:lnSpc>
              <a:spcBef>
                <a:spcPts val="100"/>
              </a:spcBef>
            </a:pPr>
            <a:r>
              <a:rPr sz="3200">
                <a:solidFill>
                  <a:srgbClr val="3D3E41"/>
                </a:solidFill>
                <a:latin typeface="宋体"/>
                <a:cs typeface="宋体"/>
              </a:rPr>
              <a:t>—</a:t>
            </a:r>
            <a:endParaRPr sz="3200">
              <a:latin typeface="宋体"/>
              <a:cs typeface="宋体"/>
            </a:endParaRPr>
          </a:p>
          <a:p>
            <a:pPr marL="12700">
              <a:lnSpc>
                <a:spcPts val="3520"/>
              </a:lnSpc>
            </a:pPr>
            <a:r>
              <a:rPr sz="3200">
                <a:solidFill>
                  <a:srgbClr val="3D3E41"/>
                </a:solidFill>
                <a:latin typeface="宋体"/>
                <a:cs typeface="宋体"/>
              </a:rPr>
              <a:t>般</a:t>
            </a:r>
            <a:endParaRPr sz="3200">
              <a:latin typeface="宋体"/>
              <a:cs typeface="宋体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967775" y="1809750"/>
            <a:ext cx="8382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spc="-25">
                <a:solidFill>
                  <a:srgbClr val="3D3E41"/>
                </a:solidFill>
                <a:latin typeface="宋体"/>
                <a:cs typeface="宋体"/>
              </a:rPr>
              <a:t>管理</a:t>
            </a:r>
            <a:endParaRPr sz="3200">
              <a:latin typeface="宋体"/>
              <a:cs typeface="宋体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967775" y="2216150"/>
            <a:ext cx="431800" cy="1325880"/>
          </a:xfrm>
          <a:prstGeom prst="rect">
            <a:avLst/>
          </a:prstGeom>
        </p:spPr>
        <p:txBody>
          <a:bodyPr vert="horz" wrap="square" lIns="0" tIns="93980" rIns="0" bIns="0" rtlCol="0">
            <a:spAutoFit/>
          </a:bodyPr>
          <a:lstStyle/>
          <a:p>
            <a:pPr marL="12700" marR="5080" algn="just">
              <a:lnSpc>
                <a:spcPts val="3200"/>
              </a:lnSpc>
              <a:spcBef>
                <a:spcPts val="740"/>
              </a:spcBef>
            </a:pPr>
            <a:r>
              <a:rPr sz="3200" spc="-50">
                <a:solidFill>
                  <a:srgbClr val="3D3E41"/>
                </a:solidFill>
                <a:latin typeface="宋体"/>
                <a:cs typeface="宋体"/>
              </a:rPr>
              <a:t>理理论</a:t>
            </a:r>
            <a:endParaRPr sz="3200">
              <a:latin typeface="宋体"/>
              <a:cs typeface="宋体"/>
            </a:endParaRPr>
          </a:p>
        </p:txBody>
      </p:sp>
      <p:sp>
        <p:nvSpPr>
          <p:cNvPr id="8" name="object 8"/>
          <p:cNvSpPr/>
          <p:nvPr/>
        </p:nvSpPr>
        <p:spPr>
          <a:xfrm flipH="1">
            <a:off x="1184844" y="3448050"/>
            <a:ext cx="0" cy="812800"/>
          </a:xfrm>
          <a:custGeom>
            <a:rect l="l" t="t" r="r" b="b"/>
            <a:pathLst>
              <a:path h="812800">
                <a:moveTo>
                  <a:pt x="0" y="0"/>
                </a:moveTo>
                <a:lnTo>
                  <a:pt x="0" y="812800"/>
                </a:lnTo>
              </a:path>
            </a:pathLst>
          </a:custGeom>
          <a:ln w="14325">
            <a:solidFill>
              <a:srgbClr val="3C3D40"/>
            </a:solidFill>
            <a:prstDash val="lgDash"/>
          </a:ln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 txBox="1"/>
          <p:nvPr/>
        </p:nvSpPr>
        <p:spPr>
          <a:xfrm>
            <a:off x="967775" y="4248150"/>
            <a:ext cx="431800" cy="1325880"/>
          </a:xfrm>
          <a:prstGeom prst="rect">
            <a:avLst/>
          </a:prstGeom>
        </p:spPr>
        <p:txBody>
          <a:bodyPr vert="horz" wrap="square" lIns="0" tIns="93980" rIns="0" bIns="0" rtlCol="0">
            <a:spAutoFit/>
          </a:bodyPr>
          <a:lstStyle/>
          <a:p>
            <a:pPr marL="12700" marR="5080" algn="just">
              <a:lnSpc>
                <a:spcPts val="3200"/>
              </a:lnSpc>
              <a:spcBef>
                <a:spcPts val="740"/>
              </a:spcBef>
            </a:pPr>
            <a:r>
              <a:rPr sz="3200" spc="-50">
                <a:solidFill>
                  <a:srgbClr val="3D3E41"/>
                </a:solidFill>
                <a:latin typeface="宋体"/>
                <a:cs typeface="宋体"/>
              </a:rPr>
              <a:t>法约尔</a:t>
            </a:r>
            <a:endParaRPr sz="3200">
              <a:latin typeface="宋体"/>
              <a:cs typeface="宋体"/>
            </a:endParaRPr>
          </a:p>
        </p:txBody>
      </p:sp>
      <p:grpSp>
        <p:nvGrpSpPr>
          <p:cNvPr id="10" name="object 10"/>
          <p:cNvGrpSpPr/>
          <p:nvPr/>
        </p:nvGrpSpPr>
        <p:grpSpPr>
          <a:xfrm>
            <a:off x="1989454" y="414019"/>
            <a:ext cx="9173845" cy="5962650"/>
            <a:chOff x="1989454" y="414019"/>
            <a:chExt cx="9173845" cy="5962650"/>
          </a:xfrm>
        </p:grpSpPr>
        <p:sp>
          <p:nvSpPr>
            <p:cNvPr id="11" name="object 11"/>
            <p:cNvSpPr/>
            <p:nvPr/>
          </p:nvSpPr>
          <p:spPr>
            <a:xfrm>
              <a:off x="1995804" y="420369"/>
              <a:ext cx="9161145" cy="5949950"/>
            </a:xfrm>
            <a:custGeom>
              <a:rect l="l" t="t" r="r" b="b"/>
              <a:pathLst>
                <a:path w="9161145" h="5949950">
                  <a:moveTo>
                    <a:pt x="9160772" y="5949545"/>
                  </a:moveTo>
                  <a:lnTo>
                    <a:pt x="0" y="5949545"/>
                  </a:lnTo>
                  <a:lnTo>
                    <a:pt x="0" y="0"/>
                  </a:lnTo>
                  <a:lnTo>
                    <a:pt x="9160772" y="0"/>
                  </a:lnTo>
                  <a:lnTo>
                    <a:pt x="9160772" y="5949545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2" name="object 12"/>
            <p:cNvSpPr/>
            <p:nvPr/>
          </p:nvSpPr>
          <p:spPr>
            <a:xfrm>
              <a:off x="1995804" y="420369"/>
              <a:ext cx="9161145" cy="5949950"/>
            </a:xfrm>
            <a:custGeom>
              <a:rect l="l" t="t" r="r" b="b"/>
              <a:pathLst>
                <a:path w="9161145" h="5949950">
                  <a:moveTo>
                    <a:pt x="0" y="0"/>
                  </a:moveTo>
                  <a:lnTo>
                    <a:pt x="9160772" y="0"/>
                  </a:lnTo>
                  <a:lnTo>
                    <a:pt x="9160772" y="5949545"/>
                  </a:lnTo>
                  <a:lnTo>
                    <a:pt x="0" y="5949545"/>
                  </a:lnTo>
                  <a:lnTo>
                    <a:pt x="0" y="0"/>
                  </a:lnTo>
                  <a:close/>
                </a:path>
              </a:pathLst>
            </a:custGeom>
            <a:ln w="12700">
              <a:solidFill>
                <a:srgbClr val="3D3E41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3" name="object 13"/>
          <p:cNvSpPr txBox="1">
            <a:spLocks noGrp="1"/>
          </p:cNvSpPr>
          <p:nvPr>
            <p:ph type="title"/>
          </p:nvPr>
        </p:nvSpPr>
        <p:spPr>
          <a:xfrm>
            <a:off x="2074545" y="742035"/>
            <a:ext cx="36830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spc="-5"/>
              <a:t>企业经营的六项基本职能：</a:t>
            </a:r>
            <a:endParaRPr sz="2400"/>
          </a:p>
        </p:txBody>
      </p:sp>
      <p:sp>
        <p:nvSpPr>
          <p:cNvPr id="14" name="object 14"/>
          <p:cNvSpPr txBox="1"/>
          <p:nvPr/>
        </p:nvSpPr>
        <p:spPr>
          <a:xfrm>
            <a:off x="2074545" y="1473555"/>
            <a:ext cx="45974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>
                <a:solidFill>
                  <a:srgbClr val="3D3E41"/>
                </a:solidFill>
                <a:latin typeface="宋体"/>
                <a:cs typeface="宋体"/>
              </a:rPr>
              <a:t>1.</a:t>
            </a:r>
            <a:r>
              <a:rPr sz="2400" spc="-5">
                <a:solidFill>
                  <a:srgbClr val="3D3E41"/>
                </a:solidFill>
                <a:latin typeface="宋体"/>
                <a:cs typeface="宋体"/>
              </a:rPr>
              <a:t>技术职能，指生产、制造、加工</a:t>
            </a:r>
            <a:endParaRPr sz="2400">
              <a:latin typeface="宋体"/>
              <a:cs typeface="宋体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2074545" y="2205075"/>
            <a:ext cx="45974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>
                <a:solidFill>
                  <a:srgbClr val="3D3E41"/>
                </a:solidFill>
                <a:latin typeface="宋体"/>
                <a:cs typeface="宋体"/>
              </a:rPr>
              <a:t>2.</a:t>
            </a:r>
            <a:r>
              <a:rPr sz="2400" spc="-5">
                <a:solidFill>
                  <a:srgbClr val="3D3E41"/>
                </a:solidFill>
                <a:latin typeface="宋体"/>
                <a:cs typeface="宋体"/>
              </a:rPr>
              <a:t>商业职能，指购买、销售、交换</a:t>
            </a:r>
            <a:endParaRPr sz="2400">
              <a:latin typeface="宋体"/>
              <a:cs typeface="宋体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2074545" y="2936595"/>
            <a:ext cx="45974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>
                <a:solidFill>
                  <a:srgbClr val="3D3E41"/>
                </a:solidFill>
                <a:latin typeface="宋体"/>
                <a:cs typeface="宋体"/>
              </a:rPr>
              <a:t>3.</a:t>
            </a:r>
            <a:r>
              <a:rPr sz="2400" spc="-5">
                <a:solidFill>
                  <a:srgbClr val="3D3E41"/>
                </a:solidFill>
                <a:latin typeface="宋体"/>
                <a:cs typeface="宋体"/>
              </a:rPr>
              <a:t>财务职能，指资金的筹集和使用</a:t>
            </a:r>
            <a:endParaRPr sz="2400">
              <a:latin typeface="宋体"/>
              <a:cs typeface="宋体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2074545" y="3668115"/>
            <a:ext cx="45974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>
                <a:solidFill>
                  <a:srgbClr val="3D3E41"/>
                </a:solidFill>
                <a:latin typeface="宋体"/>
                <a:cs typeface="宋体"/>
              </a:rPr>
              <a:t>4.</a:t>
            </a:r>
            <a:r>
              <a:rPr sz="2400" spc="-5">
                <a:solidFill>
                  <a:srgbClr val="3D3E41"/>
                </a:solidFill>
                <a:latin typeface="宋体"/>
                <a:cs typeface="宋体"/>
              </a:rPr>
              <a:t>安全职能，指财产和人员的安全</a:t>
            </a:r>
            <a:endParaRPr sz="2400">
              <a:latin typeface="宋体"/>
              <a:cs typeface="宋体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2074545" y="4399636"/>
            <a:ext cx="82550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>
                <a:solidFill>
                  <a:srgbClr val="3D3E41"/>
                </a:solidFill>
                <a:latin typeface="宋体"/>
                <a:cs typeface="宋体"/>
              </a:rPr>
              <a:t>5.</a:t>
            </a:r>
            <a:r>
              <a:rPr sz="2400" spc="-5">
                <a:solidFill>
                  <a:srgbClr val="3D3E41"/>
                </a:solidFill>
                <a:latin typeface="宋体"/>
                <a:cs typeface="宋体"/>
              </a:rPr>
              <a:t>会计职能，包括财产的盘点、资产负债表的制作、成本核算</a:t>
            </a:r>
            <a:endParaRPr sz="2400">
              <a:latin typeface="宋体"/>
              <a:cs typeface="宋体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2074545" y="5131155"/>
            <a:ext cx="3302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>
                <a:solidFill>
                  <a:srgbClr val="3D3E41"/>
                </a:solidFill>
                <a:latin typeface="宋体"/>
                <a:cs typeface="宋体"/>
              </a:rPr>
              <a:t>等</a:t>
            </a:r>
            <a:endParaRPr sz="2400">
              <a:latin typeface="宋体"/>
              <a:cs typeface="宋体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2074545" y="5862676"/>
            <a:ext cx="65786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>
                <a:solidFill>
                  <a:srgbClr val="3D3E41"/>
                </a:solidFill>
                <a:latin typeface="宋体"/>
                <a:cs typeface="宋体"/>
              </a:rPr>
              <a:t>6</a:t>
            </a:r>
            <a:r>
              <a:rPr sz="2400" spc="-5">
                <a:solidFill>
                  <a:srgbClr val="3D3E41"/>
                </a:solidFill>
                <a:latin typeface="宋体"/>
                <a:cs typeface="宋体"/>
              </a:rPr>
              <a:t>管理职能，包括计划、组织、指挥、协调和控制</a:t>
            </a:r>
            <a:endParaRPr sz="24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35940" y="587851"/>
            <a:ext cx="4343400" cy="543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400" b="1" spc="-5">
                <a:solidFill>
                  <a:srgbClr val="454749"/>
                </a:solidFill>
                <a:latin typeface="Microsoft JhengHei"/>
                <a:cs typeface="Microsoft JhengHei"/>
              </a:rPr>
              <a:t>法约尔管理十四项原则</a:t>
            </a:r>
            <a:endParaRPr sz="3400">
              <a:latin typeface="Microsoft JhengHei"/>
              <a:cs typeface="Microsoft JhengHe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050925" y="1261605"/>
            <a:ext cx="9931400" cy="5511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2400">
                <a:solidFill>
                  <a:srgbClr val="3D3E41"/>
                </a:solidFill>
                <a:latin typeface="宋体"/>
                <a:cs typeface="宋体"/>
              </a:rPr>
              <a:t>A</a:t>
            </a:r>
            <a:r>
              <a:rPr sz="2400" spc="-5">
                <a:solidFill>
                  <a:srgbClr val="3D3E41"/>
                </a:solidFill>
                <a:latin typeface="宋体"/>
                <a:cs typeface="宋体"/>
              </a:rPr>
              <a:t>工作分工：专业化通过使雇员的工作更有效率，从而提高了工作的产出。以前认为只有技术工作才有分工，他认为管理也有分工。</a:t>
            </a:r>
            <a:endParaRPr sz="24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25"/>
              </a:spcBef>
            </a:pPr>
            <a:endParaRPr sz="3350">
              <a:latin typeface="宋体"/>
              <a:cs typeface="宋体"/>
            </a:endParaRPr>
          </a:p>
          <a:p>
            <a:pPr marL="12700" marR="309880">
              <a:lnSpc>
                <a:spcPct val="150000"/>
              </a:lnSpc>
            </a:pPr>
            <a:r>
              <a:rPr sz="2400">
                <a:solidFill>
                  <a:srgbClr val="3D3E41"/>
                </a:solidFill>
                <a:latin typeface="宋体"/>
                <a:cs typeface="宋体"/>
              </a:rPr>
              <a:t>B</a:t>
            </a:r>
            <a:r>
              <a:rPr sz="2400" spc="-5">
                <a:solidFill>
                  <a:srgbClr val="3D3E41"/>
                </a:solidFill>
                <a:latin typeface="宋体"/>
                <a:cs typeface="宋体"/>
              </a:rPr>
              <a:t>职权：管理者必须有命令下级的权利，但行使职权的地方必须有责任。并区分了职务权力和个人权力</a:t>
            </a:r>
            <a:endParaRPr sz="24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1440"/>
              </a:spcBef>
            </a:pPr>
            <a:r>
              <a:rPr sz="2400" spc="-5">
                <a:solidFill>
                  <a:srgbClr val="3D3E41"/>
                </a:solidFill>
                <a:latin typeface="宋体"/>
                <a:cs typeface="宋体"/>
              </a:rPr>
              <a:t>职务权力：由职务、地位而产生的权力</a:t>
            </a:r>
            <a:endParaRPr sz="2400">
              <a:latin typeface="宋体"/>
              <a:cs typeface="宋体"/>
            </a:endParaRPr>
          </a:p>
          <a:p>
            <a:pPr marL="12700" marR="1071880">
              <a:lnSpc>
                <a:spcPct val="150000"/>
              </a:lnSpc>
            </a:pPr>
            <a:r>
              <a:rPr sz="2400" spc="-5">
                <a:solidFill>
                  <a:srgbClr val="3D3E41"/>
                </a:solidFill>
                <a:latin typeface="宋体"/>
                <a:cs typeface="宋体"/>
              </a:rPr>
              <a:t>个人权力：由管理者的智慧、道德、经验、能力和功绩而产生的权</a:t>
            </a:r>
            <a:r>
              <a:rPr sz="2400" spc="-25">
                <a:solidFill>
                  <a:srgbClr val="3D3E41"/>
                </a:solidFill>
                <a:latin typeface="宋体"/>
                <a:cs typeface="宋体"/>
              </a:rPr>
              <a:t>力。</a:t>
            </a:r>
            <a:endParaRPr sz="2400">
              <a:latin typeface="宋体"/>
              <a:cs typeface="宋体"/>
            </a:endParaRPr>
          </a:p>
          <a:p>
            <a:pPr marL="12700" marR="3510915">
              <a:lnSpc>
                <a:spcPct val="150000"/>
              </a:lnSpc>
              <a:tabLst>
                <a:tab pos="316865"/>
              </a:tabLst>
            </a:pPr>
            <a:r>
              <a:rPr sz="2400" spc="-50">
                <a:solidFill>
                  <a:srgbClr val="3D3E41"/>
                </a:solidFill>
                <a:latin typeface="宋体"/>
                <a:cs typeface="宋体"/>
              </a:rPr>
              <a:t>C</a:t>
            </a:r>
            <a:r>
              <a:rPr sz="2400">
                <a:solidFill>
                  <a:srgbClr val="3D3E41"/>
                </a:solidFill>
                <a:latin typeface="宋体"/>
                <a:cs typeface="宋体"/>
              </a:rPr>
              <a:t>	</a:t>
            </a:r>
            <a:r>
              <a:rPr sz="2400" spc="-5">
                <a:solidFill>
                  <a:srgbClr val="3D3E41"/>
                </a:solidFill>
                <a:latin typeface="宋体"/>
                <a:cs typeface="宋体"/>
              </a:rPr>
              <a:t>纪律：雇员必须尊重和遵守统治组织的规则。纪律制定须明确，执行宜公正。</a:t>
            </a:r>
            <a:endParaRPr sz="24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989329" y="908888"/>
            <a:ext cx="10693400" cy="47193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>
                <a:solidFill>
                  <a:srgbClr val="3D3E41"/>
                </a:solidFill>
                <a:latin typeface="宋体"/>
                <a:cs typeface="宋体"/>
              </a:rPr>
              <a:t>D</a:t>
            </a:r>
            <a:r>
              <a:rPr sz="2800" spc="-5">
                <a:solidFill>
                  <a:srgbClr val="3D3E41"/>
                </a:solidFill>
                <a:latin typeface="宋体"/>
                <a:cs typeface="宋体"/>
              </a:rPr>
              <a:t>统一指挥：每个雇员应只接受一个上司的命令。</a:t>
            </a:r>
            <a:endParaRPr sz="28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25"/>
              </a:spcBef>
            </a:pPr>
            <a:endParaRPr sz="26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</a:pPr>
            <a:r>
              <a:rPr sz="2800">
                <a:solidFill>
                  <a:srgbClr val="3D3E41"/>
                </a:solidFill>
                <a:latin typeface="宋体"/>
                <a:cs typeface="宋体"/>
              </a:rPr>
              <a:t>E</a:t>
            </a:r>
            <a:r>
              <a:rPr sz="2800" spc="-5">
                <a:solidFill>
                  <a:srgbClr val="3D3E41"/>
                </a:solidFill>
                <a:latin typeface="宋体"/>
                <a:cs typeface="宋体"/>
              </a:rPr>
              <a:t>统一方向：组织应具有单一的行动计划指导管理者和工人。</a:t>
            </a:r>
            <a:endParaRPr sz="28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30"/>
              </a:spcBef>
            </a:pPr>
            <a:endParaRPr sz="26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</a:pPr>
            <a:r>
              <a:rPr sz="2800">
                <a:solidFill>
                  <a:srgbClr val="3D3E41"/>
                </a:solidFill>
                <a:latin typeface="宋体"/>
                <a:cs typeface="宋体"/>
              </a:rPr>
              <a:t>F</a:t>
            </a:r>
            <a:r>
              <a:rPr sz="2800" spc="-5">
                <a:solidFill>
                  <a:srgbClr val="3D3E41"/>
                </a:solidFill>
                <a:latin typeface="宋体"/>
                <a:cs typeface="宋体"/>
              </a:rPr>
              <a:t>个人利益服从整体利益：管理者应善于协调个人、整体关系。</a:t>
            </a:r>
            <a:endParaRPr sz="2800">
              <a:latin typeface="宋体"/>
              <a:cs typeface="宋体"/>
            </a:endParaRPr>
          </a:p>
          <a:p>
            <a:pPr marL="12700" marR="5080">
              <a:lnSpc>
                <a:spcPct val="200000"/>
              </a:lnSpc>
              <a:tabLst>
                <a:tab pos="367665"/>
              </a:tabLst>
            </a:pPr>
            <a:r>
              <a:rPr sz="2800" spc="-50">
                <a:solidFill>
                  <a:srgbClr val="3D3E41"/>
                </a:solidFill>
                <a:latin typeface="宋体"/>
                <a:cs typeface="宋体"/>
              </a:rPr>
              <a:t>G</a:t>
            </a:r>
            <a:r>
              <a:rPr sz="2800">
                <a:solidFill>
                  <a:srgbClr val="3D3E41"/>
                </a:solidFill>
                <a:latin typeface="宋体"/>
                <a:cs typeface="宋体"/>
              </a:rPr>
              <a:t>	</a:t>
            </a:r>
            <a:r>
              <a:rPr sz="2800" spc="-5">
                <a:solidFill>
                  <a:srgbClr val="3D3E41"/>
                </a:solidFill>
                <a:latin typeface="宋体"/>
                <a:cs typeface="宋体"/>
              </a:rPr>
              <a:t>报酬：公平、恰当的奖励是基本准则。付酬方式虽有多样，但最终终应体现个人价值的实现，才起鼓励作用。</a:t>
            </a:r>
            <a:endParaRPr sz="28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30"/>
              </a:spcBef>
            </a:pPr>
            <a:endParaRPr sz="26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tabLst>
                <a:tab pos="367665"/>
              </a:tabLst>
            </a:pPr>
            <a:r>
              <a:rPr sz="2800" spc="-50">
                <a:solidFill>
                  <a:srgbClr val="3D3E41"/>
                </a:solidFill>
                <a:latin typeface="宋体"/>
                <a:cs typeface="宋体"/>
              </a:rPr>
              <a:t>H</a:t>
            </a:r>
            <a:r>
              <a:rPr sz="2800">
                <a:solidFill>
                  <a:srgbClr val="3D3E41"/>
                </a:solidFill>
                <a:latin typeface="宋体"/>
                <a:cs typeface="宋体"/>
              </a:rPr>
              <a:t>	</a:t>
            </a:r>
            <a:r>
              <a:rPr sz="2800" spc="-5">
                <a:solidFill>
                  <a:srgbClr val="3D3E41"/>
                </a:solidFill>
                <a:latin typeface="宋体"/>
                <a:cs typeface="宋体"/>
              </a:rPr>
              <a:t>集中：集中是指下级参与决策的程度</a:t>
            </a:r>
            <a:endParaRPr sz="2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405765" y="573900"/>
            <a:ext cx="11455400" cy="60604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2400">
                <a:solidFill>
                  <a:srgbClr val="3D3E41"/>
                </a:solidFill>
                <a:latin typeface="宋体"/>
                <a:cs typeface="宋体"/>
              </a:rPr>
              <a:t>I</a:t>
            </a:r>
            <a:r>
              <a:rPr sz="2400" spc="-5">
                <a:solidFill>
                  <a:srgbClr val="3D3E41"/>
                </a:solidFill>
                <a:latin typeface="宋体"/>
                <a:cs typeface="宋体"/>
              </a:rPr>
              <a:t>等级链与跳板：请示、汇报逐级进行；同级沟通用跳板，但事后须向各自的上级汇报</a:t>
            </a:r>
            <a:r>
              <a:rPr sz="2400" spc="-50">
                <a:solidFill>
                  <a:srgbClr val="3D3E41"/>
                </a:solidFill>
                <a:latin typeface="宋体"/>
                <a:cs typeface="宋体"/>
              </a:rPr>
              <a:t> </a:t>
            </a:r>
            <a:r>
              <a:rPr sz="2400" spc="-5">
                <a:solidFill>
                  <a:srgbClr val="3D3E41"/>
                </a:solidFill>
                <a:latin typeface="宋体"/>
                <a:cs typeface="宋体"/>
              </a:rPr>
              <a:t>“法约尔跳板”：即当平行的两个职能部门发生矛盾时，为了减少反馈</a:t>
            </a:r>
            <a:endParaRPr sz="24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1440"/>
              </a:spcBef>
            </a:pPr>
            <a:r>
              <a:rPr sz="2400" spc="-5">
                <a:solidFill>
                  <a:srgbClr val="3D3E41"/>
                </a:solidFill>
                <a:latin typeface="宋体"/>
                <a:cs typeface="宋体"/>
              </a:rPr>
              <a:t>时间，要求二者之间先协调，不行才能向上级反映，上级应先询问协调情况。</a:t>
            </a:r>
            <a:endParaRPr sz="2400">
              <a:latin typeface="宋体"/>
              <a:cs typeface="宋体"/>
            </a:endParaRPr>
          </a:p>
          <a:p>
            <a:pPr marL="12700" marR="310515">
              <a:lnSpc>
                <a:spcPct val="150000"/>
              </a:lnSpc>
            </a:pPr>
            <a:r>
              <a:rPr sz="2400">
                <a:solidFill>
                  <a:srgbClr val="3D3E41"/>
                </a:solidFill>
                <a:latin typeface="宋体"/>
                <a:cs typeface="宋体"/>
              </a:rPr>
              <a:t>J秩序：组织中的每个成员（资源）应有一个合适的岗位（位置），</a:t>
            </a:r>
            <a:r>
              <a:rPr sz="2400" spc="-10">
                <a:solidFill>
                  <a:srgbClr val="3D3E41"/>
                </a:solidFill>
                <a:latin typeface="宋体"/>
                <a:cs typeface="宋体"/>
              </a:rPr>
              <a:t>每个岗位应有一个合适的人选。</a:t>
            </a:r>
            <a:endParaRPr sz="24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1440"/>
              </a:spcBef>
            </a:pPr>
            <a:r>
              <a:rPr sz="2400">
                <a:solidFill>
                  <a:srgbClr val="3D3E41"/>
                </a:solidFill>
                <a:latin typeface="宋体"/>
                <a:cs typeface="宋体"/>
              </a:rPr>
              <a:t>K</a:t>
            </a:r>
            <a:r>
              <a:rPr sz="2400" spc="-5">
                <a:solidFill>
                  <a:srgbClr val="3D3E41"/>
                </a:solidFill>
                <a:latin typeface="宋体"/>
                <a:cs typeface="宋体"/>
              </a:rPr>
              <a:t>公平：亲切、友好和公正是处理好同下属关系的准则</a:t>
            </a:r>
            <a:endParaRPr sz="2400">
              <a:latin typeface="宋体"/>
              <a:cs typeface="宋体"/>
            </a:endParaRPr>
          </a:p>
          <a:p>
            <a:pPr marL="12700" marR="310515">
              <a:lnSpc>
                <a:spcPct val="150000"/>
              </a:lnSpc>
            </a:pPr>
            <a:r>
              <a:rPr sz="2400">
                <a:solidFill>
                  <a:srgbClr val="3D3E41"/>
                </a:solidFill>
                <a:latin typeface="宋体"/>
                <a:cs typeface="宋体"/>
              </a:rPr>
              <a:t>L</a:t>
            </a:r>
            <a:r>
              <a:rPr sz="2400" spc="-5">
                <a:solidFill>
                  <a:srgbClr val="3D3E41"/>
                </a:solidFill>
                <a:latin typeface="宋体"/>
                <a:cs typeface="宋体"/>
              </a:rPr>
              <a:t>人员的稳定：一个组织的各类人员特别是管理者应相对稳定。因为培养一个人胜任目前的工作需要时间和金钱。</a:t>
            </a:r>
            <a:endParaRPr sz="2400">
              <a:latin typeface="宋体"/>
              <a:cs typeface="宋体"/>
            </a:endParaRPr>
          </a:p>
          <a:p>
            <a:pPr marL="12700" marR="309880">
              <a:lnSpc>
                <a:spcPct val="150000"/>
              </a:lnSpc>
            </a:pPr>
            <a:r>
              <a:rPr sz="2400">
                <a:solidFill>
                  <a:srgbClr val="3D3E41"/>
                </a:solidFill>
                <a:latin typeface="宋体"/>
                <a:cs typeface="宋体"/>
              </a:rPr>
              <a:t>M</a:t>
            </a:r>
            <a:r>
              <a:rPr sz="2400" spc="-5">
                <a:solidFill>
                  <a:srgbClr val="3D3E41"/>
                </a:solidFill>
                <a:latin typeface="宋体"/>
                <a:cs typeface="宋体"/>
              </a:rPr>
              <a:t>首创精神：不断创造、更新是组织前进的动力。领导者需要有首创精神，同时鼓励全体员工发挥他们的首创精神。</a:t>
            </a:r>
            <a:endParaRPr sz="24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1440"/>
              </a:spcBef>
            </a:pPr>
            <a:r>
              <a:rPr sz="2400">
                <a:solidFill>
                  <a:srgbClr val="3D3E41"/>
                </a:solidFill>
                <a:latin typeface="宋体"/>
                <a:cs typeface="宋体"/>
              </a:rPr>
              <a:t>N</a:t>
            </a:r>
            <a:r>
              <a:rPr sz="2400" spc="-5">
                <a:solidFill>
                  <a:srgbClr val="3D3E41"/>
                </a:solidFill>
                <a:latin typeface="宋体"/>
                <a:cs typeface="宋体"/>
              </a:rPr>
              <a:t>团结精神：“凝聚力”应充满团结、和谐，这是成功的保证。</a:t>
            </a:r>
            <a:endParaRPr sz="24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687052" y="972820"/>
            <a:ext cx="684530" cy="4501515"/>
            <a:chOff x="687052" y="972820"/>
            <a:chExt cx="684530" cy="4501515"/>
          </a:xfrm>
        </p:grpSpPr>
        <p:sp>
          <p:nvSpPr>
            <p:cNvPr id="3" name="object 3"/>
            <p:cNvSpPr/>
            <p:nvPr/>
          </p:nvSpPr>
          <p:spPr>
            <a:xfrm>
              <a:off x="693402" y="979170"/>
              <a:ext cx="671830" cy="4488815"/>
            </a:xfrm>
            <a:custGeom>
              <a:rect l="l" t="t" r="r" b="b"/>
              <a:pathLst>
                <a:path w="671830" h="4488815">
                  <a:moveTo>
                    <a:pt x="671231" y="4488219"/>
                  </a:moveTo>
                  <a:lnTo>
                    <a:pt x="0" y="4488219"/>
                  </a:lnTo>
                  <a:lnTo>
                    <a:pt x="0" y="0"/>
                  </a:lnTo>
                  <a:lnTo>
                    <a:pt x="671231" y="0"/>
                  </a:lnTo>
                  <a:lnTo>
                    <a:pt x="671231" y="4488219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693402" y="979170"/>
              <a:ext cx="671830" cy="4488815"/>
            </a:xfrm>
            <a:custGeom>
              <a:rect l="l" t="t" r="r" b="b"/>
              <a:pathLst>
                <a:path w="671830" h="4488815">
                  <a:moveTo>
                    <a:pt x="0" y="0"/>
                  </a:moveTo>
                  <a:lnTo>
                    <a:pt x="671231" y="0"/>
                  </a:lnTo>
                  <a:lnTo>
                    <a:pt x="671231" y="4488219"/>
                  </a:lnTo>
                  <a:lnTo>
                    <a:pt x="0" y="4488219"/>
                  </a:lnTo>
                  <a:lnTo>
                    <a:pt x="0" y="0"/>
                  </a:lnTo>
                  <a:close/>
                </a:path>
              </a:pathLst>
            </a:custGeom>
            <a:ln w="12700">
              <a:solidFill>
                <a:srgbClr val="25B7EC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5" name="object 5"/>
          <p:cNvSpPr txBox="1"/>
          <p:nvPr/>
        </p:nvSpPr>
        <p:spPr>
          <a:xfrm>
            <a:off x="785512" y="1178579"/>
            <a:ext cx="4318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>
                <a:solidFill>
                  <a:srgbClr val="3D3E41"/>
                </a:solidFill>
                <a:latin typeface="宋体"/>
                <a:cs typeface="宋体"/>
              </a:rPr>
              <a:t>行</a:t>
            </a:r>
            <a:endParaRPr sz="3200">
              <a:latin typeface="宋体"/>
              <a:cs typeface="宋体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785512" y="1991379"/>
            <a:ext cx="4318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>
                <a:solidFill>
                  <a:srgbClr val="3D3E41"/>
                </a:solidFill>
                <a:latin typeface="宋体"/>
                <a:cs typeface="宋体"/>
              </a:rPr>
              <a:t>管</a:t>
            </a:r>
            <a:endParaRPr sz="3200">
              <a:latin typeface="宋体"/>
              <a:cs typeface="宋体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785512" y="2804179"/>
            <a:ext cx="431800" cy="919480"/>
          </a:xfrm>
          <a:prstGeom prst="rect">
            <a:avLst/>
          </a:prstGeom>
        </p:spPr>
        <p:txBody>
          <a:bodyPr vert="horz" wrap="square" lIns="0" tIns="93980" rIns="0" bIns="0" rtlCol="0">
            <a:spAutoFit/>
          </a:bodyPr>
          <a:lstStyle/>
          <a:p>
            <a:pPr marL="12700" marR="5080">
              <a:lnSpc>
                <a:spcPts val="3200"/>
              </a:lnSpc>
              <a:spcBef>
                <a:spcPts val="740"/>
              </a:spcBef>
            </a:pPr>
            <a:r>
              <a:rPr sz="3200" spc="-50">
                <a:solidFill>
                  <a:srgbClr val="3D3E41"/>
                </a:solidFill>
                <a:latin typeface="宋体"/>
                <a:cs typeface="宋体"/>
              </a:rPr>
              <a:t>理论</a:t>
            </a:r>
            <a:endParaRPr sz="3200">
              <a:latin typeface="宋体"/>
              <a:cs typeface="宋体"/>
            </a:endParaRPr>
          </a:p>
        </p:txBody>
      </p:sp>
      <p:sp>
        <p:nvSpPr>
          <p:cNvPr id="8" name="object 8"/>
          <p:cNvSpPr/>
          <p:nvPr/>
        </p:nvSpPr>
        <p:spPr>
          <a:xfrm flipH="1">
            <a:off x="1002581" y="3629679"/>
            <a:ext cx="0" cy="812800"/>
          </a:xfrm>
          <a:custGeom>
            <a:rect l="l" t="t" r="r" b="b"/>
            <a:pathLst>
              <a:path h="812800">
                <a:moveTo>
                  <a:pt x="0" y="0"/>
                </a:moveTo>
                <a:lnTo>
                  <a:pt x="0" y="812800"/>
                </a:lnTo>
              </a:path>
            </a:pathLst>
          </a:custGeom>
          <a:ln w="14325">
            <a:solidFill>
              <a:srgbClr val="3C3D40"/>
            </a:solidFill>
            <a:prstDash val="lgDash"/>
          </a:ln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 txBox="1"/>
          <p:nvPr/>
        </p:nvSpPr>
        <p:spPr>
          <a:xfrm>
            <a:off x="785512" y="4429779"/>
            <a:ext cx="431800" cy="919480"/>
          </a:xfrm>
          <a:prstGeom prst="rect">
            <a:avLst/>
          </a:prstGeom>
        </p:spPr>
        <p:txBody>
          <a:bodyPr vert="horz" wrap="square" lIns="0" tIns="93980" rIns="0" bIns="0" rtlCol="0">
            <a:spAutoFit/>
          </a:bodyPr>
          <a:lstStyle/>
          <a:p>
            <a:pPr marL="12700" marR="5080">
              <a:lnSpc>
                <a:spcPts val="3200"/>
              </a:lnSpc>
              <a:spcBef>
                <a:spcPts val="740"/>
              </a:spcBef>
            </a:pPr>
            <a:r>
              <a:rPr sz="3200" spc="-50">
                <a:solidFill>
                  <a:srgbClr val="3D3E41"/>
                </a:solidFill>
                <a:latin typeface="宋体"/>
                <a:cs typeface="宋体"/>
              </a:rPr>
              <a:t>韦伯</a:t>
            </a:r>
            <a:endParaRPr sz="3200">
              <a:latin typeface="宋体"/>
              <a:cs typeface="宋体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1594485" y="471170"/>
            <a:ext cx="9169400" cy="118554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>
                <a:solidFill>
                  <a:srgbClr val="3D3E41"/>
                </a:solidFill>
                <a:latin typeface="宋体"/>
                <a:cs typeface="宋体"/>
              </a:rPr>
              <a:t>韦伯认为等级、权威和行政（包括明确的规则、确定的工作和纪律</a:t>
            </a:r>
            <a:r>
              <a:rPr sz="2400" spc="-50">
                <a:solidFill>
                  <a:srgbClr val="3D3E41"/>
                </a:solidFill>
                <a:latin typeface="宋体"/>
                <a:cs typeface="宋体"/>
              </a:rPr>
              <a:t>）</a:t>
            </a:r>
            <a:endParaRPr sz="24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</a:pPr>
            <a:r>
              <a:rPr sz="2400" spc="-5">
                <a:solidFill>
                  <a:srgbClr val="3D3E41"/>
                </a:solidFill>
                <a:latin typeface="宋体"/>
                <a:cs typeface="宋体"/>
              </a:rPr>
              <a:t>，是一切社会组织的基础。</a:t>
            </a:r>
            <a:endParaRPr sz="24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10"/>
              </a:spcBef>
            </a:pPr>
            <a:r>
              <a:rPr sz="2800" b="1" spc="-10">
                <a:solidFill>
                  <a:srgbClr val="3D3E41"/>
                </a:solidFill>
                <a:latin typeface="Microsoft JhengHei"/>
                <a:cs typeface="Microsoft JhengHei"/>
              </a:rPr>
              <a:t>行政组织体系：</a:t>
            </a:r>
            <a:endParaRPr sz="2800">
              <a:latin typeface="Microsoft JhengHei"/>
              <a:cs typeface="Microsoft JhengHei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760112" y="1527810"/>
            <a:ext cx="1063879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0"/>
              </a:spcBef>
            </a:pPr>
            <a:r>
              <a:rPr sz="4800" spc="-30" baseline="-7812">
                <a:solidFill>
                  <a:srgbClr val="3D3E41"/>
                </a:solidFill>
                <a:latin typeface="宋体"/>
                <a:cs typeface="宋体"/>
              </a:rPr>
              <a:t>政管</a:t>
            </a:r>
            <a:r>
              <a:rPr sz="2400">
                <a:solidFill>
                  <a:srgbClr val="3D3E41"/>
                </a:solidFill>
                <a:latin typeface="宋体"/>
                <a:cs typeface="宋体"/>
              </a:rPr>
              <a:t>1.</a:t>
            </a:r>
            <a:r>
              <a:rPr sz="2400" spc="-5">
                <a:solidFill>
                  <a:srgbClr val="3D3E41"/>
                </a:solidFill>
                <a:latin typeface="宋体"/>
                <a:cs typeface="宋体"/>
              </a:rPr>
              <a:t>存在明确的分工。把组织内的工作分解，按职业专业化对成员进行分工</a:t>
            </a:r>
            <a:endParaRPr sz="2400">
              <a:latin typeface="宋体"/>
              <a:cs typeface="宋体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1594485" y="1995170"/>
            <a:ext cx="52070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spc="-5">
                <a:solidFill>
                  <a:srgbClr val="3D3E41"/>
                </a:solidFill>
                <a:latin typeface="宋体"/>
                <a:cs typeface="宋体"/>
              </a:rPr>
              <a:t>工，明确规定每个成员的权利和责任。</a:t>
            </a:r>
            <a:endParaRPr sz="2400">
              <a:latin typeface="宋体"/>
              <a:cs typeface="宋体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760112" y="2259329"/>
            <a:ext cx="1063879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0"/>
              </a:spcBef>
            </a:pPr>
            <a:r>
              <a:rPr sz="4800" spc="-30" baseline="-19097">
                <a:solidFill>
                  <a:srgbClr val="3D3E41"/>
                </a:solidFill>
                <a:latin typeface="宋体"/>
                <a:cs typeface="宋体"/>
              </a:rPr>
              <a:t>理理</a:t>
            </a:r>
            <a:r>
              <a:rPr sz="2400">
                <a:solidFill>
                  <a:srgbClr val="3D3E41"/>
                </a:solidFill>
                <a:latin typeface="宋体"/>
                <a:cs typeface="宋体"/>
              </a:rPr>
              <a:t>2.</a:t>
            </a:r>
            <a:r>
              <a:rPr sz="2400" spc="-5">
                <a:solidFill>
                  <a:srgbClr val="3D3E41"/>
                </a:solidFill>
                <a:latin typeface="宋体"/>
                <a:cs typeface="宋体"/>
              </a:rPr>
              <a:t>按等级原则对各种公职或职位进行法定安排，形成一个自上而下的指挥</a:t>
            </a:r>
            <a:endParaRPr sz="2400">
              <a:latin typeface="宋体"/>
              <a:cs typeface="宋体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1594485" y="2726690"/>
            <a:ext cx="9779000" cy="3683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spc="-10">
                <a:solidFill>
                  <a:srgbClr val="3D3E41"/>
                </a:solidFill>
                <a:latin typeface="宋体"/>
                <a:cs typeface="宋体"/>
              </a:rPr>
              <a:t>挥链和等级体系。</a:t>
            </a:r>
            <a:endParaRPr sz="2400">
              <a:latin typeface="宋体"/>
              <a:cs typeface="宋体"/>
            </a:endParaRPr>
          </a:p>
          <a:p>
            <a:pPr marL="12700" marR="5080" indent="305435">
              <a:lnSpc>
                <a:spcPct val="100000"/>
              </a:lnSpc>
              <a:buSzPct val="95833"/>
              <a:buAutoNum type="arabicPeriod" startAt="3"/>
              <a:tabLst>
                <a:tab pos="318135"/>
              </a:tabLst>
            </a:pPr>
            <a:r>
              <a:rPr sz="2400" spc="-5">
                <a:solidFill>
                  <a:srgbClr val="3D3E41"/>
                </a:solidFill>
                <a:latin typeface="宋体"/>
                <a:cs typeface="宋体"/>
              </a:rPr>
              <a:t>根据经过正式考试和教育培训而获得的技术资格来选拔员工，并根据职</a:t>
            </a:r>
            <a:r>
              <a:rPr sz="2400" spc="-10">
                <a:solidFill>
                  <a:srgbClr val="3D3E41"/>
                </a:solidFill>
                <a:latin typeface="宋体"/>
                <a:cs typeface="宋体"/>
              </a:rPr>
              <a:t>职务的要求来任用。</a:t>
            </a:r>
            <a:endParaRPr sz="2400">
              <a:latin typeface="宋体"/>
              <a:cs typeface="宋体"/>
            </a:endParaRPr>
          </a:p>
          <a:p>
            <a:pPr marL="12700" marR="310515" indent="305435">
              <a:lnSpc>
                <a:spcPct val="100000"/>
              </a:lnSpc>
              <a:buSzPct val="95833"/>
              <a:buAutoNum type="arabicPeriod" startAt="3"/>
              <a:tabLst>
                <a:tab pos="318135"/>
              </a:tabLst>
            </a:pPr>
            <a:r>
              <a:rPr sz="2400" spc="-5">
                <a:solidFill>
                  <a:srgbClr val="3D3E41"/>
                </a:solidFill>
                <a:latin typeface="宋体"/>
                <a:cs typeface="宋体"/>
              </a:rPr>
              <a:t>除了个别需要通过公举产生的公职以外，所有担任公职的人都是任命</a:t>
            </a:r>
            <a:r>
              <a:rPr sz="2400" spc="-25">
                <a:solidFill>
                  <a:srgbClr val="3D3E41"/>
                </a:solidFill>
                <a:latin typeface="宋体"/>
                <a:cs typeface="宋体"/>
              </a:rPr>
              <a:t>的。</a:t>
            </a:r>
            <a:endParaRPr sz="2400">
              <a:latin typeface="宋体"/>
              <a:cs typeface="宋体"/>
            </a:endParaRPr>
          </a:p>
          <a:p>
            <a:pPr marL="318135" indent="-305435">
              <a:lnSpc>
                <a:spcPct val="100000"/>
              </a:lnSpc>
              <a:buSzPct val="95833"/>
              <a:buAutoNum type="arabicPeriod" startAt="3"/>
              <a:tabLst>
                <a:tab pos="318135"/>
              </a:tabLst>
            </a:pPr>
            <a:r>
              <a:rPr sz="2400" spc="-5">
                <a:solidFill>
                  <a:srgbClr val="3D3E41"/>
                </a:solidFill>
                <a:latin typeface="宋体"/>
                <a:cs typeface="宋体"/>
              </a:rPr>
              <a:t>行政人员是专职的管理人员，领取固定的薪金，有明文的升迁制度。</a:t>
            </a:r>
            <a:endParaRPr sz="2400">
              <a:latin typeface="宋体"/>
              <a:cs typeface="宋体"/>
            </a:endParaRPr>
          </a:p>
          <a:p>
            <a:pPr marL="318135" indent="-305435">
              <a:lnSpc>
                <a:spcPct val="100000"/>
              </a:lnSpc>
              <a:buSzPct val="95833"/>
              <a:buAutoNum type="arabicPeriod" startAt="3"/>
              <a:tabLst>
                <a:tab pos="318135"/>
              </a:tabLst>
            </a:pPr>
            <a:r>
              <a:rPr sz="2400" spc="-5">
                <a:solidFill>
                  <a:srgbClr val="3D3E41"/>
                </a:solidFill>
                <a:latin typeface="宋体"/>
                <a:cs typeface="宋体"/>
              </a:rPr>
              <a:t>行政人员不是他所管辖的那个企业的所有者，只是其中的工作人员。</a:t>
            </a:r>
            <a:endParaRPr sz="2400">
              <a:latin typeface="宋体"/>
              <a:cs typeface="宋体"/>
            </a:endParaRPr>
          </a:p>
          <a:p>
            <a:pPr marL="318135" indent="-305435">
              <a:lnSpc>
                <a:spcPct val="100000"/>
              </a:lnSpc>
              <a:buSzPct val="95833"/>
              <a:buAutoNum type="arabicPeriod" startAt="3"/>
              <a:tabLst>
                <a:tab pos="318135"/>
              </a:tabLst>
            </a:pPr>
            <a:r>
              <a:rPr sz="2400" spc="-5">
                <a:solidFill>
                  <a:srgbClr val="3D3E41"/>
                </a:solidFill>
                <a:latin typeface="宋体"/>
                <a:cs typeface="宋体"/>
              </a:rPr>
              <a:t>行政管理人员必须严格遵守组织中规定的规则、纪律和办事程序。</a:t>
            </a:r>
            <a:endParaRPr sz="2400">
              <a:latin typeface="宋体"/>
              <a:cs typeface="宋体"/>
            </a:endParaRPr>
          </a:p>
          <a:p>
            <a:pPr marL="12700" marR="310515" indent="305435">
              <a:lnSpc>
                <a:spcPct val="100000"/>
              </a:lnSpc>
              <a:buSzPct val="95833"/>
              <a:buAutoNum type="arabicPeriod" startAt="3"/>
              <a:tabLst>
                <a:tab pos="318135"/>
              </a:tabLst>
            </a:pPr>
            <a:r>
              <a:rPr sz="2400" spc="-5">
                <a:solidFill>
                  <a:srgbClr val="3D3E41"/>
                </a:solidFill>
                <a:latin typeface="宋体"/>
                <a:cs typeface="宋体"/>
              </a:rPr>
              <a:t>组织成员之间的关系以理性准则为指导，不受个人情感影响。组织与外界的关系也是这样的。</a:t>
            </a:r>
            <a:endParaRPr sz="24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15950" y="357504"/>
            <a:ext cx="40894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/>
              <a:t>二、行为科学管理理论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969010" y="1663903"/>
            <a:ext cx="8915400" cy="38658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>
                <a:solidFill>
                  <a:srgbClr val="3D3E41"/>
                </a:solidFill>
                <a:latin typeface="宋体"/>
                <a:cs typeface="宋体"/>
              </a:rPr>
              <a:t>（一）</a:t>
            </a:r>
            <a:r>
              <a:rPr sz="2800" spc="-15">
                <a:solidFill>
                  <a:srgbClr val="3D3E41"/>
                </a:solidFill>
                <a:latin typeface="宋体"/>
                <a:cs typeface="宋体"/>
              </a:rPr>
              <a:t>霍桑实验</a:t>
            </a:r>
            <a:endParaRPr sz="2800">
              <a:latin typeface="宋体"/>
              <a:cs typeface="宋体"/>
            </a:endParaRPr>
          </a:p>
          <a:p>
            <a:pPr marL="12700" marR="5080">
              <a:lnSpc>
                <a:spcPct val="200000"/>
              </a:lnSpc>
            </a:pPr>
            <a:r>
              <a:rPr sz="2800" spc="-5">
                <a:solidFill>
                  <a:srgbClr val="3D3E41"/>
                </a:solidFill>
                <a:latin typeface="宋体"/>
                <a:cs typeface="宋体"/>
              </a:rPr>
              <a:t>霍桑:美国西方电气公司下属的位于芝加哥附近的工厂名.</a:t>
            </a:r>
            <a:r>
              <a:rPr sz="2800">
                <a:solidFill>
                  <a:srgbClr val="3D3E41"/>
                </a:solidFill>
                <a:latin typeface="宋体"/>
                <a:cs typeface="宋体"/>
              </a:rPr>
              <a:t>实验时间:1924-1932</a:t>
            </a:r>
            <a:r>
              <a:rPr sz="2800" spc="-50">
                <a:solidFill>
                  <a:srgbClr val="3D3E41"/>
                </a:solidFill>
                <a:latin typeface="宋体"/>
                <a:cs typeface="宋体"/>
              </a:rPr>
              <a:t>年</a:t>
            </a:r>
            <a:endParaRPr sz="2800">
              <a:latin typeface="宋体"/>
              <a:cs typeface="宋体"/>
            </a:endParaRPr>
          </a:p>
          <a:p>
            <a:pPr marL="12700" marR="4272915">
              <a:lnSpc>
                <a:spcPct val="200000"/>
              </a:lnSpc>
            </a:pPr>
            <a:r>
              <a:rPr sz="2800" spc="-5">
                <a:solidFill>
                  <a:srgbClr val="3D3E41"/>
                </a:solidFill>
                <a:latin typeface="宋体"/>
                <a:cs typeface="宋体"/>
              </a:rPr>
              <a:t>实验起因:待遇很好,效率很低</a:t>
            </a:r>
            <a:r>
              <a:rPr sz="2800" spc="-15">
                <a:solidFill>
                  <a:srgbClr val="3D3E41"/>
                </a:solidFill>
                <a:latin typeface="宋体"/>
                <a:cs typeface="宋体"/>
              </a:rPr>
              <a:t>为什么?</a:t>
            </a:r>
            <a:endParaRPr sz="2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96925" y="631190"/>
            <a:ext cx="25146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spc="-10">
                <a:solidFill>
                  <a:srgbClr val="454749"/>
                </a:solidFill>
              </a:rPr>
              <a:t>霍桑实验的内容</a:t>
            </a:r>
            <a:endParaRPr sz="2800"/>
          </a:p>
        </p:txBody>
      </p:sp>
      <p:sp>
        <p:nvSpPr>
          <p:cNvPr id="3" name="object 3"/>
          <p:cNvSpPr txBox="1"/>
          <p:nvPr/>
        </p:nvSpPr>
        <p:spPr>
          <a:xfrm>
            <a:off x="1027429" y="2098618"/>
            <a:ext cx="2857500" cy="263017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100"/>
              </a:spcBef>
              <a:buClr>
                <a:srgbClr val="307EAE"/>
              </a:buClr>
              <a:buSzPct val="101785"/>
              <a:buFont typeface="Wingdings"/>
              <a:buChar char=""/>
              <a:tabLst>
                <a:tab pos="355600"/>
              </a:tabLst>
            </a:pPr>
            <a:r>
              <a:rPr sz="2800" spc="-15">
                <a:solidFill>
                  <a:srgbClr val="3D3E41"/>
                </a:solidFill>
                <a:latin typeface="宋体"/>
                <a:cs typeface="宋体"/>
              </a:rPr>
              <a:t>照明实验</a:t>
            </a:r>
            <a:endParaRPr sz="2800">
              <a:latin typeface="宋体"/>
              <a:cs typeface="宋体"/>
            </a:endParaRPr>
          </a:p>
          <a:p>
            <a:pPr marL="355600" indent="-342900">
              <a:lnSpc>
                <a:spcPct val="100000"/>
              </a:lnSpc>
              <a:spcBef>
                <a:spcPts val="2350"/>
              </a:spcBef>
              <a:buClr>
                <a:srgbClr val="307EAE"/>
              </a:buClr>
              <a:buSzPct val="101785"/>
              <a:buFont typeface="Wingdings"/>
              <a:buChar char=""/>
              <a:tabLst>
                <a:tab pos="355600"/>
              </a:tabLst>
            </a:pPr>
            <a:r>
              <a:rPr sz="2800" spc="-10">
                <a:solidFill>
                  <a:srgbClr val="3D3E41"/>
                </a:solidFill>
                <a:latin typeface="宋体"/>
                <a:cs typeface="宋体"/>
              </a:rPr>
              <a:t>继电器装配实验</a:t>
            </a:r>
            <a:endParaRPr sz="2800">
              <a:latin typeface="宋体"/>
              <a:cs typeface="宋体"/>
            </a:endParaRPr>
          </a:p>
          <a:p>
            <a:pPr marL="355600" indent="-342900">
              <a:lnSpc>
                <a:spcPct val="100000"/>
              </a:lnSpc>
              <a:spcBef>
                <a:spcPts val="2355"/>
              </a:spcBef>
              <a:buClr>
                <a:srgbClr val="307EAE"/>
              </a:buClr>
              <a:buSzPct val="101785"/>
              <a:buFont typeface="Wingdings"/>
              <a:buChar char=""/>
              <a:tabLst>
                <a:tab pos="355600"/>
              </a:tabLst>
            </a:pPr>
            <a:r>
              <a:rPr sz="2800" spc="-15">
                <a:solidFill>
                  <a:srgbClr val="3D3E41"/>
                </a:solidFill>
                <a:latin typeface="宋体"/>
                <a:cs typeface="宋体"/>
              </a:rPr>
              <a:t>谈话研究</a:t>
            </a:r>
            <a:endParaRPr sz="2800">
              <a:latin typeface="宋体"/>
              <a:cs typeface="宋体"/>
            </a:endParaRPr>
          </a:p>
          <a:p>
            <a:pPr marL="355600" indent="-342900">
              <a:lnSpc>
                <a:spcPct val="100000"/>
              </a:lnSpc>
              <a:spcBef>
                <a:spcPts val="2350"/>
              </a:spcBef>
              <a:buClr>
                <a:srgbClr val="307EAE"/>
              </a:buClr>
              <a:buSzPct val="101785"/>
              <a:buFont typeface="Wingdings"/>
              <a:buChar char=""/>
              <a:tabLst>
                <a:tab pos="355600"/>
              </a:tabLst>
            </a:pPr>
            <a:r>
              <a:rPr sz="2800" spc="-15">
                <a:solidFill>
                  <a:srgbClr val="3D3E41"/>
                </a:solidFill>
                <a:latin typeface="宋体"/>
                <a:cs typeface="宋体"/>
              </a:rPr>
              <a:t>观察实验</a:t>
            </a:r>
            <a:endParaRPr sz="2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103630" y="551040"/>
            <a:ext cx="5638800" cy="1671320"/>
          </a:xfrm>
          <a:prstGeom prst="rect">
            <a:avLst/>
          </a:prstGeom>
        </p:spPr>
        <p:txBody>
          <a:bodyPr vert="horz" wrap="square" lIns="0" tIns="1955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540"/>
              </a:spcBef>
            </a:pPr>
            <a:r>
              <a:rPr sz="2400" b="1">
                <a:latin typeface="Microsoft JhengHei"/>
                <a:cs typeface="Microsoft JhengHei"/>
              </a:rPr>
              <a:t>照明实验</a:t>
            </a:r>
            <a:r>
              <a:rPr sz="2400" b="1" spc="-165">
                <a:latin typeface="Microsoft JhengHei"/>
                <a:cs typeface="Microsoft JhengHei"/>
              </a:rPr>
              <a:t>（1924-</a:t>
            </a:r>
            <a:r>
              <a:rPr sz="2400" b="1" spc="-10">
                <a:latin typeface="Microsoft JhengHei"/>
                <a:cs typeface="Microsoft JhengHei"/>
              </a:rPr>
              <a:t>1927</a:t>
            </a:r>
            <a:r>
              <a:rPr sz="2000" b="1" spc="-10">
                <a:latin typeface="Microsoft JhengHei"/>
                <a:cs typeface="Microsoft JhengHei"/>
              </a:rPr>
              <a:t>）</a:t>
            </a:r>
            <a:endParaRPr sz="2000">
              <a:latin typeface="Microsoft JhengHei"/>
              <a:cs typeface="Microsoft JhengHei"/>
            </a:endParaRPr>
          </a:p>
          <a:p>
            <a:pPr marL="12700" marR="5080">
              <a:lnSpc>
                <a:spcPct val="150000"/>
              </a:lnSpc>
            </a:pPr>
            <a:r>
              <a:rPr sz="2400"/>
              <a:t>实验假定:随着照明强度增加,产量应增加</a:t>
            </a:r>
            <a:r>
              <a:rPr sz="2000" spc="-50"/>
              <a:t>.</a:t>
            </a:r>
            <a:r>
              <a:rPr sz="2400"/>
              <a:t>实验设计:实验组VS</a:t>
            </a:r>
            <a:r>
              <a:rPr sz="2000" spc="-20"/>
              <a:t>对照组</a:t>
            </a:r>
            <a:endParaRPr sz="2000"/>
          </a:p>
        </p:txBody>
      </p:sp>
      <p:sp>
        <p:nvSpPr>
          <p:cNvPr id="3" name="object 3"/>
          <p:cNvSpPr txBox="1"/>
          <p:nvPr/>
        </p:nvSpPr>
        <p:spPr>
          <a:xfrm>
            <a:off x="1103630" y="2353732"/>
            <a:ext cx="6630034" cy="383159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>
                <a:solidFill>
                  <a:srgbClr val="3D3E41"/>
                </a:solidFill>
                <a:latin typeface="宋体"/>
                <a:cs typeface="宋体"/>
              </a:rPr>
              <a:t>照明变化（24烛光</a:t>
            </a:r>
            <a:r>
              <a:rPr sz="2400">
                <a:solidFill>
                  <a:srgbClr val="3D3E41"/>
                </a:solidFill>
                <a:latin typeface="Wingdings"/>
                <a:cs typeface="Wingdings"/>
              </a:rPr>
              <a:t></a:t>
            </a:r>
            <a:r>
              <a:rPr sz="2400">
                <a:solidFill>
                  <a:srgbClr val="3D3E41"/>
                </a:solidFill>
                <a:latin typeface="宋体"/>
                <a:cs typeface="宋体"/>
              </a:rPr>
              <a:t>10烛光</a:t>
            </a:r>
            <a:r>
              <a:rPr sz="2400">
                <a:solidFill>
                  <a:srgbClr val="3D3E41"/>
                </a:solidFill>
                <a:latin typeface="Wingdings"/>
                <a:cs typeface="Wingdings"/>
              </a:rPr>
              <a:t></a:t>
            </a:r>
            <a:r>
              <a:rPr sz="2400">
                <a:solidFill>
                  <a:srgbClr val="3D3E41"/>
                </a:solidFill>
                <a:latin typeface="宋体"/>
                <a:cs typeface="宋体"/>
              </a:rPr>
              <a:t>3烛光</a:t>
            </a:r>
            <a:r>
              <a:rPr sz="2400">
                <a:solidFill>
                  <a:srgbClr val="3D3E41"/>
                </a:solidFill>
                <a:latin typeface="Wingdings"/>
                <a:cs typeface="Wingdings"/>
              </a:rPr>
              <a:t></a:t>
            </a:r>
            <a:r>
              <a:rPr sz="2400">
                <a:solidFill>
                  <a:srgbClr val="3D3E41"/>
                </a:solidFill>
                <a:latin typeface="宋体"/>
                <a:cs typeface="宋体"/>
              </a:rPr>
              <a:t>0.06</a:t>
            </a:r>
            <a:r>
              <a:rPr sz="2000">
                <a:solidFill>
                  <a:srgbClr val="3D3E41"/>
                </a:solidFill>
                <a:latin typeface="宋体"/>
                <a:cs typeface="宋体"/>
              </a:rPr>
              <a:t>烛光 </a:t>
            </a:r>
            <a:r>
              <a:rPr sz="2000" spc="-50">
                <a:solidFill>
                  <a:srgbClr val="3D3E41"/>
                </a:solidFill>
                <a:latin typeface="宋体"/>
                <a:cs typeface="宋体"/>
              </a:rPr>
              <a:t>）</a:t>
            </a:r>
            <a:endParaRPr sz="20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205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</a:pPr>
            <a:r>
              <a:rPr sz="2000" spc="-5">
                <a:solidFill>
                  <a:srgbClr val="3D3E41"/>
                </a:solidFill>
                <a:latin typeface="宋体"/>
                <a:cs typeface="宋体"/>
              </a:rPr>
              <a:t>缩短工作周、工作日的长度</a:t>
            </a:r>
            <a:endParaRPr sz="2000">
              <a:latin typeface="宋体"/>
              <a:cs typeface="宋体"/>
            </a:endParaRPr>
          </a:p>
          <a:p>
            <a:pPr marL="12700" marR="665480">
              <a:lnSpc>
                <a:spcPct val="194400"/>
              </a:lnSpc>
              <a:spcBef>
                <a:spcPts val="120"/>
              </a:spcBef>
            </a:pPr>
            <a:r>
              <a:rPr sz="2400">
                <a:solidFill>
                  <a:srgbClr val="3D3E41"/>
                </a:solidFill>
                <a:latin typeface="宋体"/>
                <a:cs typeface="宋体"/>
              </a:rPr>
              <a:t>增加休息时间（上午10点和下午2点各5</a:t>
            </a:r>
            <a:r>
              <a:rPr sz="2000">
                <a:solidFill>
                  <a:srgbClr val="3D3E41"/>
                </a:solidFill>
                <a:latin typeface="宋体"/>
                <a:cs typeface="宋体"/>
              </a:rPr>
              <a:t>分钟</a:t>
            </a:r>
            <a:r>
              <a:rPr sz="2000" spc="-50">
                <a:solidFill>
                  <a:srgbClr val="3D3E41"/>
                </a:solidFill>
                <a:latin typeface="宋体"/>
                <a:cs typeface="宋体"/>
              </a:rPr>
              <a:t>）</a:t>
            </a:r>
            <a:r>
              <a:rPr sz="2400">
                <a:solidFill>
                  <a:srgbClr val="3D3E41"/>
                </a:solidFill>
                <a:latin typeface="宋体"/>
                <a:cs typeface="宋体"/>
              </a:rPr>
              <a:t>改变工资制度（集体计件制</a:t>
            </a:r>
            <a:r>
              <a:rPr sz="2400">
                <a:solidFill>
                  <a:srgbClr val="3D3E41"/>
                </a:solidFill>
                <a:latin typeface="Symbol"/>
                <a:cs typeface="Symbol"/>
              </a:rPr>
              <a:t></a:t>
            </a:r>
            <a:r>
              <a:rPr sz="2000">
                <a:solidFill>
                  <a:srgbClr val="3D3E41"/>
                </a:solidFill>
                <a:latin typeface="宋体"/>
                <a:cs typeface="宋体"/>
              </a:rPr>
              <a:t>个人计件制</a:t>
            </a:r>
            <a:r>
              <a:rPr sz="2000" spc="-50">
                <a:solidFill>
                  <a:srgbClr val="3D3E41"/>
                </a:solidFill>
                <a:latin typeface="宋体"/>
                <a:cs typeface="宋体"/>
              </a:rPr>
              <a:t>）</a:t>
            </a:r>
            <a:endParaRPr sz="20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2605"/>
              </a:spcBef>
            </a:pPr>
            <a:r>
              <a:rPr sz="2000">
                <a:solidFill>
                  <a:srgbClr val="3D3E41"/>
                </a:solidFill>
                <a:latin typeface="宋体"/>
                <a:cs typeface="宋体"/>
              </a:rPr>
              <a:t>改变福利（休息时间供应咖啡、点心</a:t>
            </a:r>
            <a:r>
              <a:rPr sz="2000" spc="-50">
                <a:solidFill>
                  <a:srgbClr val="3D3E41"/>
                </a:solidFill>
                <a:latin typeface="宋体"/>
                <a:cs typeface="宋体"/>
              </a:rPr>
              <a:t>）</a:t>
            </a:r>
            <a:endParaRPr sz="20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15"/>
              </a:spcBef>
            </a:pPr>
            <a:endParaRPr sz="22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</a:pPr>
            <a:r>
              <a:rPr sz="2400" spc="-10">
                <a:solidFill>
                  <a:srgbClr val="3D3E41"/>
                </a:solidFill>
                <a:latin typeface="宋体"/>
                <a:cs typeface="宋体"/>
              </a:rPr>
              <a:t>结论：所有措施与</a:t>
            </a:r>
            <a:endParaRPr sz="24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https://d.book118.com/507063121141006030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5">
      <vt:lpstr>Arial</vt:lpstr>
      <vt:lpstr>Calibri</vt:lpstr>
      <vt:lpstr>宋体</vt:lpstr>
      <vt:lpstr>Microsoft JhengHei</vt:lpstr>
      <vt:lpstr>黑体</vt:lpstr>
      <vt:lpstr>Wingdings</vt:lpstr>
      <vt:lpstr>Symbol</vt:lpstr>
      <vt:lpstr>Office Theme</vt:lpstr>
      <vt:lpstr>管理学基础</vt:lpstr>
      <vt:lpstr>第二章管理理论的形成与发展</vt:lpstr>
      <vt:lpstr>PowerPoint Presentation</vt:lpstr>
      <vt:lpstr>3.法家管理思想</vt:lpstr>
      <vt:lpstr>二、外国早期管理思想</vt:lpstr>
      <vt:lpstr>亚当斯密的劳动分工以及经济人的观点</vt:lpstr>
      <vt:lpstr>第二节	管理理论的发展</vt:lpstr>
      <vt:lpstr>泰罗制的主要内容</vt:lpstr>
      <vt:lpstr>企业经营的六项基本职能：</vt:lpstr>
      <vt:lpstr>法约尔管理十四项原则</vt:lpstr>
      <vt:lpstr>PowerPoint Presentation</vt:lpstr>
      <vt:lpstr>PowerPoint Presentation</vt:lpstr>
      <vt:lpstr>PowerPoint Presentation</vt:lpstr>
      <vt:lpstr>二、行为科学管理理论</vt:lpstr>
      <vt:lpstr>霍桑实验的内容</vt:lpstr>
      <vt:lpstr>照明实验（1924-1927）
实验假定:随着照明强度增加,产量应增加.实验设计:实验组VS对照组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2024-09-02T12:58:09.499</cp:lastPrinted>
  <dcterms:created xsi:type="dcterms:W3CDTF">2024-09-02T04:58:09Z</dcterms:created>
  <dcterms:modified xsi:type="dcterms:W3CDTF">2024-09-02T04:58:10Z</dcterms:modified>
</cp:coreProperties>
</file>