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6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10" r:id="rId20"/>
    <p:sldId id="313" r:id="rId21"/>
    <p:sldId id="316" r:id="rId22"/>
    <p:sldId id="318" r:id="rId23"/>
  </p:sldIdLst>
  <p:sldSz cx="7556500" cy="10693400"/>
  <p:notesSz cx="6858000" cy="9144000"/>
  <p:custDataLst>
    <p:tags r:id="rId2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slide" Target="slides/slide19.xml" /><Relationship Id="rId22" Type="http://schemas.openxmlformats.org/officeDocument/2006/relationships/slide" Target="slides/slide20.xml" /><Relationship Id="rId23" Type="http://schemas.openxmlformats.org/officeDocument/2006/relationships/slide" Target="slides/slide21.xml" /><Relationship Id="rId24" Type="http://schemas.openxmlformats.org/officeDocument/2006/relationships/tags" Target="tags/tag1.xml" /><Relationship Id="rId25" Type="http://schemas.openxmlformats.org/officeDocument/2006/relationships/presProps" Target="presProps.xml" /><Relationship Id="rId26" Type="http://schemas.openxmlformats.org/officeDocument/2006/relationships/viewProps" Target="viewProps.xml" /><Relationship Id="rId27" Type="http://schemas.openxmlformats.org/officeDocument/2006/relationships/theme" Target="theme/theme1.xml" /><Relationship Id="rId28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86C7661-72F2-477B-A8E5-75DD9C9A29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33F29E4-C115-4FAF-8E49-AE18C1D1A7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E05F916-A467-467F-8705-EB8F2A74D5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76144DE-57E1-4F2F-8271-1D7F8346E5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DC116D3-6B57-4048-ADBD-742E0055B4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BE59794-41EE-4CAC-8DAA-8C78852693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1F3A447-AF97-44C2-A4C2-59C0A1CEE0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1AE4135-2A92-4095-9FC6-5E2F24D4133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AE26EC5-36E4-412E-8CD3-0B464CCB4D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0BDC103-7F09-4876-B887-913501CC88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C2DFD47-F060-465E-89CD-770D21DF0F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3/11/2024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marL="38100">
              <a:lnSpc>
                <a:spcPct val="100000"/>
              </a:lnSpc>
            </a:pPr>
            <a:fld id="{81D60167-4931-47E6-BA6A-407CBD079E47}" type="slidenum">
              <a:rPr/>
              <a:pPr marL="38100">
                <a:lnSpc>
                  <a:spcPct val="100000"/>
                </a:lnSpc>
              </a:pPr>
              <a:t>‹#›</a:t>
            </a:fld>
            <a:endParaRPr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3/11/2024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marL="38100">
              <a:lnSpc>
                <a:spcPct val="100000"/>
              </a:lnSpc>
            </a:pPr>
            <a:fld id="{81D60167-4931-47E6-BA6A-407CBD079E47}" type="slidenum">
              <a:rPr/>
              <a:pPr marL="38100">
                <a:lnSpc>
                  <a:spcPct val="100000"/>
                </a:lnSpc>
              </a:pPr>
              <a:t>‹#›</a:t>
            </a:fld>
            <a:endParaRPr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3/11/2024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marL="38100">
              <a:lnSpc>
                <a:spcPct val="100000"/>
              </a:lnSpc>
            </a:pPr>
            <a:fld id="{81D60167-4931-47E6-BA6A-407CBD079E47}" type="slidenum">
              <a:rPr/>
              <a:pPr marL="38100">
                <a:lnSpc>
                  <a:spcPct val="100000"/>
                </a:lnSpc>
              </a:pPr>
              <a:t>‹#›</a:t>
            </a:fld>
            <a:endParaRPr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3/11/2024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marL="38100">
              <a:lnSpc>
                <a:spcPct val="100000"/>
              </a:lnSpc>
            </a:pPr>
            <a:fld id="{81D60167-4931-47E6-BA6A-407CBD079E47}" type="slidenum">
              <a:rPr/>
              <a:pPr marL="38100">
                <a:lnSpc>
                  <a:spcPct val="100000"/>
                </a:lnSpc>
              </a:pPr>
              <a:t>‹#›</a:t>
            </a:fld>
            <a:endParaRPr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3/11/2024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marL="38100">
              <a:lnSpc>
                <a:spcPct val="100000"/>
              </a:lnSpc>
            </a:pPr>
            <a:fld id="{81D60167-4931-47E6-BA6A-407CBD079E47}" type="slidenum">
              <a:rPr/>
              <a:pPr marL="38100">
                <a:lnSpc>
                  <a:spcPct val="100000"/>
                </a:lnSpc>
              </a:pPr>
              <a:t>‹#›</a:t>
            </a:fld>
            <a:endParaRPr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image" Target="../media/image1.jpeg" /><Relationship Id="rId7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blipFill dpi="0" rotWithShape="1">
          <a:blip r:embed="rId6">
            <a:lum/>
          </a:blip>
          <a:stretch>
            <a:fillRect l="-47000" r="-4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" name="bg object 16"/>
          <p:cNvSpPr/>
          <p:nvPr/>
        </p:nvSpPr>
        <p:spPr>
          <a:xfrm>
            <a:off x="1126489" y="738593"/>
            <a:ext cx="5307330" cy="0"/>
          </a:xfrm>
          <a:custGeom>
            <a:rect l="l" t="t" r="r" b="b"/>
            <a:pathLst>
              <a:path w="5307330">
                <a:moveTo>
                  <a:pt x="0" y="0"/>
                </a:moveTo>
                <a:lnTo>
                  <a:pt x="5307330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8142" y="427736"/>
            <a:ext cx="6806565" cy="17109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zh-CN"/>
            </a:defPPr>
            <a:lvl1pPr marL="0" algn="ct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/>
              <a:t>3/11/2024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264909" y="9923563"/>
            <a:ext cx="190500" cy="152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900" b="0" i="0" kern="1200">
                <a:solidFill>
                  <a:schemeClr val="tx1"/>
                </a:solidFill>
                <a:latin typeface="Times New Roman"/>
                <a:ea typeface="+mn-ea"/>
                <a:cs typeface="Times New Roman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100">
              <a:lnSpc>
                <a:spcPct val="100000"/>
              </a:lnSpc>
            </a:pPr>
            <a:fld id="{81D60167-4931-47E6-BA6A-407CBD079E47}" type="slidenum">
              <a:rPr/>
              <a:pPr marL="38100">
                <a:lnSpc>
                  <a:spcPct val="100000"/>
                </a:lnSpc>
              </a:pPr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2" r:id="rId2"/>
    <p:sldLayoutId id="2147483663" r:id="rId3"/>
    <p:sldLayoutId id="2147483664" r:id="rId4"/>
    <p:sldLayoutId id="2147483665" r:id="rId5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0706612315100605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"/>
          <p:cNvSpPr/>
          <p:nvPr/>
        </p:nvSpPr>
        <p:spPr>
          <a:xfrm>
            <a:off x="0" y="4127500"/>
            <a:ext cx="7556500" cy="58477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en-US" altLang="zh-CN" sz="3200" b="1" smtClean="0">
                <a:latin typeface="Microsoft YaHei UI"/>
                <a:cs typeface="Microsoft YaHei UI"/>
              </a:rPr>
              <a:t>2024</a:t>
            </a:r>
            <a:r>
              <a:rPr lang="zh-CN" altLang="en-US" sz="3200" b="1" smtClean="0">
                <a:latin typeface="Microsoft YaHei UI"/>
                <a:cs typeface="Microsoft YaHei UI"/>
              </a:rPr>
              <a:t>最新少先队知识竞赛题库附含答案</a:t>
            </a:r>
            <a:endParaRPr lang="zh-CN" altLang="en-US" sz="3200">
              <a:latin typeface="Microsoft YaHei UI"/>
              <a:cs typeface="Microsoft YaHei UI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ct val="100000"/>
              </a:lnSpc>
            </a:pPr>
            <a:fld id="{81D60167-4931-47E6-BA6A-407CBD079E47}" type="slidenum">
              <a:rPr/>
              <a:pPr marL="38100">
                <a:lnSpc>
                  <a:spcPct val="100000"/>
                </a:lnSpc>
              </a:pPr>
              <a:t>2</a:t>
            </a:fld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025650" y="4051300"/>
            <a:ext cx="449580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400" b="1" smtClean="0">
                <a:latin typeface="Microsoft YaHei UI"/>
                <a:cs typeface="Microsoft YaHei UI"/>
              </a:rPr>
              <a:t>2024</a:t>
            </a:r>
            <a:r>
              <a:rPr sz="1400" b="1" smtClean="0">
                <a:latin typeface="Microsoft YaHei UI"/>
                <a:cs typeface="Microsoft YaHei UI"/>
              </a:rPr>
              <a:t>最新少先队知识竞赛题</a:t>
            </a:r>
            <a:r>
              <a:rPr lang="zh-CN" altLang="en-US" sz="1400" b="1" smtClean="0">
                <a:latin typeface="Microsoft YaHei UI"/>
                <a:cs typeface="Microsoft YaHei UI"/>
              </a:rPr>
              <a:t>库附含答案</a:t>
            </a:r>
            <a:endParaRPr sz="1400">
              <a:latin typeface="Microsoft YaHei UI"/>
              <a:cs typeface="Microsoft YaHei U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30300" y="5993638"/>
            <a:ext cx="5270500" cy="1031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>
                <a:latin typeface="Microsoft YaHei UI"/>
                <a:cs typeface="Microsoft YaHei UI"/>
              </a:rPr>
              <a:t>一、队章</a:t>
            </a:r>
            <a:endParaRPr sz="1400">
              <a:latin typeface="Microsoft YaHei UI"/>
              <a:cs typeface="Microsoft YaHei UI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800">
              <a:latin typeface="Microsoft YaHei UI"/>
              <a:cs typeface="Microsoft YaHei UI"/>
            </a:endParaRPr>
          </a:p>
          <a:p>
            <a:pPr marL="12700">
              <a:lnSpc>
                <a:spcPct val="100000"/>
              </a:lnSpc>
            </a:pPr>
            <a:r>
              <a:rPr sz="1400">
                <a:latin typeface="SimSun"/>
                <a:cs typeface="SimSun"/>
              </a:rPr>
              <a:t>1.我们的队名（</a:t>
            </a:r>
            <a:r>
              <a:rPr sz="1400" spc="-4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C</a:t>
            </a:r>
            <a:r>
              <a:rPr sz="1400" spc="-3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）</a:t>
            </a:r>
            <a:endParaRPr sz="1400">
              <a:latin typeface="SimSun"/>
              <a:cs typeface="SimSu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00">
              <a:latin typeface="SimSun"/>
              <a:cs typeface="SimSun"/>
            </a:endParaRPr>
          </a:p>
          <a:p>
            <a:pPr marL="12700">
              <a:lnSpc>
                <a:spcPct val="100000"/>
              </a:lnSpc>
            </a:pPr>
            <a:r>
              <a:rPr sz="1400">
                <a:latin typeface="SimSun"/>
                <a:cs typeface="SimSun"/>
              </a:rPr>
              <a:t>A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中国少先队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B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中国儿童队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C</a:t>
            </a:r>
            <a:r>
              <a:rPr sz="1400" spc="-1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中国少年先锋队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D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中国少年儿童队</a:t>
            </a:r>
            <a:endParaRPr sz="1400">
              <a:latin typeface="SimSun"/>
              <a:cs typeface="SimSu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130300" y="7578597"/>
            <a:ext cx="260350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>
                <a:latin typeface="SimSun"/>
                <a:cs typeface="SimSun"/>
              </a:rPr>
              <a:t>2.</a:t>
            </a:r>
            <a:r>
              <a:rPr sz="1400" spc="-3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我们少先队员的标志(</a:t>
            </a:r>
            <a:r>
              <a:rPr sz="1400" spc="-2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B</a:t>
            </a:r>
            <a:r>
              <a:rPr sz="1400" spc="-3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)</a:t>
            </a:r>
            <a:endParaRPr sz="1400">
              <a:latin typeface="SimSun"/>
              <a:cs typeface="SimSu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00">
              <a:latin typeface="SimSun"/>
              <a:cs typeface="SimSun"/>
            </a:endParaRPr>
          </a:p>
          <a:p>
            <a:pPr marL="12700">
              <a:lnSpc>
                <a:spcPct val="100000"/>
              </a:lnSpc>
            </a:pPr>
            <a:r>
              <a:rPr sz="1400">
                <a:latin typeface="SimSun"/>
                <a:cs typeface="SimSun"/>
              </a:rPr>
              <a:t>A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队旗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B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红领巾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C</a:t>
            </a:r>
            <a:r>
              <a:rPr sz="1400" spc="-1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队角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D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队徽</a:t>
            </a:r>
            <a:endParaRPr sz="1400">
              <a:latin typeface="SimSun"/>
              <a:cs typeface="SimSu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130300" y="8767317"/>
            <a:ext cx="375920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>
                <a:latin typeface="SimSun"/>
                <a:cs typeface="SimSun"/>
              </a:rPr>
              <a:t>3.我们队的创立者和领导者:</a:t>
            </a:r>
            <a:r>
              <a:rPr sz="1400" spc="-3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(</a:t>
            </a:r>
            <a:r>
              <a:rPr sz="1400" spc="-2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A</a:t>
            </a:r>
            <a:r>
              <a:rPr sz="1400" spc="-3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)</a:t>
            </a:r>
            <a:endParaRPr sz="1400">
              <a:latin typeface="SimSun"/>
              <a:cs typeface="SimSu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00">
              <a:latin typeface="SimSun"/>
              <a:cs typeface="SimSun"/>
            </a:endParaRPr>
          </a:p>
          <a:p>
            <a:pPr marL="12700">
              <a:lnSpc>
                <a:spcPct val="100000"/>
              </a:lnSpc>
            </a:pPr>
            <a:r>
              <a:rPr sz="1400">
                <a:latin typeface="SimSun"/>
                <a:cs typeface="SimSun"/>
              </a:rPr>
              <a:t>A</a:t>
            </a:r>
            <a:r>
              <a:rPr sz="1400" spc="-2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中国共产党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B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中国青年团</a:t>
            </a:r>
            <a:r>
              <a:rPr sz="1400" spc="-2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C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中国共产主义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D</a:t>
            </a:r>
            <a:endParaRPr sz="1400">
              <a:latin typeface="SimSun"/>
              <a:cs typeface="SimSun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/>
          <p:nvPr/>
        </p:nvSpPr>
        <p:spPr>
          <a:xfrm>
            <a:off x="1130300" y="521944"/>
            <a:ext cx="4718050" cy="7042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94360">
              <a:lnSpc>
                <a:spcPct val="100000"/>
              </a:lnSpc>
              <a:spcBef>
                <a:spcPts val="100"/>
              </a:spcBef>
            </a:pPr>
            <a:r>
              <a:rPr sz="1050">
                <a:latin typeface="SimSun"/>
                <a:cs typeface="SimSun"/>
              </a:rPr>
              <a:t>------</a:t>
            </a:r>
            <a:r>
              <a:rPr sz="1050">
                <a:latin typeface="MS UI Gothic"/>
                <a:cs typeface="MS UI Gothic"/>
              </a:rPr>
              <a:t>精</a:t>
            </a:r>
            <a:r>
              <a:rPr sz="1050">
                <a:latin typeface="PMingLiU-ExtB"/>
                <a:cs typeface="PMingLiU-ExtB"/>
              </a:rPr>
              <a:t>选</a:t>
            </a:r>
            <a:r>
              <a:rPr sz="1050">
                <a:latin typeface="MS UI Gothic"/>
                <a:cs typeface="MS UI Gothic"/>
              </a:rPr>
              <a:t>范文、公文、</a:t>
            </a:r>
            <a:r>
              <a:rPr sz="1050">
                <a:latin typeface="PMingLiU-ExtB"/>
                <a:cs typeface="PMingLiU-ExtB"/>
              </a:rPr>
              <a:t>论</a:t>
            </a:r>
            <a:r>
              <a:rPr sz="1050">
                <a:latin typeface="MS UI Gothic"/>
                <a:cs typeface="MS UI Gothic"/>
              </a:rPr>
              <a:t>文、和其他</a:t>
            </a:r>
            <a:r>
              <a:rPr sz="1050">
                <a:latin typeface="PMingLiU-ExtB"/>
                <a:cs typeface="PMingLiU-ExtB"/>
              </a:rPr>
              <a:t>应</a:t>
            </a:r>
            <a:r>
              <a:rPr sz="1050">
                <a:latin typeface="MS UI Gothic"/>
                <a:cs typeface="MS UI Gothic"/>
              </a:rPr>
              <a:t>用文档，如需本文，</a:t>
            </a:r>
            <a:r>
              <a:rPr sz="1050">
                <a:latin typeface="PMingLiU-ExtB"/>
                <a:cs typeface="PMingLiU-ExtB"/>
              </a:rPr>
              <a:t>请</a:t>
            </a:r>
            <a:r>
              <a:rPr sz="1050">
                <a:latin typeface="MS UI Gothic"/>
                <a:cs typeface="MS UI Gothic"/>
              </a:rPr>
              <a:t>下</a:t>
            </a:r>
            <a:r>
              <a:rPr sz="1050">
                <a:latin typeface="PMingLiU-ExtB"/>
                <a:cs typeface="PMingLiU-ExtB"/>
              </a:rPr>
              <a:t>载</a:t>
            </a:r>
            <a:r>
              <a:rPr sz="1050">
                <a:latin typeface="SimSun"/>
                <a:cs typeface="SimSun"/>
              </a:rPr>
              <a:t>-----</a:t>
            </a:r>
            <a:endParaRPr sz="1050">
              <a:latin typeface="SimSun"/>
              <a:cs typeface="SimSun"/>
            </a:endParaRPr>
          </a:p>
          <a:p>
            <a:pPr>
              <a:lnSpc>
                <a:spcPct val="100000"/>
              </a:lnSpc>
            </a:pPr>
            <a:endParaRPr sz="1100">
              <a:latin typeface="SimSun"/>
              <a:cs typeface="SimSu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750">
              <a:latin typeface="SimSun"/>
              <a:cs typeface="SimSun"/>
            </a:endParaRPr>
          </a:p>
          <a:p>
            <a:pPr marL="12700">
              <a:lnSpc>
                <a:spcPct val="100000"/>
              </a:lnSpc>
            </a:pPr>
            <a:r>
              <a:rPr sz="1400">
                <a:latin typeface="SimSun"/>
                <a:cs typeface="SimSun"/>
              </a:rPr>
              <a:t>中国共产主义青年团</a:t>
            </a:r>
            <a:endParaRPr sz="1400">
              <a:latin typeface="SimSun"/>
              <a:cs typeface="SimSun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ct val="100000"/>
              </a:lnSpc>
            </a:pPr>
            <a:fld id="{81D60167-4931-47E6-BA6A-407CBD079E47}" type="slidenum">
              <a:rPr/>
              <a:pPr marL="38100">
                <a:lnSpc>
                  <a:spcPct val="100000"/>
                </a:lnSpc>
              </a:pPr>
              <a:t>3</a:t>
            </a:fld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130300" y="1779778"/>
            <a:ext cx="3403600" cy="1031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>
                <a:latin typeface="SimSun"/>
                <a:cs typeface="SimSun"/>
              </a:rPr>
              <a:t>4.</a:t>
            </a:r>
            <a:r>
              <a:rPr sz="1400" spc="-3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《队章》规定的入队年龄是（</a:t>
            </a:r>
            <a:r>
              <a:rPr sz="1400" spc="-3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D</a:t>
            </a:r>
            <a:r>
              <a:rPr sz="1400" spc="-3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）岁。</a:t>
            </a:r>
            <a:endParaRPr sz="1400">
              <a:latin typeface="SimSun"/>
              <a:cs typeface="SimSu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00">
              <a:latin typeface="SimSun"/>
              <a:cs typeface="SimSun"/>
            </a:endParaRPr>
          </a:p>
          <a:p>
            <a:pPr marL="12700">
              <a:lnSpc>
                <a:spcPct val="100000"/>
              </a:lnSpc>
            </a:pPr>
            <a:r>
              <a:rPr sz="1400">
                <a:latin typeface="SimSun"/>
                <a:cs typeface="SimSun"/>
              </a:rPr>
              <a:t>A</a:t>
            </a:r>
            <a:r>
              <a:rPr sz="1400" spc="-3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七周岁到十四周岁</a:t>
            </a:r>
            <a:r>
              <a:rPr sz="1400" spc="-3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B</a:t>
            </a:r>
            <a:r>
              <a:rPr sz="1400" spc="-3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六周岁到十三周岁</a:t>
            </a:r>
            <a:endParaRPr sz="1400">
              <a:latin typeface="SimSun"/>
              <a:cs typeface="SimSu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00">
              <a:latin typeface="SimSun"/>
              <a:cs typeface="SimSun"/>
            </a:endParaRPr>
          </a:p>
          <a:p>
            <a:pPr marL="12700">
              <a:lnSpc>
                <a:spcPct val="100000"/>
              </a:lnSpc>
            </a:pPr>
            <a:r>
              <a:rPr sz="1400">
                <a:latin typeface="SimSun"/>
                <a:cs typeface="SimSun"/>
              </a:rPr>
              <a:t>C</a:t>
            </a:r>
            <a:r>
              <a:rPr sz="1400" spc="-5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七周岁到十三周岁</a:t>
            </a:r>
            <a:r>
              <a:rPr sz="1400" spc="-5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D六周岁到十四周岁</a:t>
            </a:r>
            <a:endParaRPr sz="1400">
              <a:latin typeface="SimSun"/>
              <a:cs typeface="SimSu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30300" y="3364738"/>
            <a:ext cx="4470400" cy="1031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>
                <a:latin typeface="SimSun"/>
                <a:cs typeface="SimSun"/>
              </a:rPr>
              <a:t>5.</a:t>
            </a:r>
            <a:r>
              <a:rPr sz="1400" spc="-5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新的《中国少年先锋队章程》在中国少年先锋队第(</a:t>
            </a:r>
            <a:r>
              <a:rPr sz="1400" spc="-4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C</a:t>
            </a:r>
            <a:endParaRPr sz="1400">
              <a:latin typeface="SimSun"/>
              <a:cs typeface="SimSu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00">
              <a:latin typeface="SimSun"/>
              <a:cs typeface="SimSun"/>
            </a:endParaRPr>
          </a:p>
          <a:p>
            <a:pPr marL="12700">
              <a:lnSpc>
                <a:spcPct val="100000"/>
              </a:lnSpc>
            </a:pPr>
            <a:r>
              <a:rPr sz="1400">
                <a:latin typeface="SimSun"/>
                <a:cs typeface="SimSun"/>
              </a:rPr>
              <a:t>)次全国代表大会通过</a:t>
            </a:r>
            <a:endParaRPr sz="1400">
              <a:latin typeface="SimSun"/>
              <a:cs typeface="SimSu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00">
              <a:latin typeface="SimSun"/>
              <a:cs typeface="SimSun"/>
            </a:endParaRPr>
          </a:p>
          <a:p>
            <a:pPr marL="12700">
              <a:lnSpc>
                <a:spcPct val="100000"/>
              </a:lnSpc>
            </a:pPr>
            <a:r>
              <a:rPr sz="1400">
                <a:latin typeface="SimSun"/>
                <a:cs typeface="SimSun"/>
              </a:rPr>
              <a:t>A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第3次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B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第4次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C第5次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D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第6次</a:t>
            </a:r>
            <a:endParaRPr sz="1400">
              <a:latin typeface="SimSun"/>
              <a:cs typeface="SimSu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130300" y="4949697"/>
            <a:ext cx="4559300" cy="1031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>
                <a:latin typeface="SimSun"/>
                <a:cs typeface="SimSun"/>
              </a:rPr>
              <a:t>6.我们的队旗是（</a:t>
            </a:r>
            <a:r>
              <a:rPr sz="1400" spc="-4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D</a:t>
            </a:r>
            <a:r>
              <a:rPr sz="1400" spc="-3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）</a:t>
            </a:r>
            <a:endParaRPr sz="1400">
              <a:latin typeface="SimSun"/>
              <a:cs typeface="SimSun"/>
            </a:endParaRPr>
          </a:p>
          <a:p>
            <a:pPr>
              <a:lnSpc>
                <a:spcPct val="100000"/>
              </a:lnSpc>
              <a:spcBef>
                <a:spcPts val="60"/>
              </a:spcBef>
            </a:pPr>
            <a:endParaRPr sz="1150">
              <a:latin typeface="SimSun"/>
              <a:cs typeface="SimSun"/>
            </a:endParaRPr>
          </a:p>
          <a:p>
            <a:pPr marL="12700">
              <a:lnSpc>
                <a:spcPct val="100000"/>
              </a:lnSpc>
            </a:pPr>
            <a:r>
              <a:rPr sz="1400">
                <a:latin typeface="SimSun"/>
                <a:cs typeface="SimSun"/>
              </a:rPr>
              <a:t>A</a:t>
            </a:r>
            <a:r>
              <a:rPr sz="1400" spc="-3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火炬</a:t>
            </a:r>
            <a:r>
              <a:rPr sz="1400" spc="-3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B</a:t>
            </a:r>
            <a:r>
              <a:rPr sz="1400" spc="-3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五角星加火炬和写有</a:t>
            </a:r>
            <a:r>
              <a:rPr sz="1400">
                <a:latin typeface="Microsoft YaHei"/>
                <a:cs typeface="Microsoft YaHei"/>
              </a:rPr>
              <a:t>“</a:t>
            </a:r>
            <a:r>
              <a:rPr sz="1400">
                <a:latin typeface="SimSun"/>
                <a:cs typeface="SimSun"/>
              </a:rPr>
              <a:t>中国少先队</a:t>
            </a:r>
            <a:r>
              <a:rPr sz="1400">
                <a:latin typeface="Microsoft YaHei"/>
                <a:cs typeface="Microsoft YaHei"/>
              </a:rPr>
              <a:t>”</a:t>
            </a:r>
            <a:r>
              <a:rPr sz="1400">
                <a:latin typeface="SimSun"/>
                <a:cs typeface="SimSun"/>
              </a:rPr>
              <a:t>的红色绶带</a:t>
            </a:r>
            <a:endParaRPr sz="1400">
              <a:latin typeface="SimSun"/>
              <a:cs typeface="SimSun"/>
            </a:endParaRPr>
          </a:p>
          <a:p>
            <a:pPr marL="12700">
              <a:lnSpc>
                <a:spcPct val="100000"/>
              </a:lnSpc>
              <a:spcBef>
                <a:spcPts val="1345"/>
              </a:spcBef>
            </a:pPr>
            <a:r>
              <a:rPr sz="1400">
                <a:latin typeface="SimSun"/>
                <a:cs typeface="SimSun"/>
              </a:rPr>
              <a:t>C</a:t>
            </a:r>
            <a:r>
              <a:rPr sz="1400" spc="-3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五角星加火炬</a:t>
            </a:r>
            <a:r>
              <a:rPr sz="1400" spc="-2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D</a:t>
            </a:r>
            <a:r>
              <a:rPr sz="1400" spc="-3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五角星加火炬的红旗</a:t>
            </a:r>
            <a:endParaRPr sz="1400">
              <a:latin typeface="SimSun"/>
              <a:cs typeface="SimSu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130300" y="6534657"/>
            <a:ext cx="4559300" cy="1031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>
                <a:latin typeface="SimSun"/>
                <a:cs typeface="SimSun"/>
              </a:rPr>
              <a:t>7.我们的队徽是（</a:t>
            </a:r>
            <a:r>
              <a:rPr sz="1400" spc="-4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B</a:t>
            </a:r>
            <a:r>
              <a:rPr sz="1400" spc="-3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）</a:t>
            </a:r>
            <a:endParaRPr sz="1400">
              <a:latin typeface="SimSun"/>
              <a:cs typeface="SimSun"/>
            </a:endParaRPr>
          </a:p>
          <a:p>
            <a:pPr>
              <a:lnSpc>
                <a:spcPct val="100000"/>
              </a:lnSpc>
              <a:spcBef>
                <a:spcPts val="60"/>
              </a:spcBef>
            </a:pPr>
            <a:endParaRPr sz="1150">
              <a:latin typeface="SimSun"/>
              <a:cs typeface="SimSun"/>
            </a:endParaRPr>
          </a:p>
          <a:p>
            <a:pPr marL="12700">
              <a:lnSpc>
                <a:spcPct val="100000"/>
              </a:lnSpc>
            </a:pPr>
            <a:r>
              <a:rPr sz="1400">
                <a:latin typeface="SimSun"/>
                <a:cs typeface="SimSun"/>
              </a:rPr>
              <a:t>A</a:t>
            </a:r>
            <a:r>
              <a:rPr sz="1400" spc="-3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火炬</a:t>
            </a:r>
            <a:r>
              <a:rPr sz="1400" spc="-3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B</a:t>
            </a:r>
            <a:r>
              <a:rPr sz="1400" spc="-3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五角星加火炬和写有</a:t>
            </a:r>
            <a:r>
              <a:rPr sz="1400">
                <a:latin typeface="Microsoft YaHei"/>
                <a:cs typeface="Microsoft YaHei"/>
              </a:rPr>
              <a:t>“</a:t>
            </a:r>
            <a:r>
              <a:rPr sz="1400">
                <a:latin typeface="SimSun"/>
                <a:cs typeface="SimSun"/>
              </a:rPr>
              <a:t>中国少先队</a:t>
            </a:r>
            <a:r>
              <a:rPr sz="1400">
                <a:latin typeface="Microsoft YaHei"/>
                <a:cs typeface="Microsoft YaHei"/>
              </a:rPr>
              <a:t>”</a:t>
            </a:r>
            <a:r>
              <a:rPr sz="1400">
                <a:latin typeface="SimSun"/>
                <a:cs typeface="SimSun"/>
              </a:rPr>
              <a:t>的红色绶带</a:t>
            </a:r>
            <a:endParaRPr sz="1400">
              <a:latin typeface="SimSun"/>
              <a:cs typeface="SimSun"/>
            </a:endParaRPr>
          </a:p>
          <a:p>
            <a:pPr marL="12700">
              <a:lnSpc>
                <a:spcPct val="100000"/>
              </a:lnSpc>
              <a:spcBef>
                <a:spcPts val="1345"/>
              </a:spcBef>
            </a:pPr>
            <a:r>
              <a:rPr sz="1400">
                <a:latin typeface="SimSun"/>
                <a:cs typeface="SimSun"/>
              </a:rPr>
              <a:t>C</a:t>
            </a:r>
            <a:r>
              <a:rPr sz="1400" spc="-3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五角星加火炬</a:t>
            </a:r>
            <a:r>
              <a:rPr sz="1400" spc="-2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D</a:t>
            </a:r>
            <a:r>
              <a:rPr sz="1400" spc="-3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五角星加火炬的红旗</a:t>
            </a:r>
            <a:endParaRPr sz="1400">
              <a:latin typeface="SimSun"/>
              <a:cs typeface="SimSu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30300" y="8119617"/>
            <a:ext cx="367030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>
                <a:latin typeface="SimSun"/>
                <a:cs typeface="SimSun"/>
              </a:rPr>
              <a:t>8.</a:t>
            </a:r>
            <a:r>
              <a:rPr sz="1400" spc="-3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中国少年先锋队的建队纪念日是（</a:t>
            </a:r>
            <a:r>
              <a:rPr sz="1400" spc="-3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A</a:t>
            </a:r>
            <a:r>
              <a:rPr sz="1400" spc="-3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）。</a:t>
            </a:r>
            <a:endParaRPr sz="1400">
              <a:latin typeface="SimSun"/>
              <a:cs typeface="SimSu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00">
              <a:latin typeface="SimSun"/>
              <a:cs typeface="SimSun"/>
            </a:endParaRPr>
          </a:p>
          <a:p>
            <a:pPr marL="12700">
              <a:lnSpc>
                <a:spcPct val="100000"/>
              </a:lnSpc>
            </a:pPr>
            <a:r>
              <a:rPr sz="1400">
                <a:latin typeface="SimSun"/>
                <a:cs typeface="SimSun"/>
              </a:rPr>
              <a:t>A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10月13日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B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10月3日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C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10月14日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D</a:t>
            </a:r>
            <a:r>
              <a:rPr sz="1400" spc="-1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10月4日</a:t>
            </a:r>
            <a:endParaRPr sz="1400">
              <a:latin typeface="SimSun"/>
              <a:cs typeface="SimSu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30300" y="9308338"/>
            <a:ext cx="295910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>
                <a:latin typeface="SimSun"/>
                <a:cs typeface="SimSun"/>
              </a:rPr>
              <a:t>9.</a:t>
            </a:r>
            <a:r>
              <a:rPr sz="1400" spc="-2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我们队的性质(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A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B</a:t>
            </a:r>
            <a:r>
              <a:rPr sz="1400" spc="-2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E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)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多项选择</a:t>
            </a:r>
            <a:endParaRPr sz="1400">
              <a:latin typeface="SimSun"/>
              <a:cs typeface="SimSun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/>
          <p:nvPr/>
        </p:nvSpPr>
        <p:spPr>
          <a:xfrm>
            <a:off x="1130300" y="521944"/>
            <a:ext cx="4718050" cy="22891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94360">
              <a:lnSpc>
                <a:spcPct val="100000"/>
              </a:lnSpc>
              <a:spcBef>
                <a:spcPts val="100"/>
              </a:spcBef>
            </a:pPr>
            <a:r>
              <a:rPr sz="1050">
                <a:latin typeface="SimSun"/>
                <a:cs typeface="SimSun"/>
              </a:rPr>
              <a:t>------</a:t>
            </a:r>
            <a:r>
              <a:rPr sz="1050">
                <a:latin typeface="MS UI Gothic"/>
                <a:cs typeface="MS UI Gothic"/>
              </a:rPr>
              <a:t>精</a:t>
            </a:r>
            <a:r>
              <a:rPr sz="1050">
                <a:latin typeface="PMingLiU-ExtB"/>
                <a:cs typeface="PMingLiU-ExtB"/>
              </a:rPr>
              <a:t>选</a:t>
            </a:r>
            <a:r>
              <a:rPr sz="1050">
                <a:latin typeface="MS UI Gothic"/>
                <a:cs typeface="MS UI Gothic"/>
              </a:rPr>
              <a:t>范文、公文、</a:t>
            </a:r>
            <a:r>
              <a:rPr sz="1050">
                <a:latin typeface="PMingLiU-ExtB"/>
                <a:cs typeface="PMingLiU-ExtB"/>
              </a:rPr>
              <a:t>论</a:t>
            </a:r>
            <a:r>
              <a:rPr sz="1050">
                <a:latin typeface="MS UI Gothic"/>
                <a:cs typeface="MS UI Gothic"/>
              </a:rPr>
              <a:t>文、和其他</a:t>
            </a:r>
            <a:r>
              <a:rPr sz="1050">
                <a:latin typeface="PMingLiU-ExtB"/>
                <a:cs typeface="PMingLiU-ExtB"/>
              </a:rPr>
              <a:t>应</a:t>
            </a:r>
            <a:r>
              <a:rPr sz="1050">
                <a:latin typeface="MS UI Gothic"/>
                <a:cs typeface="MS UI Gothic"/>
              </a:rPr>
              <a:t>用文档，如需本文，</a:t>
            </a:r>
            <a:r>
              <a:rPr sz="1050">
                <a:latin typeface="PMingLiU-ExtB"/>
                <a:cs typeface="PMingLiU-ExtB"/>
              </a:rPr>
              <a:t>请</a:t>
            </a:r>
            <a:r>
              <a:rPr sz="1050">
                <a:latin typeface="MS UI Gothic"/>
                <a:cs typeface="MS UI Gothic"/>
              </a:rPr>
              <a:t>下</a:t>
            </a:r>
            <a:r>
              <a:rPr sz="1050">
                <a:latin typeface="PMingLiU-ExtB"/>
                <a:cs typeface="PMingLiU-ExtB"/>
              </a:rPr>
              <a:t>载</a:t>
            </a:r>
            <a:r>
              <a:rPr sz="1050">
                <a:latin typeface="SimSun"/>
                <a:cs typeface="SimSun"/>
              </a:rPr>
              <a:t>-----</a:t>
            </a:r>
            <a:endParaRPr sz="1050">
              <a:latin typeface="SimSun"/>
              <a:cs typeface="SimSun"/>
            </a:endParaRPr>
          </a:p>
          <a:p>
            <a:pPr>
              <a:lnSpc>
                <a:spcPct val="100000"/>
              </a:lnSpc>
            </a:pPr>
            <a:endParaRPr sz="1100">
              <a:latin typeface="SimSun"/>
              <a:cs typeface="SimSu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750">
              <a:latin typeface="SimSun"/>
              <a:cs typeface="SimSun"/>
            </a:endParaRPr>
          </a:p>
          <a:p>
            <a:pPr marL="12700">
              <a:lnSpc>
                <a:spcPct val="100000"/>
              </a:lnSpc>
            </a:pPr>
            <a:r>
              <a:rPr sz="1400">
                <a:latin typeface="SimSun"/>
                <a:cs typeface="SimSun"/>
              </a:rPr>
              <a:t>A</a:t>
            </a:r>
            <a:r>
              <a:rPr sz="1400" spc="-6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是中国少年儿童的群众组织</a:t>
            </a:r>
            <a:endParaRPr sz="1400">
              <a:latin typeface="SimSun"/>
              <a:cs typeface="SimSu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00">
              <a:latin typeface="SimSun"/>
              <a:cs typeface="SimSu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400">
                <a:latin typeface="SimSun"/>
                <a:cs typeface="SimSun"/>
              </a:rPr>
              <a:t>B</a:t>
            </a:r>
            <a:r>
              <a:rPr sz="1400" spc="-6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是少年儿童学习中国特色社会主义和共产主义的学校</a:t>
            </a:r>
            <a:endParaRPr sz="1400">
              <a:latin typeface="SimSun"/>
              <a:cs typeface="SimSu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00">
              <a:latin typeface="SimSun"/>
              <a:cs typeface="SimSun"/>
            </a:endParaRPr>
          </a:p>
          <a:p>
            <a:pPr marL="12700">
              <a:lnSpc>
                <a:spcPct val="100000"/>
              </a:lnSpc>
            </a:pPr>
            <a:r>
              <a:rPr sz="1400">
                <a:latin typeface="SimSun"/>
                <a:cs typeface="SimSun"/>
              </a:rPr>
              <a:t>C</a:t>
            </a:r>
            <a:r>
              <a:rPr sz="1400" spc="-6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是党委托中国共产主义青年团直接领导我们队</a:t>
            </a:r>
            <a:endParaRPr sz="1400">
              <a:latin typeface="SimSun"/>
              <a:cs typeface="SimSu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00">
              <a:latin typeface="SimSun"/>
              <a:cs typeface="SimSun"/>
            </a:endParaRPr>
          </a:p>
          <a:p>
            <a:pPr marL="12700">
              <a:lnSpc>
                <a:spcPct val="100000"/>
              </a:lnSpc>
            </a:pPr>
            <a:r>
              <a:rPr sz="1400">
                <a:latin typeface="SimSun"/>
                <a:cs typeface="SimSun"/>
              </a:rPr>
              <a:t>D是共产主义的接班人</a:t>
            </a:r>
            <a:endParaRPr sz="1400">
              <a:latin typeface="SimSun"/>
              <a:cs typeface="SimSu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00">
              <a:latin typeface="SimSun"/>
              <a:cs typeface="SimSun"/>
            </a:endParaRPr>
          </a:p>
          <a:p>
            <a:pPr marL="12700">
              <a:lnSpc>
                <a:spcPct val="100000"/>
              </a:lnSpc>
            </a:pPr>
            <a:r>
              <a:rPr sz="1400">
                <a:latin typeface="SimSun"/>
                <a:cs typeface="SimSun"/>
              </a:rPr>
              <a:t>E</a:t>
            </a:r>
            <a:r>
              <a:rPr sz="1400" spc="-6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是是建设社会主义和共产主义的预备队。</a:t>
            </a:r>
            <a:endParaRPr sz="1400">
              <a:latin typeface="SimSun"/>
              <a:cs typeface="SimSun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ct val="100000"/>
              </a:lnSpc>
            </a:pPr>
            <a:fld id="{81D60167-4931-47E6-BA6A-407CBD079E47}" type="slidenum">
              <a:rPr/>
              <a:pPr marL="38100">
                <a:lnSpc>
                  <a:spcPct val="100000"/>
                </a:lnSpc>
              </a:pPr>
              <a:t>4</a:t>
            </a:fld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130300" y="3364738"/>
            <a:ext cx="4114800" cy="1031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>
                <a:latin typeface="SimSun"/>
                <a:cs typeface="SimSun"/>
              </a:rPr>
              <a:t>10.我们的队歌(</a:t>
            </a:r>
            <a:r>
              <a:rPr sz="1400" spc="-4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C</a:t>
            </a:r>
            <a:r>
              <a:rPr sz="1400" spc="-3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)</a:t>
            </a:r>
            <a:endParaRPr sz="1400">
              <a:latin typeface="SimSun"/>
              <a:cs typeface="SimSu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00">
              <a:latin typeface="SimSun"/>
              <a:cs typeface="SimSun"/>
            </a:endParaRPr>
          </a:p>
          <a:p>
            <a:pPr marL="12700">
              <a:lnSpc>
                <a:spcPct val="100000"/>
              </a:lnSpc>
            </a:pPr>
            <a:r>
              <a:rPr sz="1400">
                <a:latin typeface="SimSun"/>
                <a:cs typeface="SimSun"/>
              </a:rPr>
              <a:t>A</a:t>
            </a:r>
            <a:r>
              <a:rPr sz="1400" spc="-2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《少年儿童》</a:t>
            </a:r>
            <a:r>
              <a:rPr sz="1400" spc="-2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B</a:t>
            </a:r>
            <a:r>
              <a:rPr sz="1400" spc="-2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《</a:t>
            </a:r>
            <a:r>
              <a:rPr sz="1400" spc="-2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共产主义接班人》</a:t>
            </a:r>
            <a:endParaRPr sz="1400">
              <a:latin typeface="SimSun"/>
              <a:cs typeface="SimSu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00">
              <a:latin typeface="SimSun"/>
              <a:cs typeface="SimSun"/>
            </a:endParaRPr>
          </a:p>
          <a:p>
            <a:pPr marL="12700">
              <a:lnSpc>
                <a:spcPct val="100000"/>
              </a:lnSpc>
            </a:pPr>
            <a:r>
              <a:rPr sz="1400">
                <a:latin typeface="SimSun"/>
                <a:cs typeface="SimSun"/>
              </a:rPr>
              <a:t>C</a:t>
            </a:r>
            <a:r>
              <a:rPr sz="1400" spc="-5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《我们是共产主义接班人》</a:t>
            </a:r>
            <a:r>
              <a:rPr sz="1400" spc="-4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D《我们是少年儿童》</a:t>
            </a:r>
            <a:endParaRPr sz="1400">
              <a:latin typeface="SimSun"/>
              <a:cs typeface="SimSu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30300" y="5345938"/>
            <a:ext cx="411480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>
                <a:latin typeface="SimSun"/>
                <a:cs typeface="SimSun"/>
              </a:rPr>
              <a:t>11.</a:t>
            </a:r>
            <a:r>
              <a:rPr sz="1400" spc="-2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是否可以在队旗上印制或书写学校名称？</a:t>
            </a:r>
            <a:r>
              <a:rPr sz="1400" spc="-2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(</a:t>
            </a:r>
            <a:r>
              <a:rPr sz="1400" spc="-2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A</a:t>
            </a:r>
            <a:r>
              <a:rPr sz="1400" spc="-2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)</a:t>
            </a:r>
            <a:endParaRPr sz="1400">
              <a:latin typeface="SimSun"/>
              <a:cs typeface="SimSu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00">
              <a:latin typeface="SimSun"/>
              <a:cs typeface="SimSun"/>
            </a:endParaRPr>
          </a:p>
          <a:p>
            <a:pPr marL="12700">
              <a:lnSpc>
                <a:spcPct val="100000"/>
              </a:lnSpc>
            </a:pPr>
            <a:r>
              <a:rPr sz="1400">
                <a:latin typeface="SimSun"/>
                <a:cs typeface="SimSun"/>
              </a:rPr>
              <a:t>A不可以</a:t>
            </a:r>
            <a:r>
              <a:rPr sz="1400" spc="-2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B</a:t>
            </a:r>
            <a:r>
              <a:rPr sz="1400" spc="-2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可以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C</a:t>
            </a:r>
            <a:r>
              <a:rPr sz="1400" spc="-2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随便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D无所谓</a:t>
            </a:r>
            <a:endParaRPr sz="1400">
              <a:latin typeface="SimSun"/>
              <a:cs typeface="SimSu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130300" y="6534657"/>
            <a:ext cx="3581400" cy="1031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>
                <a:latin typeface="SimSun"/>
                <a:cs typeface="SimSun"/>
              </a:rPr>
              <a:t>12.</a:t>
            </a:r>
            <a:r>
              <a:rPr sz="1400" spc="-3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少先队的队礼表示（</a:t>
            </a:r>
            <a:r>
              <a:rPr sz="1400" spc="-2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A</a:t>
            </a:r>
            <a:r>
              <a:rPr sz="1400" spc="-3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）</a:t>
            </a:r>
            <a:endParaRPr sz="1400">
              <a:latin typeface="SimSun"/>
              <a:cs typeface="SimSun"/>
            </a:endParaRPr>
          </a:p>
          <a:p>
            <a:pPr marL="12700" marR="5080">
              <a:lnSpc>
                <a:spcPct val="185700"/>
              </a:lnSpc>
            </a:pPr>
            <a:r>
              <a:rPr sz="1400">
                <a:latin typeface="SimSun"/>
                <a:cs typeface="SimSun"/>
              </a:rPr>
              <a:t>A</a:t>
            </a:r>
            <a:r>
              <a:rPr sz="1400" spc="-5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人民的利益高于一切</a:t>
            </a:r>
            <a:r>
              <a:rPr sz="1400" spc="-5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B祖国的利益高于一切  C集体的利益高于一切</a:t>
            </a:r>
            <a:r>
              <a:rPr sz="1400" spc="-5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D自己的利益高于一切</a:t>
            </a:r>
            <a:endParaRPr sz="1400">
              <a:latin typeface="SimSun"/>
              <a:cs typeface="SimSu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130300" y="8119617"/>
            <a:ext cx="3492500" cy="1031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>
                <a:latin typeface="SimSun"/>
                <a:cs typeface="SimSun"/>
              </a:rPr>
              <a:t>13.</a:t>
            </a:r>
            <a:r>
              <a:rPr sz="1400" spc="-3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我们的队礼应该（</a:t>
            </a:r>
            <a:r>
              <a:rPr sz="1400" spc="-2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D</a:t>
            </a:r>
            <a:r>
              <a:rPr sz="1400" spc="-3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）</a:t>
            </a:r>
            <a:endParaRPr sz="1400">
              <a:latin typeface="SimSun"/>
              <a:cs typeface="SimSu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00">
              <a:latin typeface="SimSun"/>
              <a:cs typeface="SimSun"/>
            </a:endParaRPr>
          </a:p>
          <a:p>
            <a:pPr marL="12700">
              <a:lnSpc>
                <a:spcPct val="100000"/>
              </a:lnSpc>
            </a:pPr>
            <a:r>
              <a:rPr sz="1400">
                <a:latin typeface="SimSun"/>
                <a:cs typeface="SimSun"/>
              </a:rPr>
              <a:t>A</a:t>
            </a:r>
            <a:r>
              <a:rPr sz="1400" spc="-3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左手五指并拢</a:t>
            </a:r>
            <a:r>
              <a:rPr sz="1400" spc="-3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B</a:t>
            </a:r>
            <a:r>
              <a:rPr sz="1400" spc="-3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左手五指并拢，高举头上</a:t>
            </a:r>
            <a:endParaRPr sz="1400">
              <a:latin typeface="SimSun"/>
              <a:cs typeface="SimSu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00">
              <a:latin typeface="SimSun"/>
              <a:cs typeface="SimSun"/>
            </a:endParaRPr>
          </a:p>
          <a:p>
            <a:pPr marL="12700">
              <a:lnSpc>
                <a:spcPct val="100000"/>
              </a:lnSpc>
            </a:pPr>
            <a:r>
              <a:rPr sz="1400">
                <a:latin typeface="SimSun"/>
                <a:cs typeface="SimSun"/>
              </a:rPr>
              <a:t>C</a:t>
            </a:r>
            <a:r>
              <a:rPr sz="1400" spc="-3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右手五指并拢</a:t>
            </a:r>
            <a:r>
              <a:rPr sz="1400" spc="-3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D</a:t>
            </a:r>
            <a:r>
              <a:rPr sz="1400" spc="-3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右手五指并拢，高举头上</a:t>
            </a:r>
            <a:endParaRPr sz="1400">
              <a:latin typeface="SimSun"/>
              <a:cs typeface="SimSun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/>
          <p:nvPr/>
        </p:nvSpPr>
        <p:spPr>
          <a:xfrm>
            <a:off x="1130300" y="521944"/>
            <a:ext cx="5270500" cy="2301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94360">
              <a:lnSpc>
                <a:spcPct val="100000"/>
              </a:lnSpc>
              <a:spcBef>
                <a:spcPts val="100"/>
              </a:spcBef>
            </a:pPr>
            <a:r>
              <a:rPr sz="1050">
                <a:latin typeface="SimSun"/>
                <a:cs typeface="SimSun"/>
              </a:rPr>
              <a:t>------</a:t>
            </a:r>
            <a:r>
              <a:rPr sz="1050">
                <a:latin typeface="MS UI Gothic"/>
                <a:cs typeface="MS UI Gothic"/>
              </a:rPr>
              <a:t>精</a:t>
            </a:r>
            <a:r>
              <a:rPr sz="1050">
                <a:latin typeface="PMingLiU-ExtB"/>
                <a:cs typeface="PMingLiU-ExtB"/>
              </a:rPr>
              <a:t>选</a:t>
            </a:r>
            <a:r>
              <a:rPr sz="1050">
                <a:latin typeface="MS UI Gothic"/>
                <a:cs typeface="MS UI Gothic"/>
              </a:rPr>
              <a:t>范文、公文、</a:t>
            </a:r>
            <a:r>
              <a:rPr sz="1050">
                <a:latin typeface="PMingLiU-ExtB"/>
                <a:cs typeface="PMingLiU-ExtB"/>
              </a:rPr>
              <a:t>论</a:t>
            </a:r>
            <a:r>
              <a:rPr sz="1050">
                <a:latin typeface="MS UI Gothic"/>
                <a:cs typeface="MS UI Gothic"/>
              </a:rPr>
              <a:t>文、和其他</a:t>
            </a:r>
            <a:r>
              <a:rPr sz="1050">
                <a:latin typeface="PMingLiU-ExtB"/>
                <a:cs typeface="PMingLiU-ExtB"/>
              </a:rPr>
              <a:t>应</a:t>
            </a:r>
            <a:r>
              <a:rPr sz="1050">
                <a:latin typeface="MS UI Gothic"/>
                <a:cs typeface="MS UI Gothic"/>
              </a:rPr>
              <a:t>用文档，如需本文，</a:t>
            </a:r>
            <a:r>
              <a:rPr sz="1050">
                <a:latin typeface="PMingLiU-ExtB"/>
                <a:cs typeface="PMingLiU-ExtB"/>
              </a:rPr>
              <a:t>请</a:t>
            </a:r>
            <a:r>
              <a:rPr sz="1050">
                <a:latin typeface="MS UI Gothic"/>
                <a:cs typeface="MS UI Gothic"/>
              </a:rPr>
              <a:t>下</a:t>
            </a:r>
            <a:r>
              <a:rPr sz="1050">
                <a:latin typeface="PMingLiU-ExtB"/>
                <a:cs typeface="PMingLiU-ExtB"/>
              </a:rPr>
              <a:t>载</a:t>
            </a:r>
            <a:r>
              <a:rPr sz="1050">
                <a:latin typeface="SimSun"/>
                <a:cs typeface="SimSun"/>
              </a:rPr>
              <a:t>-----</a:t>
            </a:r>
            <a:endParaRPr sz="1050">
              <a:latin typeface="SimSun"/>
              <a:cs typeface="SimSun"/>
            </a:endParaRPr>
          </a:p>
          <a:p>
            <a:pPr>
              <a:lnSpc>
                <a:spcPct val="100000"/>
              </a:lnSpc>
            </a:pPr>
            <a:endParaRPr sz="1100">
              <a:latin typeface="SimSun"/>
              <a:cs typeface="SimSu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750">
              <a:latin typeface="SimSun"/>
              <a:cs typeface="SimSun"/>
            </a:endParaRPr>
          </a:p>
          <a:p>
            <a:pPr marL="12700">
              <a:lnSpc>
                <a:spcPct val="100000"/>
              </a:lnSpc>
            </a:pPr>
            <a:r>
              <a:rPr sz="1400">
                <a:latin typeface="SimSun"/>
                <a:cs typeface="SimSun"/>
              </a:rPr>
              <a:t>14.</a:t>
            </a:r>
            <a:r>
              <a:rPr sz="1400" spc="-3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少先队的呼号是（</a:t>
            </a:r>
            <a:r>
              <a:rPr sz="1400" spc="-2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C</a:t>
            </a:r>
            <a:r>
              <a:rPr sz="1400" spc="-3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）</a:t>
            </a:r>
            <a:endParaRPr sz="1400">
              <a:latin typeface="SimSun"/>
              <a:cs typeface="SimSun"/>
            </a:endParaRPr>
          </a:p>
          <a:p>
            <a:pPr>
              <a:lnSpc>
                <a:spcPct val="100000"/>
              </a:lnSpc>
            </a:pPr>
            <a:endParaRPr sz="1200">
              <a:latin typeface="SimSun"/>
              <a:cs typeface="SimSun"/>
            </a:endParaRPr>
          </a:p>
          <a:p>
            <a:pPr marL="12700">
              <a:lnSpc>
                <a:spcPct val="100000"/>
              </a:lnSpc>
            </a:pPr>
            <a:r>
              <a:rPr sz="1400">
                <a:latin typeface="SimSun"/>
                <a:cs typeface="SimSun"/>
              </a:rPr>
              <a:t>A</a:t>
            </a:r>
            <a:r>
              <a:rPr sz="1400" spc="-60">
                <a:latin typeface="SimSun"/>
                <a:cs typeface="SimSun"/>
              </a:rPr>
              <a:t> </a:t>
            </a:r>
            <a:r>
              <a:rPr sz="1400">
                <a:latin typeface="Microsoft YaHei"/>
                <a:cs typeface="Microsoft YaHei"/>
              </a:rPr>
              <a:t>“</a:t>
            </a:r>
            <a:r>
              <a:rPr sz="1400">
                <a:latin typeface="SimSun"/>
                <a:cs typeface="SimSun"/>
              </a:rPr>
              <a:t>准备着：为共产主义事业而奋斗！</a:t>
            </a:r>
            <a:r>
              <a:rPr sz="1400">
                <a:latin typeface="Microsoft YaHei"/>
                <a:cs typeface="Microsoft YaHei"/>
              </a:rPr>
              <a:t>”</a:t>
            </a:r>
            <a:endParaRPr sz="1400">
              <a:latin typeface="Microsoft YaHei"/>
              <a:cs typeface="Microsoft YaHei"/>
            </a:endParaRPr>
          </a:p>
          <a:p>
            <a:pPr marL="12700">
              <a:lnSpc>
                <a:spcPct val="100000"/>
              </a:lnSpc>
              <a:spcBef>
                <a:spcPts val="1440"/>
              </a:spcBef>
            </a:pPr>
            <a:r>
              <a:rPr sz="1400">
                <a:latin typeface="SimSun"/>
                <a:cs typeface="SimSun"/>
              </a:rPr>
              <a:t>B</a:t>
            </a:r>
            <a:r>
              <a:rPr sz="1400" spc="-60">
                <a:latin typeface="SimSun"/>
                <a:cs typeface="SimSun"/>
              </a:rPr>
              <a:t> </a:t>
            </a:r>
            <a:r>
              <a:rPr sz="1400">
                <a:latin typeface="Microsoft YaHei"/>
                <a:cs typeface="Microsoft YaHei"/>
              </a:rPr>
              <a:t>“</a:t>
            </a:r>
            <a:r>
              <a:rPr sz="1400">
                <a:latin typeface="SimSun"/>
                <a:cs typeface="SimSun"/>
              </a:rPr>
              <a:t>时刻准备着</a:t>
            </a:r>
            <a:r>
              <a:rPr sz="1400">
                <a:latin typeface="Microsoft YaHei"/>
                <a:cs typeface="Microsoft YaHei"/>
              </a:rPr>
              <a:t>”</a:t>
            </a:r>
            <a:endParaRPr sz="1400">
              <a:latin typeface="Microsoft YaHei"/>
              <a:cs typeface="Microsoft YaHei"/>
            </a:endParaRPr>
          </a:p>
          <a:p>
            <a:pPr marL="12700">
              <a:lnSpc>
                <a:spcPct val="100000"/>
              </a:lnSpc>
              <a:spcBef>
                <a:spcPts val="1440"/>
              </a:spcBef>
            </a:pPr>
            <a:r>
              <a:rPr sz="1400">
                <a:latin typeface="SimSun"/>
                <a:cs typeface="SimSun"/>
              </a:rPr>
              <a:t>C</a:t>
            </a:r>
            <a:r>
              <a:rPr sz="1400" spc="-40">
                <a:latin typeface="SimSun"/>
                <a:cs typeface="SimSun"/>
              </a:rPr>
              <a:t> </a:t>
            </a:r>
            <a:r>
              <a:rPr sz="1400">
                <a:latin typeface="Microsoft YaHei"/>
                <a:cs typeface="Microsoft YaHei"/>
              </a:rPr>
              <a:t>“</a:t>
            </a:r>
            <a:r>
              <a:rPr sz="1400">
                <a:latin typeface="SimSun"/>
                <a:cs typeface="SimSun"/>
              </a:rPr>
              <a:t>准备着：为共产主义事业而奋斗！</a:t>
            </a:r>
            <a:r>
              <a:rPr sz="1400">
                <a:latin typeface="Microsoft YaHei"/>
                <a:cs typeface="Microsoft YaHei"/>
              </a:rPr>
              <a:t>”</a:t>
            </a:r>
            <a:r>
              <a:rPr sz="1400" spc="245">
                <a:latin typeface="Microsoft YaHei"/>
                <a:cs typeface="Microsoft YaHei"/>
              </a:rPr>
              <a:t> </a:t>
            </a:r>
            <a:r>
              <a:rPr sz="1400">
                <a:latin typeface="SimSun"/>
                <a:cs typeface="SimSun"/>
              </a:rPr>
              <a:t>回答：</a:t>
            </a:r>
            <a:r>
              <a:rPr sz="1400">
                <a:latin typeface="Microsoft YaHei"/>
                <a:cs typeface="Microsoft YaHei"/>
              </a:rPr>
              <a:t>“</a:t>
            </a:r>
            <a:r>
              <a:rPr sz="1400">
                <a:latin typeface="SimSun"/>
                <a:cs typeface="SimSun"/>
              </a:rPr>
              <a:t>时刻准备着</a:t>
            </a:r>
            <a:r>
              <a:rPr sz="1400">
                <a:latin typeface="Microsoft YaHei"/>
                <a:cs typeface="Microsoft YaHei"/>
              </a:rPr>
              <a:t>”</a:t>
            </a:r>
            <a:endParaRPr sz="1400">
              <a:latin typeface="Microsoft YaHei"/>
              <a:cs typeface="Microsoft YaHei"/>
            </a:endParaRPr>
          </a:p>
          <a:p>
            <a:pPr marL="12700">
              <a:lnSpc>
                <a:spcPct val="100000"/>
              </a:lnSpc>
              <a:spcBef>
                <a:spcPts val="1440"/>
              </a:spcBef>
            </a:pPr>
            <a:r>
              <a:rPr sz="1400">
                <a:latin typeface="SimSun"/>
                <a:cs typeface="SimSun"/>
              </a:rPr>
              <a:t>D</a:t>
            </a:r>
            <a:r>
              <a:rPr sz="1400" spc="-50">
                <a:latin typeface="SimSun"/>
                <a:cs typeface="SimSun"/>
              </a:rPr>
              <a:t> </a:t>
            </a:r>
            <a:r>
              <a:rPr sz="1400">
                <a:latin typeface="Microsoft YaHei"/>
                <a:cs typeface="Microsoft YaHei"/>
              </a:rPr>
              <a:t>“</a:t>
            </a:r>
            <a:r>
              <a:rPr sz="1400">
                <a:latin typeface="SimSun"/>
                <a:cs typeface="SimSun"/>
              </a:rPr>
              <a:t>准备着：做共产主义事业的接班人！</a:t>
            </a:r>
            <a:r>
              <a:rPr sz="1400">
                <a:latin typeface="Microsoft YaHei"/>
                <a:cs typeface="Microsoft YaHei"/>
              </a:rPr>
              <a:t>”</a:t>
            </a:r>
            <a:r>
              <a:rPr sz="1400" spc="240">
                <a:latin typeface="Microsoft YaHei"/>
                <a:cs typeface="Microsoft YaHei"/>
              </a:rPr>
              <a:t> </a:t>
            </a:r>
            <a:r>
              <a:rPr sz="1400">
                <a:latin typeface="SimSun"/>
                <a:cs typeface="SimSun"/>
              </a:rPr>
              <a:t>回答：</a:t>
            </a:r>
            <a:r>
              <a:rPr sz="1400">
                <a:latin typeface="Microsoft YaHei"/>
                <a:cs typeface="Microsoft YaHei"/>
              </a:rPr>
              <a:t>“</a:t>
            </a:r>
            <a:r>
              <a:rPr sz="1400">
                <a:latin typeface="SimSun"/>
                <a:cs typeface="SimSun"/>
              </a:rPr>
              <a:t>时刻准备着</a:t>
            </a:r>
            <a:r>
              <a:rPr sz="1400">
                <a:latin typeface="Microsoft YaHei"/>
                <a:cs typeface="Microsoft YaHei"/>
              </a:rPr>
              <a:t>”</a:t>
            </a:r>
            <a:endParaRPr sz="1400">
              <a:latin typeface="Microsoft YaHei"/>
              <a:cs typeface="Microsoft YaHei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ct val="100000"/>
              </a:lnSpc>
            </a:pPr>
            <a:fld id="{81D60167-4931-47E6-BA6A-407CBD079E47}" type="slidenum">
              <a:rPr/>
              <a:pPr marL="38100">
                <a:lnSpc>
                  <a:spcPct val="100000"/>
                </a:lnSpc>
              </a:pPr>
              <a:t>5</a:t>
            </a:fld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130300" y="3364738"/>
            <a:ext cx="367030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>
                <a:latin typeface="SimSun"/>
                <a:cs typeface="SimSun"/>
              </a:rPr>
              <a:t>15.</a:t>
            </a:r>
            <a:r>
              <a:rPr sz="1400" spc="-2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我们队的作风：（A</a:t>
            </a:r>
            <a:r>
              <a:rPr sz="1400" spc="-2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C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D</a:t>
            </a:r>
            <a:r>
              <a:rPr sz="1400" spc="-2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F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）多项选择</a:t>
            </a:r>
            <a:endParaRPr sz="1400">
              <a:latin typeface="SimSun"/>
              <a:cs typeface="SimSu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00">
              <a:latin typeface="SimSun"/>
              <a:cs typeface="SimSun"/>
            </a:endParaRPr>
          </a:p>
          <a:p>
            <a:pPr marL="12700">
              <a:lnSpc>
                <a:spcPct val="100000"/>
              </a:lnSpc>
            </a:pPr>
            <a:r>
              <a:rPr sz="1400">
                <a:latin typeface="SimSun"/>
                <a:cs typeface="SimSun"/>
              </a:rPr>
              <a:t>A</a:t>
            </a:r>
            <a:r>
              <a:rPr sz="1400" spc="-1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诚实</a:t>
            </a:r>
            <a:r>
              <a:rPr sz="1400" spc="-1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B</a:t>
            </a:r>
            <a:r>
              <a:rPr sz="1400" spc="-1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守信</a:t>
            </a:r>
            <a:r>
              <a:rPr sz="1400" spc="-1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C</a:t>
            </a:r>
            <a:r>
              <a:rPr sz="1400" spc="-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勇敢</a:t>
            </a:r>
            <a:r>
              <a:rPr sz="1400" spc="-1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D</a:t>
            </a:r>
            <a:r>
              <a:rPr sz="1400" spc="-1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活泼</a:t>
            </a:r>
            <a:r>
              <a:rPr sz="1400" spc="-1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E</a:t>
            </a:r>
            <a:r>
              <a:rPr sz="1400" spc="-1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自律</a:t>
            </a:r>
            <a:r>
              <a:rPr sz="1400" spc="-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F</a:t>
            </a:r>
            <a:r>
              <a:rPr sz="1400" spc="-1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团结</a:t>
            </a:r>
            <a:endParaRPr sz="1400">
              <a:latin typeface="SimSun"/>
              <a:cs typeface="SimSu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30300" y="4565662"/>
            <a:ext cx="3225800" cy="10191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>
                <a:latin typeface="SimSun"/>
                <a:cs typeface="SimSun"/>
              </a:rPr>
              <a:t>16.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Microsoft YaHei"/>
                <a:cs typeface="Microsoft YaHei"/>
              </a:rPr>
              <a:t>“</a:t>
            </a:r>
            <a:r>
              <a:rPr sz="1400">
                <a:latin typeface="SimSun"/>
                <a:cs typeface="SimSun"/>
              </a:rPr>
              <a:t>五爱</a:t>
            </a:r>
            <a:r>
              <a:rPr sz="1400">
                <a:latin typeface="Microsoft YaHei"/>
                <a:cs typeface="Microsoft YaHei"/>
              </a:rPr>
              <a:t>”</a:t>
            </a:r>
            <a:r>
              <a:rPr sz="1400">
                <a:latin typeface="SimSun"/>
                <a:cs typeface="SimSun"/>
              </a:rPr>
              <a:t>指(</a:t>
            </a:r>
            <a:r>
              <a:rPr sz="1400" spc="-1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A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B</a:t>
            </a:r>
            <a:r>
              <a:rPr sz="1400" spc="-1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D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E</a:t>
            </a:r>
            <a:r>
              <a:rPr sz="1400" spc="-1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G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)</a:t>
            </a:r>
            <a:r>
              <a:rPr sz="1400" spc="-1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多项选择</a:t>
            </a:r>
            <a:endParaRPr sz="1400">
              <a:latin typeface="SimSun"/>
              <a:cs typeface="SimSun"/>
            </a:endParaRPr>
          </a:p>
          <a:p>
            <a:pPr marL="12700">
              <a:lnSpc>
                <a:spcPct val="100000"/>
              </a:lnSpc>
              <a:spcBef>
                <a:spcPts val="1340"/>
              </a:spcBef>
            </a:pPr>
            <a:r>
              <a:rPr sz="1400">
                <a:latin typeface="SimSun"/>
                <a:cs typeface="SimSun"/>
              </a:rPr>
              <a:t>A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爱祖国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B</a:t>
            </a:r>
            <a:r>
              <a:rPr sz="1400" spc="-1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爱人民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C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爱学校</a:t>
            </a:r>
            <a:r>
              <a:rPr sz="1400" spc="-1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D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爱劳动</a:t>
            </a:r>
            <a:endParaRPr sz="1400">
              <a:latin typeface="SimSun"/>
              <a:cs typeface="SimSu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00">
              <a:latin typeface="SimSun"/>
              <a:cs typeface="SimSu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400">
                <a:latin typeface="SimSun"/>
                <a:cs typeface="SimSun"/>
              </a:rPr>
              <a:t>E爱科学</a:t>
            </a:r>
            <a:r>
              <a:rPr sz="1400" spc="-3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F</a:t>
            </a:r>
            <a:r>
              <a:rPr sz="1400" spc="-2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爱生活</a:t>
            </a:r>
            <a:r>
              <a:rPr sz="1400" spc="-3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G爱护公共财物</a:t>
            </a:r>
            <a:endParaRPr sz="1400">
              <a:latin typeface="SimSun"/>
              <a:cs typeface="SimSu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130300" y="6138417"/>
            <a:ext cx="322580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>
                <a:latin typeface="SimSun"/>
                <a:cs typeface="SimSun"/>
              </a:rPr>
              <a:t>17.</a:t>
            </a:r>
            <a:r>
              <a:rPr sz="1400" spc="-3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超过（</a:t>
            </a:r>
            <a:r>
              <a:rPr sz="1400" spc="-3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C</a:t>
            </a:r>
            <a:r>
              <a:rPr sz="1400" spc="-3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）周岁的队员应该离队。</a:t>
            </a:r>
            <a:endParaRPr sz="1400">
              <a:latin typeface="SimSun"/>
              <a:cs typeface="SimSu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00">
              <a:latin typeface="SimSun"/>
              <a:cs typeface="SimSun"/>
            </a:endParaRPr>
          </a:p>
          <a:p>
            <a:pPr marL="12700">
              <a:lnSpc>
                <a:spcPct val="100000"/>
              </a:lnSpc>
            </a:pPr>
            <a:r>
              <a:rPr sz="1400">
                <a:latin typeface="SimSun"/>
                <a:cs typeface="SimSun"/>
              </a:rPr>
              <a:t>A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12</a:t>
            </a:r>
            <a:r>
              <a:rPr sz="1400" spc="-1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周岁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B</a:t>
            </a:r>
            <a:r>
              <a:rPr sz="1400" spc="-1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13周岁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C</a:t>
            </a:r>
            <a:r>
              <a:rPr sz="1400" spc="-1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14周岁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D</a:t>
            </a:r>
            <a:r>
              <a:rPr sz="1400" spc="-1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15周岁</a:t>
            </a:r>
            <a:endParaRPr sz="1400">
              <a:latin typeface="SimSun"/>
              <a:cs typeface="SimSu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130300" y="7327138"/>
            <a:ext cx="3937000" cy="1031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>
                <a:latin typeface="SimSun"/>
                <a:cs typeface="SimSun"/>
              </a:rPr>
              <a:t>18.</a:t>
            </a:r>
            <a:r>
              <a:rPr sz="1400" spc="-5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队员由一个大队转到另一个大队，要带上（</a:t>
            </a:r>
            <a:r>
              <a:rPr sz="1400" spc="-4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B</a:t>
            </a:r>
            <a:endParaRPr sz="1400">
              <a:latin typeface="SimSun"/>
              <a:cs typeface="SimSu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00">
              <a:latin typeface="SimSun"/>
              <a:cs typeface="SimSun"/>
            </a:endParaRPr>
          </a:p>
          <a:p>
            <a:pPr marL="12700">
              <a:lnSpc>
                <a:spcPct val="100000"/>
              </a:lnSpc>
            </a:pPr>
            <a:r>
              <a:rPr sz="1400">
                <a:latin typeface="SimSun"/>
                <a:cs typeface="SimSun"/>
              </a:rPr>
              <a:t>），到新的大队报到。</a:t>
            </a:r>
            <a:endParaRPr sz="1400">
              <a:latin typeface="SimSun"/>
              <a:cs typeface="SimSu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00">
              <a:latin typeface="SimSun"/>
              <a:cs typeface="SimSun"/>
            </a:endParaRPr>
          </a:p>
          <a:p>
            <a:pPr marL="12700">
              <a:lnSpc>
                <a:spcPct val="100000"/>
              </a:lnSpc>
            </a:pPr>
            <a:r>
              <a:rPr sz="1400">
                <a:latin typeface="SimSun"/>
                <a:cs typeface="SimSun"/>
              </a:rPr>
              <a:t>A</a:t>
            </a:r>
            <a:r>
              <a:rPr sz="1400" spc="-2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学生证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B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队员登记表</a:t>
            </a:r>
            <a:r>
              <a:rPr sz="1400" spc="-2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C学校证明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D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无需带证件</a:t>
            </a:r>
            <a:endParaRPr sz="1400">
              <a:latin typeface="SimSun"/>
              <a:cs typeface="SimSu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30300" y="8912097"/>
            <a:ext cx="367030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>
                <a:latin typeface="SimSun"/>
                <a:cs typeface="SimSun"/>
              </a:rPr>
              <a:t>19.</a:t>
            </a:r>
            <a:r>
              <a:rPr sz="1400" spc="-3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全国代表大会原则上每（</a:t>
            </a:r>
            <a:r>
              <a:rPr sz="1400" spc="-3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C</a:t>
            </a:r>
            <a:r>
              <a:rPr sz="1400" spc="-3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）召开一次。</a:t>
            </a:r>
            <a:endParaRPr sz="1400">
              <a:latin typeface="SimSun"/>
              <a:cs typeface="SimSu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00">
              <a:latin typeface="SimSun"/>
              <a:cs typeface="SimSun"/>
            </a:endParaRPr>
          </a:p>
          <a:p>
            <a:pPr marL="12700">
              <a:lnSpc>
                <a:spcPct val="100000"/>
              </a:lnSpc>
            </a:pPr>
            <a:r>
              <a:rPr sz="1400">
                <a:latin typeface="SimSun"/>
                <a:cs typeface="SimSun"/>
              </a:rPr>
              <a:t>A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三年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B</a:t>
            </a:r>
            <a:r>
              <a:rPr sz="1400" spc="-1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四年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C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五年</a:t>
            </a:r>
            <a:r>
              <a:rPr sz="1400" spc="-1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D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六年</a:t>
            </a:r>
            <a:endParaRPr sz="1400">
              <a:latin typeface="SimSun"/>
              <a:cs typeface="SimSun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/>
          <p:nvPr/>
        </p:nvSpPr>
        <p:spPr>
          <a:xfrm>
            <a:off x="1712506" y="521944"/>
            <a:ext cx="4135754" cy="185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>
                <a:latin typeface="SimSun"/>
                <a:cs typeface="SimSun"/>
              </a:rPr>
              <a:t>------</a:t>
            </a:r>
            <a:r>
              <a:rPr sz="1050">
                <a:latin typeface="MS UI Gothic"/>
                <a:cs typeface="MS UI Gothic"/>
              </a:rPr>
              <a:t>精</a:t>
            </a:r>
            <a:r>
              <a:rPr sz="1050">
                <a:latin typeface="PMingLiU-ExtB"/>
                <a:cs typeface="PMingLiU-ExtB"/>
              </a:rPr>
              <a:t>选</a:t>
            </a:r>
            <a:r>
              <a:rPr sz="1050">
                <a:latin typeface="MS UI Gothic"/>
                <a:cs typeface="MS UI Gothic"/>
              </a:rPr>
              <a:t>范文、公文、</a:t>
            </a:r>
            <a:r>
              <a:rPr sz="1050">
                <a:latin typeface="PMingLiU-ExtB"/>
                <a:cs typeface="PMingLiU-ExtB"/>
              </a:rPr>
              <a:t>论</a:t>
            </a:r>
            <a:r>
              <a:rPr sz="1050">
                <a:latin typeface="MS UI Gothic"/>
                <a:cs typeface="MS UI Gothic"/>
              </a:rPr>
              <a:t>文、和其他</a:t>
            </a:r>
            <a:r>
              <a:rPr sz="1050">
                <a:latin typeface="PMingLiU-ExtB"/>
                <a:cs typeface="PMingLiU-ExtB"/>
              </a:rPr>
              <a:t>应</a:t>
            </a:r>
            <a:r>
              <a:rPr sz="1050">
                <a:latin typeface="MS UI Gothic"/>
                <a:cs typeface="MS UI Gothic"/>
              </a:rPr>
              <a:t>用文档，如需本文，</a:t>
            </a:r>
            <a:r>
              <a:rPr sz="1050">
                <a:latin typeface="PMingLiU-ExtB"/>
                <a:cs typeface="PMingLiU-ExtB"/>
              </a:rPr>
              <a:t>请</a:t>
            </a:r>
            <a:r>
              <a:rPr sz="1050">
                <a:latin typeface="MS UI Gothic"/>
                <a:cs typeface="MS UI Gothic"/>
              </a:rPr>
              <a:t>下</a:t>
            </a:r>
            <a:r>
              <a:rPr sz="1050">
                <a:latin typeface="PMingLiU-ExtB"/>
                <a:cs typeface="PMingLiU-ExtB"/>
              </a:rPr>
              <a:t>载</a:t>
            </a:r>
            <a:r>
              <a:rPr sz="1050">
                <a:latin typeface="SimSun"/>
                <a:cs typeface="SimSun"/>
              </a:rPr>
              <a:t>-----</a:t>
            </a:r>
            <a:endParaRPr sz="1050">
              <a:latin typeface="SimSun"/>
              <a:cs typeface="SimSu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26489" y="738593"/>
            <a:ext cx="5307330" cy="0"/>
          </a:xfrm>
          <a:custGeom>
            <a:rect l="l" t="t" r="r" b="b"/>
            <a:pathLst>
              <a:path w="5307330">
                <a:moveTo>
                  <a:pt x="0" y="0"/>
                </a:moveTo>
                <a:lnTo>
                  <a:pt x="5307330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130300" y="1383538"/>
            <a:ext cx="429260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>
                <a:latin typeface="SimSun"/>
                <a:cs typeface="SimSun"/>
              </a:rPr>
              <a:t>20.</a:t>
            </a:r>
            <a:r>
              <a:rPr sz="1400" spc="-3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小队由（</a:t>
            </a:r>
            <a:r>
              <a:rPr sz="1400" spc="-2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A</a:t>
            </a:r>
            <a:r>
              <a:rPr sz="1400" spc="-3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）组成，设正副小队长。</a:t>
            </a:r>
            <a:endParaRPr sz="1400">
              <a:latin typeface="SimSun"/>
              <a:cs typeface="SimSu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00">
              <a:latin typeface="SimSun"/>
              <a:cs typeface="SimSun"/>
            </a:endParaRPr>
          </a:p>
          <a:p>
            <a:pPr marL="12700">
              <a:lnSpc>
                <a:spcPct val="100000"/>
              </a:lnSpc>
            </a:pPr>
            <a:r>
              <a:rPr sz="1400">
                <a:latin typeface="SimSun"/>
                <a:cs typeface="SimSun"/>
              </a:rPr>
              <a:t>A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５至１３人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B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6至１３人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C</a:t>
            </a:r>
            <a:r>
              <a:rPr sz="1400" spc="-1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５至１4人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D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6至１３人</a:t>
            </a:r>
            <a:endParaRPr sz="1400">
              <a:latin typeface="SimSun"/>
              <a:cs typeface="SimSun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ct val="100000"/>
              </a:lnSpc>
            </a:pPr>
            <a:fld id="{81D60167-4931-47E6-BA6A-407CBD079E47}" type="slidenum">
              <a:rPr/>
              <a:pPr marL="38100">
                <a:lnSpc>
                  <a:spcPct val="100000"/>
                </a:lnSpc>
              </a:pPr>
              <a:t>6</a:t>
            </a:fld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130300" y="2572258"/>
            <a:ext cx="4648200" cy="1031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>
                <a:latin typeface="SimSun"/>
                <a:cs typeface="SimSun"/>
              </a:rPr>
              <a:t>21.</a:t>
            </a:r>
            <a:r>
              <a:rPr sz="1400" spc="-5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中队由两个以上的小队组成，成立中队委员会，由（</a:t>
            </a:r>
            <a:r>
              <a:rPr sz="1400" spc="-4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D</a:t>
            </a:r>
            <a:endParaRPr sz="1400">
              <a:latin typeface="SimSun"/>
              <a:cs typeface="SimSu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00">
              <a:latin typeface="SimSun"/>
              <a:cs typeface="SimSun"/>
            </a:endParaRPr>
          </a:p>
          <a:p>
            <a:pPr marL="12700">
              <a:lnSpc>
                <a:spcPct val="100000"/>
              </a:lnSpc>
            </a:pPr>
            <a:r>
              <a:rPr sz="1400">
                <a:latin typeface="SimSun"/>
                <a:cs typeface="SimSun"/>
              </a:rPr>
              <a:t>）组成。</a:t>
            </a:r>
            <a:endParaRPr sz="1400">
              <a:latin typeface="SimSun"/>
              <a:cs typeface="SimSu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00">
              <a:latin typeface="SimSun"/>
              <a:cs typeface="SimSun"/>
            </a:endParaRPr>
          </a:p>
          <a:p>
            <a:pPr marL="12700">
              <a:lnSpc>
                <a:spcPct val="100000"/>
              </a:lnSpc>
            </a:pPr>
            <a:r>
              <a:rPr sz="1400">
                <a:latin typeface="SimSun"/>
                <a:cs typeface="SimSun"/>
              </a:rPr>
              <a:t>A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4至6人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B</a:t>
            </a:r>
            <a:r>
              <a:rPr sz="1400" spc="-1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4至７人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C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３至6人</a:t>
            </a:r>
            <a:r>
              <a:rPr sz="1400" spc="-1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D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３至７人</a:t>
            </a:r>
            <a:endParaRPr sz="1400">
              <a:latin typeface="SimSun"/>
              <a:cs typeface="SimSu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130300" y="4157217"/>
            <a:ext cx="4648200" cy="1031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>
                <a:latin typeface="SimSun"/>
                <a:cs typeface="SimSun"/>
              </a:rPr>
              <a:t>22.</a:t>
            </a:r>
            <a:r>
              <a:rPr sz="1400" spc="-5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大队由两个以上的中队组成，成立大队委员会，由（</a:t>
            </a:r>
            <a:r>
              <a:rPr sz="1400" spc="-4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C</a:t>
            </a:r>
            <a:endParaRPr sz="1400">
              <a:latin typeface="SimSun"/>
              <a:cs typeface="SimSu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00">
              <a:latin typeface="SimSun"/>
              <a:cs typeface="SimSun"/>
            </a:endParaRPr>
          </a:p>
          <a:p>
            <a:pPr marL="12700">
              <a:lnSpc>
                <a:spcPct val="100000"/>
              </a:lnSpc>
            </a:pPr>
            <a:r>
              <a:rPr sz="1400">
                <a:latin typeface="SimSun"/>
                <a:cs typeface="SimSun"/>
              </a:rPr>
              <a:t>）组成。</a:t>
            </a:r>
            <a:endParaRPr sz="1400">
              <a:latin typeface="SimSun"/>
              <a:cs typeface="SimSu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00">
              <a:latin typeface="SimSun"/>
              <a:cs typeface="SimSun"/>
            </a:endParaRPr>
          </a:p>
          <a:p>
            <a:pPr marL="12700">
              <a:lnSpc>
                <a:spcPct val="100000"/>
              </a:lnSpc>
            </a:pPr>
            <a:r>
              <a:rPr sz="1400">
                <a:latin typeface="SimSun"/>
                <a:cs typeface="SimSun"/>
              </a:rPr>
              <a:t>A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76至13人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B</a:t>
            </a:r>
            <a:r>
              <a:rPr sz="1400" spc="-1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6至14人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C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7至13人</a:t>
            </a:r>
            <a:r>
              <a:rPr sz="1400" spc="-1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D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7至14人</a:t>
            </a:r>
            <a:endParaRPr sz="1400">
              <a:latin typeface="SimSun"/>
              <a:cs typeface="SimSu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30300" y="5742177"/>
            <a:ext cx="4826000" cy="1427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8300" indent="-355600">
              <a:lnSpc>
                <a:spcPct val="100000"/>
              </a:lnSpc>
              <a:spcBef>
                <a:spcPts val="100"/>
              </a:spcBef>
              <a:buAutoNum type="arabicPeriod" startAt="23"/>
              <a:tabLst>
                <a:tab pos="368300"/>
              </a:tabLst>
            </a:pPr>
            <a:r>
              <a:rPr sz="1400">
                <a:latin typeface="SimSun"/>
                <a:cs typeface="SimSun"/>
              </a:rPr>
              <a:t>小队长和中队、大队委员会都由(</a:t>
            </a:r>
            <a:r>
              <a:rPr sz="1400" spc="-5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B</a:t>
            </a:r>
            <a:r>
              <a:rPr sz="1400" spc="-5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)产生。</a:t>
            </a:r>
            <a:endParaRPr sz="1400">
              <a:latin typeface="SimSun"/>
              <a:cs typeface="SimSun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Font typeface="SimSun"/>
              <a:buAutoNum type="arabicPeriod" startAt="23"/>
            </a:pPr>
            <a:endParaRPr sz="1100">
              <a:latin typeface="SimSun"/>
              <a:cs typeface="SimSun"/>
            </a:endParaRPr>
          </a:p>
          <a:p>
            <a:pPr marL="12700">
              <a:lnSpc>
                <a:spcPct val="100000"/>
              </a:lnSpc>
            </a:pPr>
            <a:r>
              <a:rPr sz="1400">
                <a:latin typeface="SimSun"/>
                <a:cs typeface="SimSun"/>
              </a:rPr>
              <a:t>A</a:t>
            </a:r>
            <a:r>
              <a:rPr sz="1400" spc="-2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大队辅导员认定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B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队员选举</a:t>
            </a:r>
            <a:r>
              <a:rPr sz="1400" spc="-2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C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学校选举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D中队辅导员推荐</a:t>
            </a:r>
            <a:endParaRPr sz="1400">
              <a:latin typeface="SimSun"/>
              <a:cs typeface="SimSun"/>
            </a:endParaRPr>
          </a:p>
          <a:p>
            <a:pPr marL="12700" marR="449580">
              <a:lnSpc>
                <a:spcPct val="185700"/>
              </a:lnSpc>
              <a:buAutoNum type="arabicPeriod" startAt="24"/>
              <a:tabLst>
                <a:tab pos="368300"/>
              </a:tabLst>
            </a:pPr>
            <a:r>
              <a:rPr sz="1400">
                <a:latin typeface="SimSun"/>
                <a:cs typeface="SimSun"/>
              </a:rPr>
              <a:t>红领巾代表(</a:t>
            </a:r>
            <a:r>
              <a:rPr sz="1400" spc="-5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B</a:t>
            </a:r>
            <a:r>
              <a:rPr sz="1400" spc="-5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)的一角，是革命先烈的鲜血染成。  A</a:t>
            </a:r>
            <a:r>
              <a:rPr sz="1400" spc="-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队旗</a:t>
            </a:r>
            <a:r>
              <a:rPr sz="1400" spc="-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B红旗</a:t>
            </a:r>
            <a:r>
              <a:rPr sz="1400" spc="-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C 队角</a:t>
            </a:r>
            <a:r>
              <a:rPr sz="1400" spc="-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D</a:t>
            </a:r>
            <a:r>
              <a:rPr sz="1400" spc="-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队徽</a:t>
            </a:r>
            <a:endParaRPr sz="1400">
              <a:latin typeface="SimSun"/>
              <a:cs typeface="SimSu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30300" y="7723378"/>
            <a:ext cx="438150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>
                <a:latin typeface="SimSun"/>
                <a:cs typeface="SimSun"/>
              </a:rPr>
              <a:t>25.</a:t>
            </a:r>
            <a:r>
              <a:rPr sz="1400" spc="-3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在少先队集会时，应由谁来带领队员呼号？（</a:t>
            </a:r>
            <a:r>
              <a:rPr sz="1400" spc="-3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C</a:t>
            </a:r>
            <a:r>
              <a:rPr sz="1400" spc="-3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）</a:t>
            </a:r>
            <a:endParaRPr sz="1400">
              <a:latin typeface="SimSun"/>
              <a:cs typeface="SimSu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00">
              <a:latin typeface="SimSun"/>
              <a:cs typeface="SimSun"/>
            </a:endParaRPr>
          </a:p>
          <a:p>
            <a:pPr marL="12700">
              <a:lnSpc>
                <a:spcPct val="100000"/>
              </a:lnSpc>
            </a:pPr>
            <a:r>
              <a:rPr sz="1400">
                <a:latin typeface="SimSun"/>
                <a:cs typeface="SimSun"/>
              </a:rPr>
              <a:t>A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大队长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B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中队长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C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辅导员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D小队长</a:t>
            </a:r>
            <a:endParaRPr sz="1400">
              <a:latin typeface="SimSun"/>
              <a:cs typeface="SimSu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30300" y="8912097"/>
            <a:ext cx="278130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>
                <a:latin typeface="SimSun"/>
                <a:cs typeface="SimSun"/>
              </a:rPr>
              <a:t>26.</a:t>
            </a:r>
            <a:r>
              <a:rPr sz="1400" spc="-3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少先队是由（</a:t>
            </a:r>
            <a:r>
              <a:rPr sz="1400" spc="-3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C</a:t>
            </a:r>
            <a:r>
              <a:rPr sz="1400" spc="-3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）直接领导。</a:t>
            </a:r>
            <a:endParaRPr sz="1400">
              <a:latin typeface="SimSun"/>
              <a:cs typeface="SimSu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00">
              <a:latin typeface="SimSun"/>
              <a:cs typeface="SimSun"/>
            </a:endParaRPr>
          </a:p>
          <a:p>
            <a:pPr marL="12700">
              <a:lnSpc>
                <a:spcPct val="100000"/>
              </a:lnSpc>
            </a:pPr>
            <a:r>
              <a:rPr sz="1400">
                <a:latin typeface="SimSun"/>
                <a:cs typeface="SimSun"/>
              </a:rPr>
              <a:t>A</a:t>
            </a:r>
            <a:r>
              <a:rPr sz="1400" spc="-3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中国共产党</a:t>
            </a:r>
            <a:r>
              <a:rPr sz="1400" spc="-2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B</a:t>
            </a:r>
            <a:r>
              <a:rPr sz="1400" spc="-3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学校少先队部</a:t>
            </a:r>
            <a:endParaRPr sz="1400">
              <a:latin typeface="SimSun"/>
              <a:cs typeface="SimSun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/>
          <p:nvPr/>
        </p:nvSpPr>
        <p:spPr>
          <a:xfrm>
            <a:off x="1130300" y="521944"/>
            <a:ext cx="4718050" cy="7042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94360">
              <a:lnSpc>
                <a:spcPct val="100000"/>
              </a:lnSpc>
              <a:spcBef>
                <a:spcPts val="100"/>
              </a:spcBef>
            </a:pPr>
            <a:r>
              <a:rPr sz="1050">
                <a:latin typeface="SimSun"/>
                <a:cs typeface="SimSun"/>
              </a:rPr>
              <a:t>------</a:t>
            </a:r>
            <a:r>
              <a:rPr sz="1050">
                <a:latin typeface="MS UI Gothic"/>
                <a:cs typeface="MS UI Gothic"/>
              </a:rPr>
              <a:t>精</a:t>
            </a:r>
            <a:r>
              <a:rPr sz="1050">
                <a:latin typeface="PMingLiU-ExtB"/>
                <a:cs typeface="PMingLiU-ExtB"/>
              </a:rPr>
              <a:t>选</a:t>
            </a:r>
            <a:r>
              <a:rPr sz="1050">
                <a:latin typeface="MS UI Gothic"/>
                <a:cs typeface="MS UI Gothic"/>
              </a:rPr>
              <a:t>范文、公文、</a:t>
            </a:r>
            <a:r>
              <a:rPr sz="1050">
                <a:latin typeface="PMingLiU-ExtB"/>
                <a:cs typeface="PMingLiU-ExtB"/>
              </a:rPr>
              <a:t>论</a:t>
            </a:r>
            <a:r>
              <a:rPr sz="1050">
                <a:latin typeface="MS UI Gothic"/>
                <a:cs typeface="MS UI Gothic"/>
              </a:rPr>
              <a:t>文、和其他</a:t>
            </a:r>
            <a:r>
              <a:rPr sz="1050">
                <a:latin typeface="PMingLiU-ExtB"/>
                <a:cs typeface="PMingLiU-ExtB"/>
              </a:rPr>
              <a:t>应</a:t>
            </a:r>
            <a:r>
              <a:rPr sz="1050">
                <a:latin typeface="MS UI Gothic"/>
                <a:cs typeface="MS UI Gothic"/>
              </a:rPr>
              <a:t>用文档，如需本文，</a:t>
            </a:r>
            <a:r>
              <a:rPr sz="1050">
                <a:latin typeface="PMingLiU-ExtB"/>
                <a:cs typeface="PMingLiU-ExtB"/>
              </a:rPr>
              <a:t>请</a:t>
            </a:r>
            <a:r>
              <a:rPr sz="1050">
                <a:latin typeface="MS UI Gothic"/>
                <a:cs typeface="MS UI Gothic"/>
              </a:rPr>
              <a:t>下</a:t>
            </a:r>
            <a:r>
              <a:rPr sz="1050">
                <a:latin typeface="PMingLiU-ExtB"/>
                <a:cs typeface="PMingLiU-ExtB"/>
              </a:rPr>
              <a:t>载</a:t>
            </a:r>
            <a:r>
              <a:rPr sz="1050">
                <a:latin typeface="SimSun"/>
                <a:cs typeface="SimSun"/>
              </a:rPr>
              <a:t>-----</a:t>
            </a:r>
            <a:endParaRPr sz="1050">
              <a:latin typeface="SimSun"/>
              <a:cs typeface="SimSun"/>
            </a:endParaRPr>
          </a:p>
          <a:p>
            <a:pPr>
              <a:lnSpc>
                <a:spcPct val="100000"/>
              </a:lnSpc>
            </a:pPr>
            <a:endParaRPr sz="1100">
              <a:latin typeface="SimSun"/>
              <a:cs typeface="SimSu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750">
              <a:latin typeface="SimSun"/>
              <a:cs typeface="SimSun"/>
            </a:endParaRPr>
          </a:p>
          <a:p>
            <a:pPr marL="12700">
              <a:lnSpc>
                <a:spcPct val="100000"/>
              </a:lnSpc>
            </a:pPr>
            <a:r>
              <a:rPr sz="1400">
                <a:latin typeface="SimSun"/>
                <a:cs typeface="SimSun"/>
              </a:rPr>
              <a:t>C</a:t>
            </a:r>
            <a:r>
              <a:rPr sz="1400" spc="-4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中国共产党委托中国共青团</a:t>
            </a:r>
            <a:r>
              <a:rPr sz="1400" spc="-3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D中国青年团</a:t>
            </a:r>
            <a:endParaRPr sz="1400">
              <a:latin typeface="SimSun"/>
              <a:cs typeface="SimSun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ct val="100000"/>
              </a:lnSpc>
            </a:pPr>
            <a:fld id="{81D60167-4931-47E6-BA6A-407CBD079E47}" type="slidenum">
              <a:rPr/>
              <a:pPr marL="38100">
                <a:lnSpc>
                  <a:spcPct val="100000"/>
                </a:lnSpc>
              </a:pPr>
              <a:t>7</a:t>
            </a:fld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130300" y="1804784"/>
            <a:ext cx="5181600" cy="1402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>
                <a:latin typeface="SimSun"/>
                <a:cs typeface="SimSun"/>
              </a:rPr>
              <a:t>27.</a:t>
            </a:r>
            <a:endParaRPr sz="1400">
              <a:latin typeface="SimSun"/>
              <a:cs typeface="SimSun"/>
            </a:endParaRPr>
          </a:p>
          <a:p>
            <a:pPr marL="12700" marR="5080">
              <a:lnSpc>
                <a:spcPts val="3120"/>
              </a:lnSpc>
              <a:spcBef>
                <a:spcPts val="145"/>
              </a:spcBef>
            </a:pPr>
            <a:r>
              <a:rPr sz="1400">
                <a:latin typeface="SimSun"/>
                <a:cs typeface="SimSun"/>
              </a:rPr>
              <a:t>每天升旗手在升旗或降旗时，如果你正在操场上走动、玩耍、扫地 或准备回家------此时，你会怎么做？（</a:t>
            </a:r>
            <a:r>
              <a:rPr sz="1400" spc="-1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A</a:t>
            </a:r>
            <a:r>
              <a:rPr sz="1400" spc="-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）</a:t>
            </a:r>
            <a:endParaRPr sz="1400">
              <a:latin typeface="SimSun"/>
              <a:cs typeface="SimSun"/>
            </a:endParaRPr>
          </a:p>
          <a:p>
            <a:pPr marL="12700">
              <a:lnSpc>
                <a:spcPct val="100000"/>
              </a:lnSpc>
              <a:spcBef>
                <a:spcPts val="1095"/>
              </a:spcBef>
            </a:pPr>
            <a:r>
              <a:rPr sz="1400">
                <a:latin typeface="SimSun"/>
                <a:cs typeface="SimSun"/>
              </a:rPr>
              <a:t>A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立正敬礼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B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装做没看见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C继续做自己的事情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D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不知道</a:t>
            </a:r>
            <a:endParaRPr sz="1400">
              <a:latin typeface="SimSun"/>
              <a:cs typeface="SimSu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30300" y="3760978"/>
            <a:ext cx="5181600" cy="1427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>
                <a:latin typeface="SimSun"/>
                <a:cs typeface="SimSun"/>
              </a:rPr>
              <a:t>28.</a:t>
            </a:r>
            <a:r>
              <a:rPr sz="1400" spc="-4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（</a:t>
            </a:r>
            <a:r>
              <a:rPr sz="1400" spc="-3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B</a:t>
            </a:r>
            <a:endParaRPr sz="1400">
              <a:latin typeface="SimSun"/>
              <a:cs typeface="SimSu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00">
              <a:latin typeface="SimSun"/>
              <a:cs typeface="SimSun"/>
            </a:endParaRPr>
          </a:p>
          <a:p>
            <a:pPr marL="12700">
              <a:lnSpc>
                <a:spcPct val="100000"/>
              </a:lnSpc>
            </a:pPr>
            <a:r>
              <a:rPr sz="1400">
                <a:latin typeface="SimSun"/>
                <a:cs typeface="SimSun"/>
              </a:rPr>
              <a:t>）可以根据工作需要，设队长、副队长、旗手和学习、劳动、文娱</a:t>
            </a:r>
            <a:endParaRPr sz="1400">
              <a:latin typeface="SimSun"/>
              <a:cs typeface="SimSu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00">
              <a:latin typeface="SimSun"/>
              <a:cs typeface="SimSun"/>
            </a:endParaRPr>
          </a:p>
          <a:p>
            <a:pPr marL="12700">
              <a:lnSpc>
                <a:spcPct val="100000"/>
              </a:lnSpc>
            </a:pPr>
            <a:r>
              <a:rPr sz="1400">
                <a:latin typeface="SimSun"/>
                <a:cs typeface="SimSun"/>
              </a:rPr>
              <a:t>、体育、组织、宣传等委员。</a:t>
            </a:r>
            <a:endParaRPr sz="1400">
              <a:latin typeface="SimSun"/>
              <a:cs typeface="SimSu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00">
              <a:latin typeface="SimSun"/>
              <a:cs typeface="SimSun"/>
            </a:endParaRPr>
          </a:p>
          <a:p>
            <a:pPr marL="12700">
              <a:lnSpc>
                <a:spcPct val="100000"/>
              </a:lnSpc>
            </a:pPr>
            <a:r>
              <a:rPr sz="1400">
                <a:latin typeface="SimSun"/>
                <a:cs typeface="SimSun"/>
              </a:rPr>
              <a:t>A</a:t>
            </a:r>
            <a:r>
              <a:rPr sz="1400" spc="-2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学校</a:t>
            </a:r>
            <a:r>
              <a:rPr sz="1400" spc="-2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B大队和中队委员会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C大队辅导员</a:t>
            </a:r>
            <a:r>
              <a:rPr sz="1400" spc="-2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D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中队辅导员</a:t>
            </a:r>
            <a:endParaRPr sz="1400">
              <a:latin typeface="SimSun"/>
              <a:cs typeface="SimSu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130300" y="5742177"/>
            <a:ext cx="5181600" cy="2219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>
                <a:latin typeface="SimSun"/>
                <a:cs typeface="SimSun"/>
              </a:rPr>
              <a:t>29.</a:t>
            </a:r>
            <a:r>
              <a:rPr sz="1400" spc="-2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我们的活动有（B</a:t>
            </a:r>
            <a:r>
              <a:rPr sz="1400" spc="-2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C</a:t>
            </a:r>
            <a:r>
              <a:rPr sz="1400" spc="-2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D</a:t>
            </a:r>
            <a:r>
              <a:rPr sz="1400" spc="-2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E）</a:t>
            </a:r>
            <a:endParaRPr sz="1400">
              <a:latin typeface="SimSun"/>
              <a:cs typeface="SimSu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00">
              <a:latin typeface="SimSun"/>
              <a:cs typeface="SimSun"/>
            </a:endParaRPr>
          </a:p>
          <a:p>
            <a:pPr marL="12700">
              <a:lnSpc>
                <a:spcPct val="100000"/>
              </a:lnSpc>
            </a:pPr>
            <a:r>
              <a:rPr sz="1400">
                <a:latin typeface="SimSun"/>
                <a:cs typeface="SimSun"/>
              </a:rPr>
              <a:t>A</a:t>
            </a:r>
            <a:r>
              <a:rPr sz="1400" spc="-6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内容丰富的班队课</a:t>
            </a:r>
            <a:endParaRPr sz="1400">
              <a:latin typeface="SimSun"/>
              <a:cs typeface="SimSu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00">
              <a:latin typeface="SimSun"/>
              <a:cs typeface="SimSun"/>
            </a:endParaRPr>
          </a:p>
          <a:p>
            <a:pPr marL="12700">
              <a:lnSpc>
                <a:spcPct val="100000"/>
              </a:lnSpc>
            </a:pPr>
            <a:r>
              <a:rPr sz="1400">
                <a:latin typeface="SimSun"/>
                <a:cs typeface="SimSun"/>
              </a:rPr>
              <a:t>B</a:t>
            </a:r>
            <a:r>
              <a:rPr sz="1400" spc="-9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开展文化科学、娱乐游戏、军事体育等各种有意义有趣味的活动</a:t>
            </a:r>
            <a:endParaRPr sz="1400">
              <a:latin typeface="SimSun"/>
              <a:cs typeface="SimSu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00">
              <a:latin typeface="SimSun"/>
              <a:cs typeface="SimSun"/>
            </a:endParaRPr>
          </a:p>
          <a:p>
            <a:pPr marL="12700">
              <a:lnSpc>
                <a:spcPct val="100000"/>
              </a:lnSpc>
            </a:pPr>
            <a:r>
              <a:rPr sz="1400">
                <a:latin typeface="SimSun"/>
                <a:cs typeface="SimSun"/>
              </a:rPr>
              <a:t>C</a:t>
            </a:r>
            <a:r>
              <a:rPr sz="1400" spc="-6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组织参观、访问、野营、旅行、故事会</a:t>
            </a:r>
            <a:endParaRPr sz="1400">
              <a:latin typeface="SimSun"/>
              <a:cs typeface="SimSu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00">
              <a:latin typeface="SimSun"/>
              <a:cs typeface="SimSun"/>
            </a:endParaRPr>
          </a:p>
          <a:p>
            <a:pPr marL="12700">
              <a:lnSpc>
                <a:spcPct val="100000"/>
              </a:lnSpc>
            </a:pPr>
            <a:r>
              <a:rPr sz="1400">
                <a:latin typeface="SimSun"/>
                <a:cs typeface="SimSun"/>
              </a:rPr>
              <a:t>D</a:t>
            </a:r>
            <a:r>
              <a:rPr sz="1400" spc="-6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举行队会</a:t>
            </a:r>
            <a:endParaRPr sz="1400">
              <a:latin typeface="SimSun"/>
              <a:cs typeface="SimSu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00">
              <a:latin typeface="SimSun"/>
              <a:cs typeface="SimSun"/>
            </a:endParaRPr>
          </a:p>
          <a:p>
            <a:pPr marL="12700">
              <a:lnSpc>
                <a:spcPct val="100000"/>
              </a:lnSpc>
            </a:pPr>
            <a:r>
              <a:rPr sz="1400">
                <a:latin typeface="SimSun"/>
                <a:cs typeface="SimSun"/>
              </a:rPr>
              <a:t>E</a:t>
            </a:r>
            <a:r>
              <a:rPr sz="1400" spc="-6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参加力所能及的公益劳动和社会实践</a:t>
            </a:r>
            <a:endParaRPr sz="1400">
              <a:latin typeface="SimSun"/>
              <a:cs typeface="SimSu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130300" y="8515857"/>
            <a:ext cx="5181600" cy="1031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>
                <a:latin typeface="SimSun"/>
                <a:cs typeface="SimSun"/>
              </a:rPr>
              <a:t>30.</a:t>
            </a:r>
            <a:r>
              <a:rPr sz="1400" spc="-4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我们的辅导员由（</a:t>
            </a:r>
            <a:r>
              <a:rPr sz="1400" spc="-3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A</a:t>
            </a:r>
            <a:endParaRPr sz="1400">
              <a:latin typeface="SimSun"/>
              <a:cs typeface="SimSun"/>
            </a:endParaRPr>
          </a:p>
          <a:p>
            <a:pPr marL="12700" marR="5080">
              <a:lnSpc>
                <a:spcPct val="185700"/>
              </a:lnSpc>
            </a:pPr>
            <a:r>
              <a:rPr sz="1400">
                <a:latin typeface="SimSun"/>
                <a:cs typeface="SimSun"/>
              </a:rPr>
              <a:t>）选派优秀团员或聘请思想进步、作风正派、知识丰富、热爱少年 儿童的教师以及各条战线的先进人物来担任。</a:t>
            </a:r>
            <a:endParaRPr sz="1400">
              <a:latin typeface="SimSun"/>
              <a:cs typeface="SimSun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/>
          <p:nvPr/>
        </p:nvSpPr>
        <p:spPr>
          <a:xfrm>
            <a:off x="1130300" y="521944"/>
            <a:ext cx="4718050" cy="7042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94360">
              <a:lnSpc>
                <a:spcPct val="100000"/>
              </a:lnSpc>
              <a:spcBef>
                <a:spcPts val="100"/>
              </a:spcBef>
            </a:pPr>
            <a:r>
              <a:rPr sz="1050">
                <a:latin typeface="SimSun"/>
                <a:cs typeface="SimSun"/>
              </a:rPr>
              <a:t>------</a:t>
            </a:r>
            <a:r>
              <a:rPr sz="1050">
                <a:latin typeface="MS UI Gothic"/>
                <a:cs typeface="MS UI Gothic"/>
              </a:rPr>
              <a:t>精</a:t>
            </a:r>
            <a:r>
              <a:rPr sz="1050">
                <a:latin typeface="PMingLiU-ExtB"/>
                <a:cs typeface="PMingLiU-ExtB"/>
              </a:rPr>
              <a:t>选</a:t>
            </a:r>
            <a:r>
              <a:rPr sz="1050">
                <a:latin typeface="MS UI Gothic"/>
                <a:cs typeface="MS UI Gothic"/>
              </a:rPr>
              <a:t>范文、公文、</a:t>
            </a:r>
            <a:r>
              <a:rPr sz="1050">
                <a:latin typeface="PMingLiU-ExtB"/>
                <a:cs typeface="PMingLiU-ExtB"/>
              </a:rPr>
              <a:t>论</a:t>
            </a:r>
            <a:r>
              <a:rPr sz="1050">
                <a:latin typeface="MS UI Gothic"/>
                <a:cs typeface="MS UI Gothic"/>
              </a:rPr>
              <a:t>文、和其他</a:t>
            </a:r>
            <a:r>
              <a:rPr sz="1050">
                <a:latin typeface="PMingLiU-ExtB"/>
                <a:cs typeface="PMingLiU-ExtB"/>
              </a:rPr>
              <a:t>应</a:t>
            </a:r>
            <a:r>
              <a:rPr sz="1050">
                <a:latin typeface="MS UI Gothic"/>
                <a:cs typeface="MS UI Gothic"/>
              </a:rPr>
              <a:t>用文档，如需本文，</a:t>
            </a:r>
            <a:r>
              <a:rPr sz="1050">
                <a:latin typeface="PMingLiU-ExtB"/>
                <a:cs typeface="PMingLiU-ExtB"/>
              </a:rPr>
              <a:t>请</a:t>
            </a:r>
            <a:r>
              <a:rPr sz="1050">
                <a:latin typeface="MS UI Gothic"/>
                <a:cs typeface="MS UI Gothic"/>
              </a:rPr>
              <a:t>下</a:t>
            </a:r>
            <a:r>
              <a:rPr sz="1050">
                <a:latin typeface="PMingLiU-ExtB"/>
                <a:cs typeface="PMingLiU-ExtB"/>
              </a:rPr>
              <a:t>载</a:t>
            </a:r>
            <a:r>
              <a:rPr sz="1050">
                <a:latin typeface="SimSun"/>
                <a:cs typeface="SimSun"/>
              </a:rPr>
              <a:t>-----</a:t>
            </a:r>
            <a:endParaRPr sz="1050">
              <a:latin typeface="SimSun"/>
              <a:cs typeface="SimSun"/>
            </a:endParaRPr>
          </a:p>
          <a:p>
            <a:pPr>
              <a:lnSpc>
                <a:spcPct val="100000"/>
              </a:lnSpc>
            </a:pPr>
            <a:endParaRPr sz="1100">
              <a:latin typeface="SimSun"/>
              <a:cs typeface="SimSu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750">
              <a:latin typeface="SimSun"/>
              <a:cs typeface="SimSun"/>
            </a:endParaRPr>
          </a:p>
          <a:p>
            <a:pPr marL="12700">
              <a:lnSpc>
                <a:spcPct val="100000"/>
              </a:lnSpc>
            </a:pPr>
            <a:r>
              <a:rPr sz="1400">
                <a:latin typeface="SimSun"/>
                <a:cs typeface="SimSun"/>
              </a:rPr>
              <a:t>A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共青团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B</a:t>
            </a:r>
            <a:r>
              <a:rPr sz="1400" spc="-1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中国青年团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C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区、市少工委</a:t>
            </a:r>
            <a:r>
              <a:rPr sz="1400" spc="-1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D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学校</a:t>
            </a:r>
            <a:endParaRPr sz="1400">
              <a:latin typeface="SimSun"/>
              <a:cs typeface="SimSun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ct val="100000"/>
              </a:lnSpc>
            </a:pPr>
            <a:fld id="{81D60167-4931-47E6-BA6A-407CBD079E47}" type="slidenum">
              <a:rPr/>
              <a:pPr marL="38100">
                <a:lnSpc>
                  <a:spcPct val="100000"/>
                </a:lnSpc>
              </a:pPr>
              <a:t>8</a:t>
            </a:fld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130300" y="1804784"/>
            <a:ext cx="5181600" cy="3780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>
                <a:latin typeface="SimSun"/>
                <a:cs typeface="SimSun"/>
              </a:rPr>
              <a:t>31.</a:t>
            </a:r>
            <a:endParaRPr sz="1400">
              <a:latin typeface="SimSun"/>
              <a:cs typeface="SimSun"/>
            </a:endParaRPr>
          </a:p>
          <a:p>
            <a:pPr marL="12700" marR="5080">
              <a:lnSpc>
                <a:spcPts val="3120"/>
              </a:lnSpc>
              <a:spcBef>
                <a:spcPts val="145"/>
              </a:spcBef>
            </a:pPr>
            <a:r>
              <a:rPr sz="1400">
                <a:latin typeface="SimSun"/>
                <a:cs typeface="SimSun"/>
              </a:rPr>
              <a:t>我们队的目的：团结教育少年儿童，听党的话，爱祖国、爱人民、 爱劳动、爱科学、爱护公共财物，（</a:t>
            </a:r>
            <a:r>
              <a:rPr sz="1400" spc="-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C</a:t>
            </a:r>
            <a:endParaRPr sz="1400">
              <a:latin typeface="SimSun"/>
              <a:cs typeface="SimSun"/>
            </a:endParaRPr>
          </a:p>
          <a:p>
            <a:pPr marL="12700" marR="5080">
              <a:lnSpc>
                <a:spcPts val="3120"/>
              </a:lnSpc>
            </a:pPr>
            <a:r>
              <a:rPr sz="1400">
                <a:latin typeface="SimSun"/>
                <a:cs typeface="SimSun"/>
              </a:rPr>
              <a:t>），立志为建设中国特色社会主义现代化强国贡献力量，努力成长 为社会主义现代化建设需要的合格人才，做共产主义事业的接班人</a:t>
            </a:r>
            <a:endParaRPr sz="1400">
              <a:latin typeface="SimSun"/>
              <a:cs typeface="SimSun"/>
            </a:endParaRPr>
          </a:p>
          <a:p>
            <a:pPr marL="12700">
              <a:lnSpc>
                <a:spcPct val="100000"/>
              </a:lnSpc>
              <a:spcBef>
                <a:spcPts val="1095"/>
              </a:spcBef>
            </a:pPr>
            <a:r>
              <a:rPr sz="1400">
                <a:latin typeface="SimSun"/>
                <a:cs typeface="SimSun"/>
              </a:rPr>
              <a:t>。维护少年儿童的正当权益。</a:t>
            </a:r>
            <a:endParaRPr sz="1400">
              <a:latin typeface="SimSun"/>
              <a:cs typeface="SimSu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00">
              <a:latin typeface="SimSun"/>
              <a:cs typeface="SimSun"/>
            </a:endParaRPr>
          </a:p>
          <a:p>
            <a:pPr marL="12700">
              <a:lnSpc>
                <a:spcPct val="100000"/>
              </a:lnSpc>
            </a:pPr>
            <a:r>
              <a:rPr sz="1400">
                <a:latin typeface="SimSun"/>
                <a:cs typeface="SimSun"/>
              </a:rPr>
              <a:t>A</a:t>
            </a:r>
            <a:r>
              <a:rPr sz="1400" spc="-6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好好学习，天天向上</a:t>
            </a:r>
            <a:endParaRPr sz="1400">
              <a:latin typeface="SimSun"/>
              <a:cs typeface="SimSun"/>
            </a:endParaRPr>
          </a:p>
          <a:p>
            <a:pPr marL="12700" marR="1605280">
              <a:lnSpc>
                <a:spcPct val="185700"/>
              </a:lnSpc>
            </a:pPr>
            <a:r>
              <a:rPr sz="1400">
                <a:latin typeface="SimSun"/>
                <a:cs typeface="SimSun"/>
              </a:rPr>
              <a:t>B努力学习，锻炼身体，参与实践，培养能力 </a:t>
            </a:r>
            <a:r>
              <a:rPr sz="1400" spc="-68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C</a:t>
            </a:r>
            <a:r>
              <a:rPr sz="1400" spc="-10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好好学习，锻炼身体，参与实践，培养能力  D锻炼身体，参与实践，培养能力</a:t>
            </a:r>
            <a:endParaRPr sz="1400">
              <a:latin typeface="SimSun"/>
              <a:cs typeface="SimSu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30300" y="6138417"/>
            <a:ext cx="4826000" cy="1427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>
                <a:latin typeface="SimSun"/>
                <a:cs typeface="SimSun"/>
              </a:rPr>
              <a:t>32.</a:t>
            </a:r>
            <a:r>
              <a:rPr sz="1400" spc="-5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五角星加火炬的红旗是我们的队旗。其中五角星代表（</a:t>
            </a:r>
            <a:r>
              <a:rPr sz="1400" spc="-4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D</a:t>
            </a:r>
            <a:endParaRPr sz="1400">
              <a:latin typeface="SimSun"/>
              <a:cs typeface="SimSu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00">
              <a:latin typeface="SimSun"/>
              <a:cs typeface="SimSun"/>
            </a:endParaRPr>
          </a:p>
          <a:p>
            <a:pPr marL="12700">
              <a:lnSpc>
                <a:spcPct val="100000"/>
              </a:lnSpc>
            </a:pPr>
            <a:r>
              <a:rPr sz="1400">
                <a:latin typeface="SimSun"/>
                <a:cs typeface="SimSun"/>
              </a:rPr>
              <a:t>）的领导</a:t>
            </a:r>
            <a:endParaRPr sz="1400">
              <a:latin typeface="SimSun"/>
              <a:cs typeface="SimSu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00">
              <a:latin typeface="SimSun"/>
              <a:cs typeface="SimSun"/>
            </a:endParaRPr>
          </a:p>
          <a:p>
            <a:pPr marL="12700">
              <a:lnSpc>
                <a:spcPct val="100000"/>
              </a:lnSpc>
            </a:pPr>
            <a:r>
              <a:rPr sz="1400">
                <a:latin typeface="SimSun"/>
                <a:cs typeface="SimSun"/>
              </a:rPr>
              <a:t>A中国共产主义青年团</a:t>
            </a:r>
            <a:r>
              <a:rPr sz="1400" spc="-4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B</a:t>
            </a:r>
            <a:r>
              <a:rPr sz="1400" spc="-3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队组织</a:t>
            </a:r>
            <a:endParaRPr sz="1400">
              <a:latin typeface="SimSun"/>
              <a:cs typeface="SimSu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00">
              <a:latin typeface="SimSun"/>
              <a:cs typeface="SimSun"/>
            </a:endParaRPr>
          </a:p>
          <a:p>
            <a:pPr marL="12700">
              <a:lnSpc>
                <a:spcPct val="100000"/>
              </a:lnSpc>
            </a:pPr>
            <a:r>
              <a:rPr sz="1400">
                <a:latin typeface="SimSun"/>
                <a:cs typeface="SimSun"/>
              </a:rPr>
              <a:t>C</a:t>
            </a:r>
            <a:r>
              <a:rPr sz="1400" spc="-3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中国儿童队</a:t>
            </a:r>
            <a:r>
              <a:rPr sz="1400" spc="-2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D</a:t>
            </a:r>
            <a:r>
              <a:rPr sz="1400" spc="-3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中国共产党</a:t>
            </a:r>
            <a:endParaRPr sz="1400">
              <a:latin typeface="SimSun"/>
              <a:cs typeface="SimSu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130300" y="8119617"/>
            <a:ext cx="3492500" cy="1031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>
                <a:latin typeface="SimSun"/>
                <a:cs typeface="SimSun"/>
              </a:rPr>
              <a:t>33.</a:t>
            </a:r>
            <a:r>
              <a:rPr sz="1400" spc="-4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队员犯了错误的，（</a:t>
            </a:r>
            <a:r>
              <a:rPr sz="1400" spc="-3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B</a:t>
            </a:r>
            <a:endParaRPr sz="1400">
              <a:latin typeface="SimSun"/>
              <a:cs typeface="SimSu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00">
              <a:latin typeface="SimSun"/>
              <a:cs typeface="SimSun"/>
            </a:endParaRPr>
          </a:p>
          <a:p>
            <a:pPr marL="12700">
              <a:lnSpc>
                <a:spcPct val="100000"/>
              </a:lnSpc>
            </a:pPr>
            <a:r>
              <a:rPr sz="1400">
                <a:latin typeface="SimSun"/>
                <a:cs typeface="SimSun"/>
              </a:rPr>
              <a:t>）要进行耐心帮助、批评教育，帮助改正</a:t>
            </a:r>
            <a:endParaRPr sz="1400">
              <a:latin typeface="SimSun"/>
              <a:cs typeface="SimSu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00">
              <a:latin typeface="SimSun"/>
              <a:cs typeface="SimSun"/>
            </a:endParaRPr>
          </a:p>
          <a:p>
            <a:pPr marL="12700">
              <a:lnSpc>
                <a:spcPct val="100000"/>
              </a:lnSpc>
            </a:pPr>
            <a:r>
              <a:rPr sz="1400">
                <a:latin typeface="SimSun"/>
                <a:cs typeface="SimSun"/>
              </a:rPr>
              <a:t>A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学校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B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队组织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C</a:t>
            </a:r>
            <a:r>
              <a:rPr sz="1400" spc="-1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区、市少工委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D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班主任</a:t>
            </a:r>
            <a:endParaRPr sz="1400">
              <a:latin typeface="SimSun"/>
              <a:cs typeface="SimSun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/>
          <p:nvPr/>
        </p:nvSpPr>
        <p:spPr>
          <a:xfrm>
            <a:off x="1130300" y="521944"/>
            <a:ext cx="4718050" cy="11004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94360">
              <a:lnSpc>
                <a:spcPct val="100000"/>
              </a:lnSpc>
              <a:spcBef>
                <a:spcPts val="100"/>
              </a:spcBef>
            </a:pPr>
            <a:r>
              <a:rPr sz="1050">
                <a:latin typeface="SimSun"/>
                <a:cs typeface="SimSun"/>
              </a:rPr>
              <a:t>------</a:t>
            </a:r>
            <a:r>
              <a:rPr sz="1050">
                <a:latin typeface="MS UI Gothic"/>
                <a:cs typeface="MS UI Gothic"/>
              </a:rPr>
              <a:t>精</a:t>
            </a:r>
            <a:r>
              <a:rPr sz="1050">
                <a:latin typeface="PMingLiU-ExtB"/>
                <a:cs typeface="PMingLiU-ExtB"/>
              </a:rPr>
              <a:t>选</a:t>
            </a:r>
            <a:r>
              <a:rPr sz="1050">
                <a:latin typeface="MS UI Gothic"/>
                <a:cs typeface="MS UI Gothic"/>
              </a:rPr>
              <a:t>范文、公文、</a:t>
            </a:r>
            <a:r>
              <a:rPr sz="1050">
                <a:latin typeface="PMingLiU-ExtB"/>
                <a:cs typeface="PMingLiU-ExtB"/>
              </a:rPr>
              <a:t>论</a:t>
            </a:r>
            <a:r>
              <a:rPr sz="1050">
                <a:latin typeface="MS UI Gothic"/>
                <a:cs typeface="MS UI Gothic"/>
              </a:rPr>
              <a:t>文、和其他</a:t>
            </a:r>
            <a:r>
              <a:rPr sz="1050">
                <a:latin typeface="PMingLiU-ExtB"/>
                <a:cs typeface="PMingLiU-ExtB"/>
              </a:rPr>
              <a:t>应</a:t>
            </a:r>
            <a:r>
              <a:rPr sz="1050">
                <a:latin typeface="MS UI Gothic"/>
                <a:cs typeface="MS UI Gothic"/>
              </a:rPr>
              <a:t>用文档，如需本文，</a:t>
            </a:r>
            <a:r>
              <a:rPr sz="1050">
                <a:latin typeface="PMingLiU-ExtB"/>
                <a:cs typeface="PMingLiU-ExtB"/>
              </a:rPr>
              <a:t>请</a:t>
            </a:r>
            <a:r>
              <a:rPr sz="1050">
                <a:latin typeface="MS UI Gothic"/>
                <a:cs typeface="MS UI Gothic"/>
              </a:rPr>
              <a:t>下</a:t>
            </a:r>
            <a:r>
              <a:rPr sz="1050">
                <a:latin typeface="PMingLiU-ExtB"/>
                <a:cs typeface="PMingLiU-ExtB"/>
              </a:rPr>
              <a:t>载</a:t>
            </a:r>
            <a:r>
              <a:rPr sz="1050">
                <a:latin typeface="SimSun"/>
                <a:cs typeface="SimSun"/>
              </a:rPr>
              <a:t>-----</a:t>
            </a:r>
            <a:endParaRPr sz="1050">
              <a:latin typeface="SimSun"/>
              <a:cs typeface="SimSun"/>
            </a:endParaRPr>
          </a:p>
          <a:p>
            <a:pPr>
              <a:lnSpc>
                <a:spcPct val="100000"/>
              </a:lnSpc>
            </a:pPr>
            <a:endParaRPr sz="1100">
              <a:latin typeface="SimSun"/>
              <a:cs typeface="SimSu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750">
              <a:latin typeface="SimSun"/>
              <a:cs typeface="SimSun"/>
            </a:endParaRPr>
          </a:p>
          <a:p>
            <a:pPr marL="12700">
              <a:lnSpc>
                <a:spcPct val="100000"/>
              </a:lnSpc>
            </a:pPr>
            <a:r>
              <a:rPr sz="1400">
                <a:latin typeface="SimSun"/>
                <a:cs typeface="SimSun"/>
              </a:rPr>
              <a:t>34.</a:t>
            </a:r>
            <a:r>
              <a:rPr sz="1400" spc="-3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五角星加火炬的红旗是我们的队旗，火炬象征（</a:t>
            </a:r>
            <a:r>
              <a:rPr sz="1400" spc="-2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A</a:t>
            </a:r>
            <a:r>
              <a:rPr sz="1400" spc="-3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）</a:t>
            </a:r>
            <a:endParaRPr sz="1400">
              <a:latin typeface="SimSun"/>
              <a:cs typeface="SimSu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00">
              <a:latin typeface="SimSun"/>
              <a:cs typeface="SimSu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400">
                <a:latin typeface="SimSun"/>
                <a:cs typeface="SimSun"/>
              </a:rPr>
              <a:t>A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光明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B</a:t>
            </a:r>
            <a:r>
              <a:rPr sz="1400" spc="-1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和谐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C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前途</a:t>
            </a:r>
            <a:r>
              <a:rPr sz="1400" spc="-1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D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活力</a:t>
            </a:r>
            <a:endParaRPr sz="1400">
              <a:latin typeface="SimSun"/>
              <a:cs typeface="SimSun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ct val="100000"/>
              </a:lnSpc>
            </a:pPr>
            <a:fld id="{81D60167-4931-47E6-BA6A-407CBD079E47}" type="slidenum">
              <a:rPr/>
              <a:pPr marL="38100">
                <a:lnSpc>
                  <a:spcPct val="100000"/>
                </a:lnSpc>
              </a:pPr>
              <a:t>9</a:t>
            </a:fld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130300" y="2176018"/>
            <a:ext cx="527050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>
                <a:latin typeface="SimSun"/>
                <a:cs typeface="SimSun"/>
              </a:rPr>
              <a:t>35.</a:t>
            </a:r>
            <a:r>
              <a:rPr sz="1400" spc="-3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队员和队的组织做出优异成绩的，由（</a:t>
            </a:r>
            <a:r>
              <a:rPr sz="1400" spc="-3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D</a:t>
            </a:r>
            <a:r>
              <a:rPr sz="1400" spc="-3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）给以表扬和奖励。</a:t>
            </a:r>
            <a:endParaRPr sz="1400">
              <a:latin typeface="SimSun"/>
              <a:cs typeface="SimSu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00">
              <a:latin typeface="SimSun"/>
              <a:cs typeface="SimSun"/>
            </a:endParaRPr>
          </a:p>
          <a:p>
            <a:pPr marL="12700">
              <a:lnSpc>
                <a:spcPct val="100000"/>
              </a:lnSpc>
            </a:pPr>
            <a:r>
              <a:rPr sz="1400">
                <a:latin typeface="SimSun"/>
                <a:cs typeface="SimSun"/>
              </a:rPr>
              <a:t>A</a:t>
            </a:r>
            <a:r>
              <a:rPr sz="1400" spc="-2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学校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B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中国青年团</a:t>
            </a:r>
            <a:r>
              <a:rPr sz="1400" spc="-2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C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区、市少工委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D队的组织或报共青团组织</a:t>
            </a:r>
            <a:endParaRPr sz="1400">
              <a:latin typeface="SimSun"/>
              <a:cs typeface="SimSu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30300" y="3364738"/>
            <a:ext cx="455930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>
                <a:latin typeface="SimSun"/>
                <a:cs typeface="SimSun"/>
              </a:rPr>
              <a:t>36.</a:t>
            </a:r>
            <a:r>
              <a:rPr sz="1400" spc="-3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五角星加火炬的红旗是我们的队旗，红旗象征（</a:t>
            </a:r>
            <a:r>
              <a:rPr sz="1400" spc="-3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C</a:t>
            </a:r>
            <a:r>
              <a:rPr sz="1400" spc="-3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）</a:t>
            </a:r>
            <a:endParaRPr sz="1400">
              <a:latin typeface="SimSun"/>
              <a:cs typeface="SimSu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00">
              <a:latin typeface="SimSun"/>
              <a:cs typeface="SimSun"/>
            </a:endParaRPr>
          </a:p>
          <a:p>
            <a:pPr marL="12700">
              <a:lnSpc>
                <a:spcPct val="100000"/>
              </a:lnSpc>
            </a:pPr>
            <a:r>
              <a:rPr sz="1400">
                <a:latin typeface="SimSun"/>
                <a:cs typeface="SimSun"/>
              </a:rPr>
              <a:t>A</a:t>
            </a:r>
            <a:r>
              <a:rPr sz="1400" spc="-2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光明</a:t>
            </a:r>
            <a:r>
              <a:rPr sz="1400" spc="-2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B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和谐</a:t>
            </a:r>
            <a:r>
              <a:rPr sz="1400" spc="-2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C革命胜利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D中国共产党</a:t>
            </a:r>
            <a:endParaRPr sz="1400">
              <a:latin typeface="SimSun"/>
              <a:cs typeface="SimSu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130300" y="4553457"/>
            <a:ext cx="331470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>
                <a:latin typeface="SimSun"/>
                <a:cs typeface="SimSun"/>
              </a:rPr>
              <a:t>37.红领巾可以用来当绳子绑吗？（</a:t>
            </a:r>
            <a:r>
              <a:rPr sz="1400" spc="-5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B</a:t>
            </a:r>
            <a:r>
              <a:rPr sz="1400" spc="-5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）</a:t>
            </a:r>
            <a:endParaRPr sz="1400">
              <a:latin typeface="SimSun"/>
              <a:cs typeface="SimSu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00">
              <a:latin typeface="SimSun"/>
              <a:cs typeface="SimSun"/>
            </a:endParaRPr>
          </a:p>
          <a:p>
            <a:pPr marL="12700">
              <a:lnSpc>
                <a:spcPct val="100000"/>
              </a:lnSpc>
            </a:pPr>
            <a:r>
              <a:rPr sz="1400">
                <a:latin typeface="SimSun"/>
                <a:cs typeface="SimSun"/>
              </a:rPr>
              <a:t>A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可以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B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不可以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C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无所谓的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D</a:t>
            </a:r>
            <a:r>
              <a:rPr sz="1400" spc="-1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没关系的</a:t>
            </a:r>
            <a:endParaRPr sz="1400">
              <a:latin typeface="SimSun"/>
              <a:cs typeface="SimSu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130300" y="5742177"/>
            <a:ext cx="4470400" cy="1031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>
                <a:latin typeface="SimSun"/>
                <a:cs typeface="SimSun"/>
              </a:rPr>
              <a:t>38.</a:t>
            </a:r>
            <a:r>
              <a:rPr sz="1400" spc="-5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小队长和中队、大队委员会都由队员选举产生。（</a:t>
            </a:r>
            <a:r>
              <a:rPr sz="1400" spc="-4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C</a:t>
            </a:r>
            <a:endParaRPr sz="1400">
              <a:latin typeface="SimSun"/>
              <a:cs typeface="SimSu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00">
              <a:latin typeface="SimSun"/>
              <a:cs typeface="SimSun"/>
            </a:endParaRPr>
          </a:p>
          <a:p>
            <a:pPr marL="12700">
              <a:lnSpc>
                <a:spcPct val="100000"/>
              </a:lnSpc>
            </a:pPr>
            <a:r>
              <a:rPr sz="1400">
                <a:latin typeface="SimSun"/>
                <a:cs typeface="SimSun"/>
              </a:rPr>
              <a:t>）年选举一次。</a:t>
            </a:r>
            <a:endParaRPr sz="1400">
              <a:latin typeface="SimSun"/>
              <a:cs typeface="SimSu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00">
              <a:latin typeface="SimSun"/>
              <a:cs typeface="SimSun"/>
            </a:endParaRPr>
          </a:p>
          <a:p>
            <a:pPr marL="12700">
              <a:lnSpc>
                <a:spcPct val="100000"/>
              </a:lnSpc>
            </a:pPr>
            <a:r>
              <a:rPr sz="1400">
                <a:latin typeface="SimSun"/>
                <a:cs typeface="SimSun"/>
              </a:rPr>
              <a:t>A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半年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B</a:t>
            </a:r>
            <a:r>
              <a:rPr sz="1400" spc="-1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一年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C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半年或一年</a:t>
            </a:r>
            <a:r>
              <a:rPr sz="1400" spc="-1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D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二年</a:t>
            </a:r>
            <a:endParaRPr sz="1400">
              <a:latin typeface="SimSun"/>
              <a:cs typeface="SimSu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30300" y="7327138"/>
            <a:ext cx="5181600" cy="1427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>
                <a:latin typeface="SimSun"/>
                <a:cs typeface="SimSun"/>
              </a:rPr>
              <a:t>39.</a:t>
            </a:r>
            <a:r>
              <a:rPr sz="1400" spc="-4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每个队员都要（</a:t>
            </a:r>
            <a:r>
              <a:rPr sz="1400" spc="-3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D</a:t>
            </a:r>
            <a:endParaRPr sz="1400">
              <a:latin typeface="SimSun"/>
              <a:cs typeface="SimSun"/>
            </a:endParaRPr>
          </a:p>
          <a:p>
            <a:pPr marL="12700" marR="5080">
              <a:lnSpc>
                <a:spcPct val="185700"/>
              </a:lnSpc>
            </a:pPr>
            <a:r>
              <a:rPr sz="1400">
                <a:latin typeface="SimSun"/>
                <a:cs typeface="SimSun"/>
              </a:rPr>
              <a:t>），服从队的决议，积极参加队的活动，做好队交给的工作，热心 为大家服务。</a:t>
            </a:r>
            <a:endParaRPr sz="1400">
              <a:latin typeface="SimSun"/>
              <a:cs typeface="SimSu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00">
              <a:latin typeface="SimSun"/>
              <a:cs typeface="SimSun"/>
            </a:endParaRPr>
          </a:p>
          <a:p>
            <a:pPr marL="12700">
              <a:lnSpc>
                <a:spcPct val="100000"/>
              </a:lnSpc>
            </a:pPr>
            <a:r>
              <a:rPr sz="1400">
                <a:latin typeface="SimSun"/>
                <a:cs typeface="SimSun"/>
              </a:rPr>
              <a:t>A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服从组织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B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努力学习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C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履行义务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D遵守纪律</a:t>
            </a:r>
            <a:endParaRPr sz="1400">
              <a:latin typeface="SimSun"/>
              <a:cs typeface="SimSu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30300" y="9308338"/>
            <a:ext cx="260350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>
                <a:latin typeface="SimSun"/>
                <a:cs typeface="SimSun"/>
              </a:rPr>
              <a:t>40.</a:t>
            </a:r>
            <a:r>
              <a:rPr sz="1400" spc="-3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（</a:t>
            </a:r>
            <a:r>
              <a:rPr sz="1400" spc="-3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A</a:t>
            </a:r>
            <a:r>
              <a:rPr sz="1400" spc="-3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）是少先队组织的主人</a:t>
            </a:r>
            <a:endParaRPr sz="1400">
              <a:latin typeface="SimSun"/>
              <a:cs typeface="SimSun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/>
          <p:nvPr/>
        </p:nvSpPr>
        <p:spPr>
          <a:xfrm>
            <a:off x="1130300" y="521944"/>
            <a:ext cx="4718050" cy="7042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94360">
              <a:lnSpc>
                <a:spcPct val="100000"/>
              </a:lnSpc>
              <a:spcBef>
                <a:spcPts val="100"/>
              </a:spcBef>
            </a:pPr>
            <a:r>
              <a:rPr sz="1050">
                <a:latin typeface="SimSun"/>
                <a:cs typeface="SimSun"/>
              </a:rPr>
              <a:t>------</a:t>
            </a:r>
            <a:r>
              <a:rPr sz="1050">
                <a:latin typeface="MS UI Gothic"/>
                <a:cs typeface="MS UI Gothic"/>
              </a:rPr>
              <a:t>精</a:t>
            </a:r>
            <a:r>
              <a:rPr sz="1050">
                <a:latin typeface="PMingLiU-ExtB"/>
                <a:cs typeface="PMingLiU-ExtB"/>
              </a:rPr>
              <a:t>选</a:t>
            </a:r>
            <a:r>
              <a:rPr sz="1050">
                <a:latin typeface="MS UI Gothic"/>
                <a:cs typeface="MS UI Gothic"/>
              </a:rPr>
              <a:t>范文、公文、</a:t>
            </a:r>
            <a:r>
              <a:rPr sz="1050">
                <a:latin typeface="PMingLiU-ExtB"/>
                <a:cs typeface="PMingLiU-ExtB"/>
              </a:rPr>
              <a:t>论</a:t>
            </a:r>
            <a:r>
              <a:rPr sz="1050">
                <a:latin typeface="MS UI Gothic"/>
                <a:cs typeface="MS UI Gothic"/>
              </a:rPr>
              <a:t>文、和其他</a:t>
            </a:r>
            <a:r>
              <a:rPr sz="1050">
                <a:latin typeface="PMingLiU-ExtB"/>
                <a:cs typeface="PMingLiU-ExtB"/>
              </a:rPr>
              <a:t>应</a:t>
            </a:r>
            <a:r>
              <a:rPr sz="1050">
                <a:latin typeface="MS UI Gothic"/>
                <a:cs typeface="MS UI Gothic"/>
              </a:rPr>
              <a:t>用文档，如需本文，</a:t>
            </a:r>
            <a:r>
              <a:rPr sz="1050">
                <a:latin typeface="PMingLiU-ExtB"/>
                <a:cs typeface="PMingLiU-ExtB"/>
              </a:rPr>
              <a:t>请</a:t>
            </a:r>
            <a:r>
              <a:rPr sz="1050">
                <a:latin typeface="MS UI Gothic"/>
                <a:cs typeface="MS UI Gothic"/>
              </a:rPr>
              <a:t>下</a:t>
            </a:r>
            <a:r>
              <a:rPr sz="1050">
                <a:latin typeface="PMingLiU-ExtB"/>
                <a:cs typeface="PMingLiU-ExtB"/>
              </a:rPr>
              <a:t>载</a:t>
            </a:r>
            <a:r>
              <a:rPr sz="1050">
                <a:latin typeface="SimSun"/>
                <a:cs typeface="SimSun"/>
              </a:rPr>
              <a:t>-----</a:t>
            </a:r>
            <a:endParaRPr sz="1050">
              <a:latin typeface="SimSun"/>
              <a:cs typeface="SimSun"/>
            </a:endParaRPr>
          </a:p>
          <a:p>
            <a:pPr>
              <a:lnSpc>
                <a:spcPct val="100000"/>
              </a:lnSpc>
            </a:pPr>
            <a:endParaRPr sz="1100">
              <a:latin typeface="SimSun"/>
              <a:cs typeface="SimSu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750">
              <a:latin typeface="SimSun"/>
              <a:cs typeface="SimSun"/>
            </a:endParaRPr>
          </a:p>
          <a:p>
            <a:pPr marL="12700">
              <a:lnSpc>
                <a:spcPct val="100000"/>
              </a:lnSpc>
            </a:pPr>
            <a:r>
              <a:rPr sz="1400">
                <a:latin typeface="SimSun"/>
                <a:cs typeface="SimSun"/>
              </a:rPr>
              <a:t>A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每一位队员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B</a:t>
            </a:r>
            <a:r>
              <a:rPr sz="1400" spc="-1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少年儿童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C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辅导员</a:t>
            </a:r>
            <a:r>
              <a:rPr sz="1400" spc="-1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D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中国共产党</a:t>
            </a:r>
            <a:endParaRPr sz="1400">
              <a:latin typeface="SimSun"/>
              <a:cs typeface="SimSun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ct val="100000"/>
              </a:lnSpc>
            </a:pPr>
            <a:fld id="{81D60167-4931-47E6-BA6A-407CBD079E47}" type="slidenum">
              <a:rPr/>
              <a:pPr marL="38100">
                <a:lnSpc>
                  <a:spcPct val="100000"/>
                </a:lnSpc>
              </a:pPr>
              <a:t>10</a:t>
            </a:fld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130300" y="1804784"/>
            <a:ext cx="5270500" cy="1798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>
                <a:latin typeface="SimSun"/>
                <a:cs typeface="SimSun"/>
              </a:rPr>
              <a:t>41.</a:t>
            </a:r>
            <a:endParaRPr sz="1400">
              <a:latin typeface="SimSun"/>
              <a:cs typeface="SimSun"/>
            </a:endParaRPr>
          </a:p>
          <a:p>
            <a:pPr marL="12700" marR="5080">
              <a:lnSpc>
                <a:spcPts val="3120"/>
              </a:lnSpc>
              <a:spcBef>
                <a:spcPts val="145"/>
              </a:spcBef>
            </a:pPr>
            <a:r>
              <a:rPr sz="1400">
                <a:latin typeface="SimSun"/>
                <a:cs typeface="SimSun"/>
              </a:rPr>
              <a:t>凡是6周岁到14周岁的少年儿童，愿意参加少先队，愿意遵守队章， 向（</a:t>
            </a:r>
            <a:r>
              <a:rPr sz="1400" spc="-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D</a:t>
            </a:r>
            <a:r>
              <a:rPr sz="1400" spc="-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）提出申请，经批准，就成为队员。</a:t>
            </a:r>
            <a:endParaRPr sz="1400">
              <a:latin typeface="SimSun"/>
              <a:cs typeface="SimSun"/>
            </a:endParaRPr>
          </a:p>
          <a:p>
            <a:pPr marL="12700">
              <a:lnSpc>
                <a:spcPct val="100000"/>
              </a:lnSpc>
              <a:spcBef>
                <a:spcPts val="1095"/>
              </a:spcBef>
            </a:pPr>
            <a:r>
              <a:rPr sz="1400">
                <a:latin typeface="SimSun"/>
                <a:cs typeface="SimSun"/>
              </a:rPr>
              <a:t>A</a:t>
            </a:r>
            <a:r>
              <a:rPr sz="1400" spc="-2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县少先队组织</a:t>
            </a:r>
            <a:r>
              <a:rPr sz="1400" spc="-2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B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少先队组织</a:t>
            </a:r>
            <a:r>
              <a:rPr sz="1400" spc="-2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C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市少先队组织</a:t>
            </a:r>
            <a:endParaRPr sz="1400">
              <a:latin typeface="SimSun"/>
              <a:cs typeface="SimSu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00">
              <a:latin typeface="SimSun"/>
              <a:cs typeface="SimSun"/>
            </a:endParaRPr>
          </a:p>
          <a:p>
            <a:pPr marL="12700">
              <a:lnSpc>
                <a:spcPct val="100000"/>
              </a:lnSpc>
            </a:pPr>
            <a:r>
              <a:rPr sz="1400">
                <a:latin typeface="SimSun"/>
                <a:cs typeface="SimSun"/>
              </a:rPr>
              <a:t>D所在学校少先队组织</a:t>
            </a:r>
            <a:endParaRPr sz="1400">
              <a:latin typeface="SimSun"/>
              <a:cs typeface="SimSu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30300" y="4553457"/>
            <a:ext cx="5092700" cy="1031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>
                <a:latin typeface="SimSun"/>
                <a:cs typeface="SimSun"/>
              </a:rPr>
              <a:t>42.</a:t>
            </a:r>
            <a:r>
              <a:rPr sz="1400" spc="-4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队员是少先队组织的主人，在队里都有（</a:t>
            </a:r>
            <a:r>
              <a:rPr sz="1400" spc="-3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B</a:t>
            </a:r>
            <a:endParaRPr sz="1400">
              <a:latin typeface="SimSun"/>
              <a:cs typeface="SimSu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00">
              <a:latin typeface="SimSun"/>
              <a:cs typeface="SimSun"/>
            </a:endParaRPr>
          </a:p>
          <a:p>
            <a:pPr marL="12700">
              <a:lnSpc>
                <a:spcPct val="100000"/>
              </a:lnSpc>
            </a:pPr>
            <a:r>
              <a:rPr sz="1400">
                <a:latin typeface="SimSun"/>
                <a:cs typeface="SimSun"/>
              </a:rPr>
              <a:t>），可以对队的工作和队的活</a:t>
            </a:r>
            <a:r>
              <a:rPr sz="1400" spc="-6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动提出意见和要求。</a:t>
            </a:r>
            <a:endParaRPr sz="1400">
              <a:latin typeface="SimSun"/>
              <a:cs typeface="SimSu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00">
              <a:latin typeface="SimSun"/>
              <a:cs typeface="SimSun"/>
            </a:endParaRPr>
          </a:p>
          <a:p>
            <a:pPr marL="12700">
              <a:lnSpc>
                <a:spcPct val="100000"/>
              </a:lnSpc>
            </a:pPr>
            <a:r>
              <a:rPr sz="1400">
                <a:latin typeface="SimSun"/>
                <a:cs typeface="SimSun"/>
              </a:rPr>
              <a:t>A</a:t>
            </a:r>
            <a:r>
              <a:rPr sz="1400" spc="-2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选举权</a:t>
            </a:r>
            <a:r>
              <a:rPr sz="1400" spc="-2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B选举权和被选举权</a:t>
            </a:r>
            <a:r>
              <a:rPr sz="1400" spc="-2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C</a:t>
            </a:r>
            <a:r>
              <a:rPr sz="1400" spc="-2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被选举权</a:t>
            </a:r>
            <a:r>
              <a:rPr sz="1400" spc="-2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D无选举权和被选举权</a:t>
            </a:r>
            <a:endParaRPr sz="1400">
              <a:latin typeface="SimSun"/>
              <a:cs typeface="SimSu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130300" y="6138417"/>
            <a:ext cx="509270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>
                <a:latin typeface="SimSun"/>
                <a:cs typeface="SimSun"/>
              </a:rPr>
              <a:t>43.</a:t>
            </a:r>
            <a:r>
              <a:rPr sz="1400" spc="-3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优秀的少先队员可以由队组织推荐作为（</a:t>
            </a:r>
            <a:r>
              <a:rPr sz="1400" spc="-3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C</a:t>
            </a:r>
            <a:r>
              <a:rPr sz="1400" spc="-3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）的发展对象。</a:t>
            </a:r>
            <a:endParaRPr sz="1400">
              <a:latin typeface="SimSun"/>
              <a:cs typeface="SimSu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00">
              <a:latin typeface="SimSun"/>
              <a:cs typeface="SimSun"/>
            </a:endParaRPr>
          </a:p>
          <a:p>
            <a:pPr marL="12700">
              <a:lnSpc>
                <a:spcPct val="100000"/>
              </a:lnSpc>
            </a:pPr>
            <a:r>
              <a:rPr sz="1400">
                <a:latin typeface="SimSun"/>
                <a:cs typeface="SimSun"/>
              </a:rPr>
              <a:t>A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中国少先队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B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中国儿童队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C共青团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D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中国共产党</a:t>
            </a:r>
            <a:endParaRPr sz="1400">
              <a:latin typeface="SimSun"/>
              <a:cs typeface="SimSu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130300" y="7327138"/>
            <a:ext cx="5270500" cy="1427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>
                <a:latin typeface="SimSun"/>
                <a:cs typeface="SimSun"/>
              </a:rPr>
              <a:t>44.《中国少年先锋队队章》是在中国少年先锋队第五次全国代表大</a:t>
            </a:r>
            <a:endParaRPr sz="1400">
              <a:latin typeface="SimSun"/>
              <a:cs typeface="SimSu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00">
              <a:latin typeface="SimSun"/>
              <a:cs typeface="SimSun"/>
            </a:endParaRPr>
          </a:p>
          <a:p>
            <a:pPr marL="12700">
              <a:lnSpc>
                <a:spcPct val="100000"/>
              </a:lnSpc>
            </a:pPr>
            <a:r>
              <a:rPr sz="1400">
                <a:latin typeface="SimSun"/>
                <a:cs typeface="SimSun"/>
              </a:rPr>
              <a:t>会（</a:t>
            </a:r>
            <a:r>
              <a:rPr sz="1400" spc="-5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D</a:t>
            </a:r>
            <a:r>
              <a:rPr sz="1400" spc="-5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）通过</a:t>
            </a:r>
            <a:endParaRPr sz="1400">
              <a:latin typeface="SimSun"/>
              <a:cs typeface="SimSun"/>
            </a:endParaRPr>
          </a:p>
          <a:p>
            <a:pPr marL="12700" marR="2672080">
              <a:lnSpc>
                <a:spcPct val="185700"/>
              </a:lnSpc>
            </a:pPr>
            <a:r>
              <a:rPr sz="1400">
                <a:latin typeface="SimSun"/>
                <a:cs typeface="SimSun"/>
              </a:rPr>
              <a:t>A</a:t>
            </a:r>
            <a:r>
              <a:rPr sz="1400" spc="-3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2006年6月2日</a:t>
            </a:r>
            <a:r>
              <a:rPr sz="1400" spc="-3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B</a:t>
            </a:r>
            <a:r>
              <a:rPr sz="1400" spc="-3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2006年6月3日  C</a:t>
            </a:r>
            <a:r>
              <a:rPr sz="1400" spc="-3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2005年6月2日</a:t>
            </a:r>
            <a:r>
              <a:rPr sz="1400" spc="-3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D</a:t>
            </a:r>
            <a:r>
              <a:rPr sz="1400" spc="-3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2005年6月3日</a:t>
            </a:r>
            <a:endParaRPr sz="1400">
              <a:latin typeface="SimSun"/>
              <a:cs typeface="SimSu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30300" y="9308338"/>
            <a:ext cx="384810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>
                <a:latin typeface="SimSun"/>
                <a:cs typeface="SimSun"/>
              </a:rPr>
              <a:t>45.</a:t>
            </a:r>
            <a:r>
              <a:rPr sz="1400" spc="-3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怎样产生新一届少先队大、中队委？（</a:t>
            </a:r>
            <a:r>
              <a:rPr sz="1400" spc="-3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C</a:t>
            </a:r>
            <a:r>
              <a:rPr sz="1400" spc="-3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）</a:t>
            </a:r>
            <a:endParaRPr sz="1400">
              <a:latin typeface="SimSun"/>
              <a:cs typeface="SimSun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/>
          <p:nvPr/>
        </p:nvSpPr>
        <p:spPr>
          <a:xfrm>
            <a:off x="1130300" y="521944"/>
            <a:ext cx="4718050" cy="22891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94360">
              <a:lnSpc>
                <a:spcPct val="100000"/>
              </a:lnSpc>
              <a:spcBef>
                <a:spcPts val="100"/>
              </a:spcBef>
            </a:pPr>
            <a:r>
              <a:rPr sz="1050">
                <a:latin typeface="SimSun"/>
                <a:cs typeface="SimSun"/>
              </a:rPr>
              <a:t>------</a:t>
            </a:r>
            <a:r>
              <a:rPr sz="1050">
                <a:latin typeface="MS UI Gothic"/>
                <a:cs typeface="MS UI Gothic"/>
              </a:rPr>
              <a:t>精</a:t>
            </a:r>
            <a:r>
              <a:rPr sz="1050">
                <a:latin typeface="PMingLiU-ExtB"/>
                <a:cs typeface="PMingLiU-ExtB"/>
              </a:rPr>
              <a:t>选</a:t>
            </a:r>
            <a:r>
              <a:rPr sz="1050">
                <a:latin typeface="MS UI Gothic"/>
                <a:cs typeface="MS UI Gothic"/>
              </a:rPr>
              <a:t>范文、公文、</a:t>
            </a:r>
            <a:r>
              <a:rPr sz="1050">
                <a:latin typeface="PMingLiU-ExtB"/>
                <a:cs typeface="PMingLiU-ExtB"/>
              </a:rPr>
              <a:t>论</a:t>
            </a:r>
            <a:r>
              <a:rPr sz="1050">
                <a:latin typeface="MS UI Gothic"/>
                <a:cs typeface="MS UI Gothic"/>
              </a:rPr>
              <a:t>文、和其他</a:t>
            </a:r>
            <a:r>
              <a:rPr sz="1050">
                <a:latin typeface="PMingLiU-ExtB"/>
                <a:cs typeface="PMingLiU-ExtB"/>
              </a:rPr>
              <a:t>应</a:t>
            </a:r>
            <a:r>
              <a:rPr sz="1050">
                <a:latin typeface="MS UI Gothic"/>
                <a:cs typeface="MS UI Gothic"/>
              </a:rPr>
              <a:t>用文档，如需本文，</a:t>
            </a:r>
            <a:r>
              <a:rPr sz="1050">
                <a:latin typeface="PMingLiU-ExtB"/>
                <a:cs typeface="PMingLiU-ExtB"/>
              </a:rPr>
              <a:t>请</a:t>
            </a:r>
            <a:r>
              <a:rPr sz="1050">
                <a:latin typeface="MS UI Gothic"/>
                <a:cs typeface="MS UI Gothic"/>
              </a:rPr>
              <a:t>下</a:t>
            </a:r>
            <a:r>
              <a:rPr sz="1050">
                <a:latin typeface="PMingLiU-ExtB"/>
                <a:cs typeface="PMingLiU-ExtB"/>
              </a:rPr>
              <a:t>载</a:t>
            </a:r>
            <a:r>
              <a:rPr sz="1050">
                <a:latin typeface="SimSun"/>
                <a:cs typeface="SimSun"/>
              </a:rPr>
              <a:t>-----</a:t>
            </a:r>
            <a:endParaRPr sz="1050">
              <a:latin typeface="SimSun"/>
              <a:cs typeface="SimSun"/>
            </a:endParaRPr>
          </a:p>
          <a:p>
            <a:pPr>
              <a:lnSpc>
                <a:spcPct val="100000"/>
              </a:lnSpc>
            </a:pPr>
            <a:endParaRPr sz="1100">
              <a:latin typeface="SimSun"/>
              <a:cs typeface="SimSu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750">
              <a:latin typeface="SimSun"/>
              <a:cs typeface="SimSun"/>
            </a:endParaRPr>
          </a:p>
          <a:p>
            <a:pPr marL="12700">
              <a:lnSpc>
                <a:spcPct val="100000"/>
              </a:lnSpc>
            </a:pPr>
            <a:r>
              <a:rPr sz="1400">
                <a:latin typeface="SimSun"/>
                <a:cs typeface="SimSun"/>
              </a:rPr>
              <a:t>A</a:t>
            </a:r>
            <a:r>
              <a:rPr sz="1400" spc="-3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由上一届的大、中队委选举</a:t>
            </a:r>
            <a:r>
              <a:rPr sz="1400" spc="-2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B</a:t>
            </a:r>
            <a:r>
              <a:rPr sz="1400" spc="-3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由辅导员、班主任选举</a:t>
            </a:r>
            <a:endParaRPr sz="1400">
              <a:latin typeface="SimSun"/>
              <a:cs typeface="SimSu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00">
              <a:latin typeface="SimSun"/>
              <a:cs typeface="SimSu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400">
                <a:latin typeface="SimSun"/>
                <a:cs typeface="SimSun"/>
              </a:rPr>
              <a:t>C</a:t>
            </a:r>
            <a:r>
              <a:rPr sz="1400" spc="-5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由队员选举</a:t>
            </a:r>
            <a:r>
              <a:rPr sz="1400" spc="-5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D学校指定</a:t>
            </a:r>
            <a:endParaRPr sz="1400">
              <a:latin typeface="SimSun"/>
              <a:cs typeface="SimSu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00">
              <a:latin typeface="SimSun"/>
              <a:cs typeface="SimSun"/>
            </a:endParaRPr>
          </a:p>
          <a:p>
            <a:pPr marL="12700">
              <a:lnSpc>
                <a:spcPct val="100000"/>
              </a:lnSpc>
            </a:pPr>
            <a:r>
              <a:rPr sz="1400" b="1">
                <a:latin typeface="Microsoft YaHei UI"/>
                <a:cs typeface="Microsoft YaHei UI"/>
              </a:rPr>
              <a:t>二、少先队老师工作纲要</a:t>
            </a:r>
            <a:endParaRPr sz="1400">
              <a:latin typeface="Microsoft YaHei UI"/>
              <a:cs typeface="Microsoft YaHei UI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800">
              <a:latin typeface="Microsoft YaHei UI"/>
              <a:cs typeface="Microsoft YaHei UI"/>
            </a:endParaRPr>
          </a:p>
          <a:p>
            <a:pPr marL="12700">
              <a:lnSpc>
                <a:spcPct val="100000"/>
              </a:lnSpc>
            </a:pPr>
            <a:r>
              <a:rPr sz="1400">
                <a:latin typeface="SimSun"/>
                <a:cs typeface="SimSun"/>
              </a:rPr>
              <a:t>1.下列不属于少先队的基本特征是（C</a:t>
            </a:r>
            <a:r>
              <a:rPr sz="1400" spc="-6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）。</a:t>
            </a:r>
            <a:endParaRPr sz="1400">
              <a:latin typeface="SimSun"/>
              <a:cs typeface="SimSu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00">
              <a:latin typeface="SimSun"/>
              <a:cs typeface="SimSun"/>
            </a:endParaRPr>
          </a:p>
          <a:p>
            <a:pPr marL="12700">
              <a:lnSpc>
                <a:spcPct val="100000"/>
              </a:lnSpc>
            </a:pPr>
            <a:r>
              <a:rPr sz="1400">
                <a:latin typeface="SimSun"/>
                <a:cs typeface="SimSun"/>
              </a:rPr>
              <a:t>A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儿童性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B</a:t>
            </a:r>
            <a:r>
              <a:rPr sz="1400" spc="-1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政治性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C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广泛性</a:t>
            </a:r>
            <a:r>
              <a:rPr sz="1400" spc="-1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D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自主性</a:t>
            </a:r>
            <a:endParaRPr sz="1400">
              <a:latin typeface="SimSun"/>
              <a:cs typeface="SimSun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ct val="100000"/>
              </a:lnSpc>
            </a:pPr>
            <a:fld id="{81D60167-4931-47E6-BA6A-407CBD079E47}" type="slidenum">
              <a:rPr/>
              <a:pPr marL="38100">
                <a:lnSpc>
                  <a:spcPct val="100000"/>
                </a:lnSpc>
              </a:pPr>
              <a:t>11</a:t>
            </a:fld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130300" y="3364738"/>
            <a:ext cx="4260850" cy="647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>
                <a:latin typeface="SimSun"/>
                <a:cs typeface="SimSun"/>
              </a:rPr>
              <a:t>2.少先队面向少年儿童的年龄段是（A</a:t>
            </a:r>
            <a:r>
              <a:rPr sz="1400" spc="-6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）。</a:t>
            </a:r>
            <a:endParaRPr sz="1400">
              <a:latin typeface="SimSun"/>
              <a:cs typeface="SimSun"/>
            </a:endParaRPr>
          </a:p>
          <a:p>
            <a:pPr>
              <a:lnSpc>
                <a:spcPct val="100000"/>
              </a:lnSpc>
              <a:spcBef>
                <a:spcPts val="60"/>
              </a:spcBef>
            </a:pPr>
            <a:endParaRPr sz="1150">
              <a:latin typeface="SimSun"/>
              <a:cs typeface="SimSun"/>
            </a:endParaRPr>
          </a:p>
          <a:p>
            <a:pPr marL="12700">
              <a:lnSpc>
                <a:spcPct val="100000"/>
              </a:lnSpc>
            </a:pPr>
            <a:r>
              <a:rPr sz="1400">
                <a:latin typeface="SimSun"/>
                <a:cs typeface="SimSun"/>
              </a:rPr>
              <a:t>A</a:t>
            </a:r>
            <a:r>
              <a:rPr sz="1400" spc="-1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6</a:t>
            </a:r>
            <a:r>
              <a:rPr sz="1400">
                <a:latin typeface="Microsoft YaHei"/>
                <a:cs typeface="Microsoft YaHei"/>
              </a:rPr>
              <a:t>—</a:t>
            </a:r>
            <a:r>
              <a:rPr sz="1400">
                <a:latin typeface="SimSun"/>
                <a:cs typeface="SimSun"/>
              </a:rPr>
              <a:t>14周岁</a:t>
            </a:r>
            <a:r>
              <a:rPr sz="1400" spc="-1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B</a:t>
            </a:r>
            <a:r>
              <a:rPr sz="1400" spc="-1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7</a:t>
            </a:r>
            <a:r>
              <a:rPr sz="1400">
                <a:latin typeface="Microsoft YaHei"/>
                <a:cs typeface="Microsoft YaHei"/>
              </a:rPr>
              <a:t>—</a:t>
            </a:r>
            <a:r>
              <a:rPr sz="1400">
                <a:latin typeface="SimSun"/>
                <a:cs typeface="SimSun"/>
              </a:rPr>
              <a:t>14周岁</a:t>
            </a:r>
            <a:r>
              <a:rPr sz="1400" spc="-1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C</a:t>
            </a:r>
            <a:r>
              <a:rPr sz="1400" spc="-10">
                <a:latin typeface="SimSun"/>
                <a:cs typeface="SimSun"/>
              </a:rPr>
              <a:t> </a:t>
            </a:r>
            <a:r>
              <a:rPr sz="1400" spc="-5">
                <a:latin typeface="SimSun"/>
                <a:cs typeface="SimSun"/>
              </a:rPr>
              <a:t>6</a:t>
            </a:r>
            <a:r>
              <a:rPr sz="1400" spc="-5">
                <a:latin typeface="Microsoft YaHei"/>
                <a:cs typeface="Microsoft YaHei"/>
              </a:rPr>
              <a:t>—</a:t>
            </a:r>
            <a:r>
              <a:rPr sz="1400" spc="-5">
                <a:latin typeface="SimSun"/>
                <a:cs typeface="SimSun"/>
              </a:rPr>
              <a:t>12</a:t>
            </a:r>
            <a:r>
              <a:rPr sz="1400">
                <a:latin typeface="SimSun"/>
                <a:cs typeface="SimSun"/>
              </a:rPr>
              <a:t>周岁</a:t>
            </a:r>
            <a:r>
              <a:rPr sz="1400" spc="-1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D</a:t>
            </a:r>
            <a:r>
              <a:rPr sz="1400" spc="-10">
                <a:latin typeface="SimSun"/>
                <a:cs typeface="SimSun"/>
              </a:rPr>
              <a:t> </a:t>
            </a:r>
            <a:r>
              <a:rPr sz="1400" spc="-5">
                <a:latin typeface="SimSun"/>
                <a:cs typeface="SimSun"/>
              </a:rPr>
              <a:t>8</a:t>
            </a:r>
            <a:r>
              <a:rPr sz="1400" spc="-5">
                <a:latin typeface="Microsoft YaHei"/>
                <a:cs typeface="Microsoft YaHei"/>
              </a:rPr>
              <a:t>—</a:t>
            </a:r>
            <a:r>
              <a:rPr sz="1400" spc="-5">
                <a:latin typeface="SimSun"/>
                <a:cs typeface="SimSun"/>
              </a:rPr>
              <a:t>14</a:t>
            </a:r>
            <a:r>
              <a:rPr sz="1400">
                <a:latin typeface="SimSun"/>
                <a:cs typeface="SimSun"/>
              </a:rPr>
              <a:t>周岁</a:t>
            </a:r>
            <a:endParaRPr sz="1400">
              <a:latin typeface="SimSun"/>
              <a:cs typeface="SimSu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30300" y="4553458"/>
            <a:ext cx="4648200" cy="1031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>
                <a:latin typeface="SimSun"/>
                <a:cs typeface="SimSun"/>
              </a:rPr>
              <a:t>3.少先队开展各项活动所面对的对象为（C</a:t>
            </a:r>
            <a:r>
              <a:rPr sz="1400" spc="-6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）。</a:t>
            </a:r>
            <a:endParaRPr sz="1400">
              <a:latin typeface="SimSun"/>
              <a:cs typeface="SimSu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00">
              <a:latin typeface="SimSun"/>
              <a:cs typeface="SimSun"/>
            </a:endParaRPr>
          </a:p>
          <a:p>
            <a:pPr marL="12700">
              <a:lnSpc>
                <a:spcPct val="100000"/>
              </a:lnSpc>
            </a:pPr>
            <a:r>
              <a:rPr sz="1400">
                <a:latin typeface="SimSun"/>
                <a:cs typeface="SimSun"/>
              </a:rPr>
              <a:t>A</a:t>
            </a:r>
            <a:r>
              <a:rPr sz="1400" spc="-2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多数少先队员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B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较为优秀的少先队员</a:t>
            </a:r>
            <a:r>
              <a:rPr sz="1400" spc="-2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C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全体少先队员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D</a:t>
            </a:r>
            <a:endParaRPr sz="1400">
              <a:latin typeface="SimSun"/>
              <a:cs typeface="SimSu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00">
              <a:latin typeface="SimSun"/>
              <a:cs typeface="SimSun"/>
            </a:endParaRPr>
          </a:p>
          <a:p>
            <a:pPr marL="12700">
              <a:lnSpc>
                <a:spcPct val="100000"/>
              </a:lnSpc>
            </a:pPr>
            <a:r>
              <a:rPr sz="1400">
                <a:latin typeface="SimSun"/>
                <a:cs typeface="SimSun"/>
              </a:rPr>
              <a:t>全体适龄儿童</a:t>
            </a:r>
            <a:endParaRPr sz="1400">
              <a:latin typeface="SimSun"/>
              <a:cs typeface="SimSu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130300" y="6138417"/>
            <a:ext cx="473710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>
                <a:latin typeface="SimSun"/>
                <a:cs typeface="SimSun"/>
              </a:rPr>
              <a:t>4.少先队是（D</a:t>
            </a:r>
            <a:r>
              <a:rPr sz="1400" spc="-6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）创立和领导的。</a:t>
            </a:r>
            <a:endParaRPr sz="1400">
              <a:latin typeface="SimSun"/>
              <a:cs typeface="SimSu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00">
              <a:latin typeface="SimSun"/>
              <a:cs typeface="SimSun"/>
            </a:endParaRPr>
          </a:p>
          <a:p>
            <a:pPr marL="12700">
              <a:lnSpc>
                <a:spcPct val="100000"/>
              </a:lnSpc>
            </a:pPr>
            <a:r>
              <a:rPr sz="1400">
                <a:latin typeface="SimSun"/>
                <a:cs typeface="SimSun"/>
              </a:rPr>
              <a:t>A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中国共青团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B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中国政协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C</a:t>
            </a:r>
            <a:r>
              <a:rPr sz="1400" spc="-1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各阶级民主党派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D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中国共产党</a:t>
            </a:r>
            <a:endParaRPr sz="1400">
              <a:latin typeface="SimSun"/>
              <a:cs typeface="SimSu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130300" y="7327138"/>
            <a:ext cx="5092700" cy="1031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>
                <a:latin typeface="SimSun"/>
                <a:cs typeface="SimSun"/>
              </a:rPr>
              <a:t>5.少先队的基本特征的教育性体现在（ABD</a:t>
            </a:r>
            <a:r>
              <a:rPr sz="1400" spc="-6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）。（多选）</a:t>
            </a:r>
            <a:endParaRPr sz="1400">
              <a:latin typeface="SimSun"/>
              <a:cs typeface="SimSu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00">
              <a:latin typeface="SimSun"/>
              <a:cs typeface="SimSun"/>
            </a:endParaRPr>
          </a:p>
          <a:p>
            <a:pPr marL="12700">
              <a:lnSpc>
                <a:spcPct val="100000"/>
              </a:lnSpc>
            </a:pPr>
            <a:r>
              <a:rPr sz="1400">
                <a:latin typeface="SimSun"/>
                <a:cs typeface="SimSun"/>
              </a:rPr>
              <a:t>A</a:t>
            </a:r>
            <a:r>
              <a:rPr sz="1400" spc="-3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少先队全面贯彻党的教育方针</a:t>
            </a:r>
            <a:r>
              <a:rPr sz="1400" spc="-3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B</a:t>
            </a:r>
            <a:r>
              <a:rPr sz="1400" spc="-3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努力提高少年儿童的综合素质</a:t>
            </a:r>
            <a:endParaRPr sz="1400">
              <a:latin typeface="SimSun"/>
              <a:cs typeface="SimSu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00">
              <a:latin typeface="SimSun"/>
              <a:cs typeface="SimSun"/>
            </a:endParaRPr>
          </a:p>
          <a:p>
            <a:pPr marL="12700">
              <a:lnSpc>
                <a:spcPct val="100000"/>
              </a:lnSpc>
            </a:pPr>
            <a:r>
              <a:rPr sz="1400">
                <a:latin typeface="SimSun"/>
                <a:cs typeface="SimSun"/>
              </a:rPr>
              <a:t>C</a:t>
            </a:r>
            <a:r>
              <a:rPr sz="1400" spc="-3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培养有特色的少先队员</a:t>
            </a:r>
            <a:r>
              <a:rPr sz="1400" spc="-2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D</a:t>
            </a:r>
            <a:r>
              <a:rPr sz="1400" spc="-3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促进少先队员的全面发展</a:t>
            </a:r>
            <a:endParaRPr sz="1400">
              <a:latin typeface="SimSun"/>
              <a:cs typeface="SimSu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30300" y="8912097"/>
            <a:ext cx="527050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>
                <a:latin typeface="SimSun"/>
                <a:cs typeface="SimSun"/>
              </a:rPr>
              <a:t>6.少先队是少年儿童自己的组织，队员在少先队集体中充分发挥（B</a:t>
            </a:r>
            <a:endParaRPr sz="1400">
              <a:latin typeface="SimSun"/>
              <a:cs typeface="SimSu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00">
              <a:latin typeface="SimSun"/>
              <a:cs typeface="SimSun"/>
            </a:endParaRPr>
          </a:p>
          <a:p>
            <a:pPr marL="12700">
              <a:lnSpc>
                <a:spcPct val="100000"/>
              </a:lnSpc>
            </a:pPr>
            <a:r>
              <a:rPr sz="1400">
                <a:latin typeface="SimSun"/>
                <a:cs typeface="SimSun"/>
              </a:rPr>
              <a:t>D</a:t>
            </a:r>
            <a:r>
              <a:rPr sz="1400" spc="-6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）。（多选）</a:t>
            </a:r>
            <a:endParaRPr sz="1400">
              <a:latin typeface="SimSun"/>
              <a:cs typeface="SimSun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/>
          <p:nvPr/>
        </p:nvSpPr>
        <p:spPr>
          <a:xfrm>
            <a:off x="1130300" y="521944"/>
            <a:ext cx="4718050" cy="7042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94360">
              <a:lnSpc>
                <a:spcPct val="100000"/>
              </a:lnSpc>
              <a:spcBef>
                <a:spcPts val="100"/>
              </a:spcBef>
            </a:pPr>
            <a:r>
              <a:rPr sz="1050">
                <a:latin typeface="SimSun"/>
                <a:cs typeface="SimSun"/>
              </a:rPr>
              <a:t>------</a:t>
            </a:r>
            <a:r>
              <a:rPr sz="1050">
                <a:latin typeface="MS UI Gothic"/>
                <a:cs typeface="MS UI Gothic"/>
              </a:rPr>
              <a:t>精</a:t>
            </a:r>
            <a:r>
              <a:rPr sz="1050">
                <a:latin typeface="PMingLiU-ExtB"/>
                <a:cs typeface="PMingLiU-ExtB"/>
              </a:rPr>
              <a:t>选</a:t>
            </a:r>
            <a:r>
              <a:rPr sz="1050">
                <a:latin typeface="MS UI Gothic"/>
                <a:cs typeface="MS UI Gothic"/>
              </a:rPr>
              <a:t>范文、公文、</a:t>
            </a:r>
            <a:r>
              <a:rPr sz="1050">
                <a:latin typeface="PMingLiU-ExtB"/>
                <a:cs typeface="PMingLiU-ExtB"/>
              </a:rPr>
              <a:t>论</a:t>
            </a:r>
            <a:r>
              <a:rPr sz="1050">
                <a:latin typeface="MS UI Gothic"/>
                <a:cs typeface="MS UI Gothic"/>
              </a:rPr>
              <a:t>文、和其他</a:t>
            </a:r>
            <a:r>
              <a:rPr sz="1050">
                <a:latin typeface="PMingLiU-ExtB"/>
                <a:cs typeface="PMingLiU-ExtB"/>
              </a:rPr>
              <a:t>应</a:t>
            </a:r>
            <a:r>
              <a:rPr sz="1050">
                <a:latin typeface="MS UI Gothic"/>
                <a:cs typeface="MS UI Gothic"/>
              </a:rPr>
              <a:t>用文档，如需本文，</a:t>
            </a:r>
            <a:r>
              <a:rPr sz="1050">
                <a:latin typeface="PMingLiU-ExtB"/>
                <a:cs typeface="PMingLiU-ExtB"/>
              </a:rPr>
              <a:t>请</a:t>
            </a:r>
            <a:r>
              <a:rPr sz="1050">
                <a:latin typeface="MS UI Gothic"/>
                <a:cs typeface="MS UI Gothic"/>
              </a:rPr>
              <a:t>下</a:t>
            </a:r>
            <a:r>
              <a:rPr sz="1050">
                <a:latin typeface="PMingLiU-ExtB"/>
                <a:cs typeface="PMingLiU-ExtB"/>
              </a:rPr>
              <a:t>载</a:t>
            </a:r>
            <a:r>
              <a:rPr sz="1050">
                <a:latin typeface="SimSun"/>
                <a:cs typeface="SimSun"/>
              </a:rPr>
              <a:t>-----</a:t>
            </a:r>
            <a:endParaRPr sz="1050">
              <a:latin typeface="SimSun"/>
              <a:cs typeface="SimSun"/>
            </a:endParaRPr>
          </a:p>
          <a:p>
            <a:pPr>
              <a:lnSpc>
                <a:spcPct val="100000"/>
              </a:lnSpc>
            </a:pPr>
            <a:endParaRPr sz="1100">
              <a:latin typeface="SimSun"/>
              <a:cs typeface="SimSu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750">
              <a:latin typeface="SimSun"/>
              <a:cs typeface="SimSun"/>
            </a:endParaRPr>
          </a:p>
          <a:p>
            <a:pPr marL="12700">
              <a:lnSpc>
                <a:spcPct val="100000"/>
              </a:lnSpc>
            </a:pPr>
            <a:r>
              <a:rPr sz="1400">
                <a:latin typeface="SimSun"/>
                <a:cs typeface="SimSun"/>
              </a:rPr>
              <a:t>A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自发性</a:t>
            </a:r>
            <a:r>
              <a:rPr sz="1400" spc="-1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B</a:t>
            </a:r>
            <a:r>
              <a:rPr sz="1400" spc="-1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积极性</a:t>
            </a:r>
            <a:r>
              <a:rPr sz="1400" spc="-1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C</a:t>
            </a:r>
            <a:r>
              <a:rPr sz="1400" spc="-1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组织性</a:t>
            </a:r>
            <a:r>
              <a:rPr sz="1400" spc="-1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D</a:t>
            </a:r>
            <a:r>
              <a:rPr sz="1400" spc="-1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主动性</a:t>
            </a:r>
            <a:r>
              <a:rPr sz="1400" spc="-1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E</a:t>
            </a:r>
            <a:r>
              <a:rPr sz="1400" spc="-1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先进性</a:t>
            </a:r>
            <a:endParaRPr sz="1400">
              <a:latin typeface="SimSun"/>
              <a:cs typeface="SimSun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ct val="100000"/>
              </a:lnSpc>
            </a:pPr>
            <a:fld id="{81D60167-4931-47E6-BA6A-407CBD079E47}" type="slidenum">
              <a:rPr/>
              <a:pPr marL="38100">
                <a:lnSpc>
                  <a:spcPct val="100000"/>
                </a:lnSpc>
              </a:pPr>
              <a:t>12</a:t>
            </a:fld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130300" y="1779778"/>
            <a:ext cx="4737100" cy="1031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>
                <a:latin typeface="SimSun"/>
                <a:cs typeface="SimSun"/>
              </a:rPr>
              <a:t>7.少先队工作的主要任务有（ABC</a:t>
            </a:r>
            <a:r>
              <a:rPr sz="1400" spc="-6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）。（多选）</a:t>
            </a:r>
            <a:endParaRPr sz="1400">
              <a:latin typeface="SimSun"/>
              <a:cs typeface="SimSu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00">
              <a:latin typeface="SimSun"/>
              <a:cs typeface="SimSun"/>
            </a:endParaRPr>
          </a:p>
          <a:p>
            <a:pPr marL="12700">
              <a:lnSpc>
                <a:spcPct val="100000"/>
              </a:lnSpc>
            </a:pPr>
            <a:r>
              <a:rPr sz="1400">
                <a:latin typeface="SimSun"/>
                <a:cs typeface="SimSun"/>
              </a:rPr>
              <a:t>A</a:t>
            </a:r>
            <a:r>
              <a:rPr sz="1400" spc="-3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团结教育少年儿童</a:t>
            </a:r>
            <a:r>
              <a:rPr sz="1400" spc="-2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B</a:t>
            </a:r>
            <a:r>
              <a:rPr sz="1400" spc="-3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代表和组织少年儿童参与社会生活</a:t>
            </a:r>
            <a:endParaRPr sz="1400">
              <a:latin typeface="SimSun"/>
              <a:cs typeface="SimSu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00">
              <a:latin typeface="SimSun"/>
              <a:cs typeface="SimSun"/>
            </a:endParaRPr>
          </a:p>
          <a:p>
            <a:pPr marL="12700">
              <a:lnSpc>
                <a:spcPct val="100000"/>
              </a:lnSpc>
            </a:pPr>
            <a:r>
              <a:rPr sz="1400">
                <a:latin typeface="SimSun"/>
                <a:cs typeface="SimSun"/>
              </a:rPr>
              <a:t>C</a:t>
            </a:r>
            <a:r>
              <a:rPr sz="1400" spc="-3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维护少年儿童的合法权益</a:t>
            </a:r>
            <a:r>
              <a:rPr sz="1400" spc="-3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D</a:t>
            </a:r>
            <a:r>
              <a:rPr sz="1400" spc="-3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引导少年儿童向更高组织靠拢</a:t>
            </a:r>
            <a:endParaRPr sz="1400">
              <a:latin typeface="SimSun"/>
              <a:cs typeface="SimSu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30300" y="3364738"/>
            <a:ext cx="473710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>
                <a:latin typeface="SimSun"/>
                <a:cs typeface="SimSun"/>
              </a:rPr>
              <a:t>8.下列哪项不属于少先队工作的根本指针（B</a:t>
            </a:r>
            <a:r>
              <a:rPr sz="1400" spc="-6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）。</a:t>
            </a:r>
            <a:endParaRPr sz="1400">
              <a:latin typeface="SimSun"/>
              <a:cs typeface="SimSu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00">
              <a:latin typeface="SimSun"/>
              <a:cs typeface="SimSun"/>
            </a:endParaRPr>
          </a:p>
          <a:p>
            <a:pPr marL="12700">
              <a:lnSpc>
                <a:spcPct val="100000"/>
              </a:lnSpc>
            </a:pPr>
            <a:r>
              <a:rPr sz="1400">
                <a:latin typeface="SimSun"/>
                <a:cs typeface="SimSun"/>
              </a:rPr>
              <a:t>A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马克思列宁主义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B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八荣八耻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C</a:t>
            </a:r>
            <a:r>
              <a:rPr sz="1400" spc="-1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邓小平理论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D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毛泽东思想</a:t>
            </a:r>
            <a:endParaRPr sz="1400">
              <a:latin typeface="SimSun"/>
              <a:cs typeface="SimSu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130300" y="4553457"/>
            <a:ext cx="5181600" cy="1427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>
                <a:latin typeface="SimSun"/>
                <a:cs typeface="SimSun"/>
              </a:rPr>
              <a:t>9.少先队按照党指引的方向，把培养（ACDE</a:t>
            </a:r>
            <a:endParaRPr sz="1400">
              <a:latin typeface="SimSun"/>
              <a:cs typeface="SimSun"/>
            </a:endParaRPr>
          </a:p>
          <a:p>
            <a:pPr marL="12700" marR="5080">
              <a:lnSpc>
                <a:spcPct val="185700"/>
              </a:lnSpc>
            </a:pPr>
            <a:r>
              <a:rPr sz="1400">
                <a:latin typeface="SimSun"/>
                <a:cs typeface="SimSun"/>
              </a:rPr>
              <a:t>），德智体全面发展的中国特色社会主义事业合格建设者和接班人 作为根本任务。（多选）</a:t>
            </a:r>
            <a:endParaRPr sz="1400">
              <a:latin typeface="SimSun"/>
              <a:cs typeface="SimSu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00">
              <a:latin typeface="SimSun"/>
              <a:cs typeface="SimSun"/>
            </a:endParaRPr>
          </a:p>
          <a:p>
            <a:pPr marL="12700">
              <a:lnSpc>
                <a:spcPct val="100000"/>
              </a:lnSpc>
            </a:pPr>
            <a:r>
              <a:rPr sz="1400">
                <a:latin typeface="SimSun"/>
                <a:cs typeface="SimSun"/>
              </a:rPr>
              <a:t>A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有理想</a:t>
            </a:r>
            <a:r>
              <a:rPr sz="1400" spc="-1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B</a:t>
            </a:r>
            <a:r>
              <a:rPr sz="1400" spc="-1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有素养</a:t>
            </a:r>
            <a:r>
              <a:rPr sz="1400" spc="-1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C</a:t>
            </a:r>
            <a:r>
              <a:rPr sz="1400" spc="-1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有道德</a:t>
            </a:r>
            <a:r>
              <a:rPr sz="1400" spc="-1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D</a:t>
            </a:r>
            <a:r>
              <a:rPr sz="1400" spc="-1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有纪律</a:t>
            </a:r>
            <a:r>
              <a:rPr sz="1400" spc="-1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E</a:t>
            </a:r>
            <a:r>
              <a:rPr sz="1400" spc="-1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有文化</a:t>
            </a:r>
            <a:endParaRPr sz="1400">
              <a:latin typeface="SimSun"/>
              <a:cs typeface="SimSu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130300" y="6534657"/>
            <a:ext cx="5092700" cy="1427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>
                <a:latin typeface="SimSun"/>
                <a:cs typeface="SimSun"/>
              </a:rPr>
              <a:t>10.（D</a:t>
            </a:r>
            <a:r>
              <a:rPr sz="1400" spc="-6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）是少先队一切工作出发点和落脚点。</a:t>
            </a:r>
            <a:endParaRPr sz="1400">
              <a:latin typeface="SimSun"/>
              <a:cs typeface="SimSu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00">
              <a:latin typeface="SimSun"/>
              <a:cs typeface="SimSun"/>
            </a:endParaRPr>
          </a:p>
          <a:p>
            <a:pPr marL="12700">
              <a:lnSpc>
                <a:spcPct val="100000"/>
              </a:lnSpc>
            </a:pPr>
            <a:r>
              <a:rPr sz="1400">
                <a:latin typeface="SimSun"/>
                <a:cs typeface="SimSun"/>
              </a:rPr>
              <a:t>A</a:t>
            </a:r>
            <a:r>
              <a:rPr sz="1400" spc="-3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培养社会主义事业的接班人</a:t>
            </a:r>
            <a:r>
              <a:rPr sz="1400" spc="-3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B</a:t>
            </a:r>
            <a:r>
              <a:rPr sz="1400" spc="-3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向社会输送全面发展的优秀人才</a:t>
            </a:r>
            <a:endParaRPr sz="1400">
              <a:latin typeface="SimSun"/>
              <a:cs typeface="SimSu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00">
              <a:latin typeface="SimSun"/>
              <a:cs typeface="SimSun"/>
            </a:endParaRPr>
          </a:p>
          <a:p>
            <a:pPr marL="12700">
              <a:lnSpc>
                <a:spcPct val="100000"/>
              </a:lnSpc>
            </a:pPr>
            <a:r>
              <a:rPr sz="1400">
                <a:latin typeface="SimSun"/>
                <a:cs typeface="SimSun"/>
              </a:rPr>
              <a:t>C</a:t>
            </a:r>
            <a:r>
              <a:rPr sz="1400" spc="-4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为了更好地开展少先队的工作而培养后备力量</a:t>
            </a:r>
            <a:r>
              <a:rPr sz="1400" spc="-3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D</a:t>
            </a:r>
            <a:endParaRPr sz="1400">
              <a:latin typeface="SimSun"/>
              <a:cs typeface="SimSu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00">
              <a:latin typeface="SimSun"/>
              <a:cs typeface="SimSun"/>
            </a:endParaRPr>
          </a:p>
          <a:p>
            <a:pPr marL="12700">
              <a:lnSpc>
                <a:spcPct val="100000"/>
              </a:lnSpc>
            </a:pPr>
            <a:r>
              <a:rPr sz="1400">
                <a:latin typeface="SimSun"/>
                <a:cs typeface="SimSun"/>
              </a:rPr>
              <a:t>竭诚为少年儿童健康成长服务</a:t>
            </a:r>
            <a:endParaRPr sz="1400">
              <a:latin typeface="SimSun"/>
              <a:cs typeface="SimSu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30300" y="8515857"/>
            <a:ext cx="384810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>
                <a:latin typeface="SimSun"/>
                <a:cs typeface="SimSun"/>
              </a:rPr>
              <a:t>11.少先队教育的基本途径是（B</a:t>
            </a:r>
            <a:r>
              <a:rPr sz="1400" spc="-6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）。</a:t>
            </a:r>
            <a:endParaRPr sz="1400">
              <a:latin typeface="SimSun"/>
              <a:cs typeface="SimSu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00">
              <a:latin typeface="SimSun"/>
              <a:cs typeface="SimSun"/>
            </a:endParaRPr>
          </a:p>
          <a:p>
            <a:pPr marL="12700">
              <a:lnSpc>
                <a:spcPct val="100000"/>
              </a:lnSpc>
            </a:pPr>
            <a:r>
              <a:rPr sz="1400">
                <a:latin typeface="SimSun"/>
                <a:cs typeface="SimSun"/>
              </a:rPr>
              <a:t>A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实践教育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B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体验教育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C</a:t>
            </a:r>
            <a:r>
              <a:rPr sz="1400" spc="-1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理论教育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D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多维教育</a:t>
            </a:r>
            <a:endParaRPr sz="1400">
              <a:latin typeface="SimSun"/>
              <a:cs typeface="SimSun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/>
          <p:nvPr/>
        </p:nvSpPr>
        <p:spPr>
          <a:xfrm>
            <a:off x="1130300" y="521944"/>
            <a:ext cx="4718050" cy="14966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94360">
              <a:lnSpc>
                <a:spcPct val="100000"/>
              </a:lnSpc>
              <a:spcBef>
                <a:spcPts val="100"/>
              </a:spcBef>
            </a:pPr>
            <a:r>
              <a:rPr sz="1050">
                <a:latin typeface="SimSun"/>
                <a:cs typeface="SimSun"/>
              </a:rPr>
              <a:t>------</a:t>
            </a:r>
            <a:r>
              <a:rPr sz="1050">
                <a:latin typeface="MS UI Gothic"/>
                <a:cs typeface="MS UI Gothic"/>
              </a:rPr>
              <a:t>精</a:t>
            </a:r>
            <a:r>
              <a:rPr sz="1050">
                <a:latin typeface="PMingLiU-ExtB"/>
                <a:cs typeface="PMingLiU-ExtB"/>
              </a:rPr>
              <a:t>选</a:t>
            </a:r>
            <a:r>
              <a:rPr sz="1050">
                <a:latin typeface="MS UI Gothic"/>
                <a:cs typeface="MS UI Gothic"/>
              </a:rPr>
              <a:t>范文、公文、</a:t>
            </a:r>
            <a:r>
              <a:rPr sz="1050">
                <a:latin typeface="PMingLiU-ExtB"/>
                <a:cs typeface="PMingLiU-ExtB"/>
              </a:rPr>
              <a:t>论</a:t>
            </a:r>
            <a:r>
              <a:rPr sz="1050">
                <a:latin typeface="MS UI Gothic"/>
                <a:cs typeface="MS UI Gothic"/>
              </a:rPr>
              <a:t>文、和其他</a:t>
            </a:r>
            <a:r>
              <a:rPr sz="1050">
                <a:latin typeface="PMingLiU-ExtB"/>
                <a:cs typeface="PMingLiU-ExtB"/>
              </a:rPr>
              <a:t>应</a:t>
            </a:r>
            <a:r>
              <a:rPr sz="1050">
                <a:latin typeface="MS UI Gothic"/>
                <a:cs typeface="MS UI Gothic"/>
              </a:rPr>
              <a:t>用文档，如需本文，</a:t>
            </a:r>
            <a:r>
              <a:rPr sz="1050">
                <a:latin typeface="PMingLiU-ExtB"/>
                <a:cs typeface="PMingLiU-ExtB"/>
              </a:rPr>
              <a:t>请</a:t>
            </a:r>
            <a:r>
              <a:rPr sz="1050">
                <a:latin typeface="MS UI Gothic"/>
                <a:cs typeface="MS UI Gothic"/>
              </a:rPr>
              <a:t>下</a:t>
            </a:r>
            <a:r>
              <a:rPr sz="1050">
                <a:latin typeface="PMingLiU-ExtB"/>
                <a:cs typeface="PMingLiU-ExtB"/>
              </a:rPr>
              <a:t>载</a:t>
            </a:r>
            <a:r>
              <a:rPr sz="1050">
                <a:latin typeface="SimSun"/>
                <a:cs typeface="SimSun"/>
              </a:rPr>
              <a:t>-----</a:t>
            </a:r>
            <a:endParaRPr sz="1050">
              <a:latin typeface="SimSun"/>
              <a:cs typeface="SimSun"/>
            </a:endParaRPr>
          </a:p>
          <a:p>
            <a:pPr>
              <a:lnSpc>
                <a:spcPct val="100000"/>
              </a:lnSpc>
            </a:pPr>
            <a:endParaRPr sz="1100">
              <a:latin typeface="SimSun"/>
              <a:cs typeface="SimSu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750">
              <a:latin typeface="SimSun"/>
              <a:cs typeface="SimSun"/>
            </a:endParaRPr>
          </a:p>
          <a:p>
            <a:pPr marL="12700">
              <a:lnSpc>
                <a:spcPct val="100000"/>
              </a:lnSpc>
            </a:pPr>
            <a:r>
              <a:rPr sz="1400">
                <a:latin typeface="SimSun"/>
                <a:cs typeface="SimSun"/>
              </a:rPr>
              <a:t>12.（A</a:t>
            </a:r>
            <a:r>
              <a:rPr sz="1400" spc="-6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）是少先队工作的基本保障。</a:t>
            </a:r>
            <a:endParaRPr sz="1400">
              <a:latin typeface="SimSun"/>
              <a:cs typeface="SimSu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00">
              <a:latin typeface="SimSun"/>
              <a:cs typeface="SimSu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400">
                <a:latin typeface="SimSun"/>
                <a:cs typeface="SimSun"/>
              </a:rPr>
              <a:t>A</a:t>
            </a:r>
            <a:r>
              <a:rPr sz="1400" spc="-2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加强基层组织建设</a:t>
            </a:r>
            <a:r>
              <a:rPr sz="1400" spc="-2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B</a:t>
            </a:r>
            <a:r>
              <a:rPr sz="1400" spc="-2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挖掘有潜力的少先队员</a:t>
            </a:r>
            <a:r>
              <a:rPr sz="1400" spc="-2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C</a:t>
            </a:r>
            <a:endParaRPr sz="1400">
              <a:latin typeface="SimSun"/>
              <a:cs typeface="SimSu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00">
              <a:latin typeface="SimSun"/>
              <a:cs typeface="SimSun"/>
            </a:endParaRPr>
          </a:p>
          <a:p>
            <a:pPr marL="12700">
              <a:lnSpc>
                <a:spcPct val="100000"/>
              </a:lnSpc>
            </a:pPr>
            <a:r>
              <a:rPr sz="1400">
                <a:latin typeface="SimSun"/>
                <a:cs typeface="SimSun"/>
              </a:rPr>
              <a:t>良好的少先队组织团体</a:t>
            </a:r>
            <a:r>
              <a:rPr sz="1400" spc="-5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D</a:t>
            </a:r>
            <a:r>
              <a:rPr sz="1400" spc="-5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开发和利用社会资源</a:t>
            </a:r>
            <a:endParaRPr sz="1400">
              <a:latin typeface="SimSun"/>
              <a:cs typeface="SimSun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ct val="100000"/>
              </a:lnSpc>
            </a:pPr>
            <a:fld id="{81D60167-4931-47E6-BA6A-407CBD079E47}" type="slidenum">
              <a:rPr/>
              <a:pPr marL="38100">
                <a:lnSpc>
                  <a:spcPct val="100000"/>
                </a:lnSpc>
              </a:pPr>
              <a:t>13</a:t>
            </a:fld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130300" y="2572258"/>
            <a:ext cx="5092700" cy="1427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>
                <a:latin typeface="SimSun"/>
                <a:cs typeface="SimSun"/>
              </a:rPr>
              <a:t>13.少先队辅导员的基本要求有（ABCDE</a:t>
            </a:r>
            <a:r>
              <a:rPr sz="1400" spc="-6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）。（多选）</a:t>
            </a:r>
            <a:endParaRPr sz="1400">
              <a:latin typeface="SimSun"/>
              <a:cs typeface="SimSun"/>
            </a:endParaRPr>
          </a:p>
          <a:p>
            <a:pPr marL="12700" marR="5080">
              <a:lnSpc>
                <a:spcPct val="185700"/>
              </a:lnSpc>
            </a:pPr>
            <a:r>
              <a:rPr sz="1400">
                <a:latin typeface="SimSun"/>
                <a:cs typeface="SimSun"/>
              </a:rPr>
              <a:t>A做少年儿童人生追求的引领者</a:t>
            </a:r>
            <a:r>
              <a:rPr sz="1400" spc="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B</a:t>
            </a:r>
            <a:r>
              <a:rPr sz="1400" spc="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做少年儿童健康成长的服务者 C</a:t>
            </a:r>
            <a:r>
              <a:rPr sz="1400" spc="-3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做少年儿童合法权益的维护者</a:t>
            </a:r>
            <a:r>
              <a:rPr sz="1400" spc="-3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D</a:t>
            </a:r>
            <a:r>
              <a:rPr sz="1400" spc="-3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做少年儿童实践体验的组织者  E</a:t>
            </a:r>
            <a:r>
              <a:rPr sz="1400" spc="-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做少年儿童良好发展氛围的营造者</a:t>
            </a:r>
            <a:endParaRPr sz="1400">
              <a:latin typeface="SimSun"/>
              <a:cs typeface="SimSu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30300" y="4553457"/>
            <a:ext cx="4826000" cy="1427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>
                <a:latin typeface="SimSun"/>
                <a:cs typeface="SimSun"/>
              </a:rPr>
              <a:t>14.下列不属于辅导员的工作具体目标的是（C</a:t>
            </a:r>
            <a:r>
              <a:rPr sz="1400" spc="-6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）。</a:t>
            </a:r>
            <a:endParaRPr sz="1400">
              <a:latin typeface="SimSun"/>
              <a:cs typeface="SimSu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00">
              <a:latin typeface="SimSun"/>
              <a:cs typeface="SimSun"/>
            </a:endParaRPr>
          </a:p>
          <a:p>
            <a:pPr marL="12700">
              <a:lnSpc>
                <a:spcPct val="100000"/>
              </a:lnSpc>
            </a:pPr>
            <a:r>
              <a:rPr sz="1400">
                <a:latin typeface="SimSun"/>
                <a:cs typeface="SimSun"/>
              </a:rPr>
              <a:t>A培养少先队员热爱少先队的情感</a:t>
            </a:r>
            <a:r>
              <a:rPr sz="1400" spc="-5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B</a:t>
            </a:r>
            <a:r>
              <a:rPr sz="1400" spc="-4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培养少先队员的全面素质</a:t>
            </a:r>
            <a:endParaRPr sz="1400">
              <a:latin typeface="SimSun"/>
              <a:cs typeface="SimSu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00">
              <a:latin typeface="SimSun"/>
              <a:cs typeface="SimSun"/>
            </a:endParaRPr>
          </a:p>
          <a:p>
            <a:pPr marL="12700">
              <a:lnSpc>
                <a:spcPct val="100000"/>
              </a:lnSpc>
            </a:pPr>
            <a:r>
              <a:rPr sz="1400">
                <a:latin typeface="SimSun"/>
                <a:cs typeface="SimSun"/>
              </a:rPr>
              <a:t>C</a:t>
            </a:r>
            <a:r>
              <a:rPr sz="1400" spc="-4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培养少先队员的自信心</a:t>
            </a:r>
            <a:r>
              <a:rPr sz="1400" spc="-3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D</a:t>
            </a:r>
            <a:endParaRPr sz="1400">
              <a:latin typeface="SimSun"/>
              <a:cs typeface="SimSu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00">
              <a:latin typeface="SimSun"/>
              <a:cs typeface="SimSun"/>
            </a:endParaRPr>
          </a:p>
          <a:p>
            <a:pPr marL="12700">
              <a:lnSpc>
                <a:spcPct val="100000"/>
              </a:lnSpc>
            </a:pPr>
            <a:r>
              <a:rPr sz="1400">
                <a:latin typeface="SimSun"/>
                <a:cs typeface="SimSun"/>
              </a:rPr>
              <a:t>培养少先队员对生活的正确度和行为习惯</a:t>
            </a:r>
            <a:endParaRPr sz="1400">
              <a:latin typeface="SimSun"/>
              <a:cs typeface="SimSu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130300" y="6534657"/>
            <a:ext cx="429260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>
                <a:latin typeface="SimSun"/>
                <a:cs typeface="SimSun"/>
              </a:rPr>
              <a:t>15.下列属于二年级争章活动的是（BD</a:t>
            </a:r>
            <a:r>
              <a:rPr sz="1400" spc="-6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）。(多选)</a:t>
            </a:r>
            <a:endParaRPr sz="1400">
              <a:latin typeface="SimSun"/>
              <a:cs typeface="SimSu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00">
              <a:latin typeface="SimSun"/>
              <a:cs typeface="SimSun"/>
            </a:endParaRPr>
          </a:p>
          <a:p>
            <a:pPr marL="12700">
              <a:lnSpc>
                <a:spcPct val="100000"/>
              </a:lnSpc>
            </a:pPr>
            <a:r>
              <a:rPr sz="1400">
                <a:latin typeface="SimSun"/>
                <a:cs typeface="SimSun"/>
              </a:rPr>
              <a:t>A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好朋友章</a:t>
            </a:r>
            <a:r>
              <a:rPr sz="1400" spc="-1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B</a:t>
            </a:r>
            <a:r>
              <a:rPr sz="1400" spc="-1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自理章</a:t>
            </a:r>
            <a:r>
              <a:rPr sz="1400" spc="-1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C</a:t>
            </a:r>
            <a:r>
              <a:rPr sz="1400" spc="-1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自护章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D</a:t>
            </a:r>
            <a:r>
              <a:rPr sz="1400" spc="-1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文明章</a:t>
            </a:r>
            <a:r>
              <a:rPr sz="1400" spc="-1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E</a:t>
            </a:r>
            <a:r>
              <a:rPr sz="1400" spc="-1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手拉手章</a:t>
            </a:r>
            <a:endParaRPr sz="1400">
              <a:latin typeface="SimSun"/>
              <a:cs typeface="SimSu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130300" y="7723378"/>
            <a:ext cx="3937000" cy="1031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>
                <a:latin typeface="SimSun"/>
                <a:cs typeface="SimSun"/>
              </a:rPr>
              <a:t>16.关注队员从儿童期到少年期的心理转变的是（B</a:t>
            </a:r>
            <a:endParaRPr sz="1400">
              <a:latin typeface="SimSun"/>
              <a:cs typeface="SimSu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00">
              <a:latin typeface="SimSun"/>
              <a:cs typeface="SimSun"/>
            </a:endParaRPr>
          </a:p>
          <a:p>
            <a:pPr marL="12700">
              <a:lnSpc>
                <a:spcPct val="100000"/>
              </a:lnSpc>
            </a:pPr>
            <a:r>
              <a:rPr sz="1400">
                <a:latin typeface="SimSun"/>
                <a:cs typeface="SimSun"/>
              </a:rPr>
              <a:t>）段的辅导员工作。</a:t>
            </a:r>
            <a:endParaRPr sz="1400">
              <a:latin typeface="SimSun"/>
              <a:cs typeface="SimSu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00">
              <a:latin typeface="SimSun"/>
              <a:cs typeface="SimSun"/>
            </a:endParaRPr>
          </a:p>
          <a:p>
            <a:pPr marL="12700">
              <a:lnSpc>
                <a:spcPct val="100000"/>
              </a:lnSpc>
            </a:pPr>
            <a:r>
              <a:rPr sz="1400">
                <a:latin typeface="SimSun"/>
                <a:cs typeface="SimSun"/>
              </a:rPr>
              <a:t>A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二年级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B</a:t>
            </a:r>
            <a:r>
              <a:rPr sz="1400" spc="-1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三年级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C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四年级</a:t>
            </a:r>
            <a:r>
              <a:rPr sz="1400" spc="-1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D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五年级</a:t>
            </a:r>
            <a:endParaRPr sz="1400">
              <a:latin typeface="SimSun"/>
              <a:cs typeface="SimSu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30300" y="9308338"/>
            <a:ext cx="367030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>
                <a:latin typeface="SimSun"/>
                <a:cs typeface="SimSun"/>
              </a:rPr>
              <a:t>17.下列不属于科技章的获章标准的是（B</a:t>
            </a:r>
            <a:r>
              <a:rPr sz="1400" spc="-9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）。</a:t>
            </a:r>
            <a:endParaRPr sz="1400">
              <a:latin typeface="SimSun"/>
              <a:cs typeface="SimSun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/>
          <p:nvPr/>
        </p:nvSpPr>
        <p:spPr>
          <a:xfrm>
            <a:off x="1130300" y="521944"/>
            <a:ext cx="4718050" cy="14966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94360">
              <a:lnSpc>
                <a:spcPct val="100000"/>
              </a:lnSpc>
              <a:spcBef>
                <a:spcPts val="100"/>
              </a:spcBef>
            </a:pPr>
            <a:r>
              <a:rPr sz="1050">
                <a:latin typeface="SimSun"/>
                <a:cs typeface="SimSun"/>
              </a:rPr>
              <a:t>------</a:t>
            </a:r>
            <a:r>
              <a:rPr sz="1050">
                <a:latin typeface="MS UI Gothic"/>
                <a:cs typeface="MS UI Gothic"/>
              </a:rPr>
              <a:t>精</a:t>
            </a:r>
            <a:r>
              <a:rPr sz="1050">
                <a:latin typeface="PMingLiU-ExtB"/>
                <a:cs typeface="PMingLiU-ExtB"/>
              </a:rPr>
              <a:t>选</a:t>
            </a:r>
            <a:r>
              <a:rPr sz="1050">
                <a:latin typeface="MS UI Gothic"/>
                <a:cs typeface="MS UI Gothic"/>
              </a:rPr>
              <a:t>范文、公文、</a:t>
            </a:r>
            <a:r>
              <a:rPr sz="1050">
                <a:latin typeface="PMingLiU-ExtB"/>
                <a:cs typeface="PMingLiU-ExtB"/>
              </a:rPr>
              <a:t>论</a:t>
            </a:r>
            <a:r>
              <a:rPr sz="1050">
                <a:latin typeface="MS UI Gothic"/>
                <a:cs typeface="MS UI Gothic"/>
              </a:rPr>
              <a:t>文、和其他</a:t>
            </a:r>
            <a:r>
              <a:rPr sz="1050">
                <a:latin typeface="PMingLiU-ExtB"/>
                <a:cs typeface="PMingLiU-ExtB"/>
              </a:rPr>
              <a:t>应</a:t>
            </a:r>
            <a:r>
              <a:rPr sz="1050">
                <a:latin typeface="MS UI Gothic"/>
                <a:cs typeface="MS UI Gothic"/>
              </a:rPr>
              <a:t>用文档，如需本文，</a:t>
            </a:r>
            <a:r>
              <a:rPr sz="1050">
                <a:latin typeface="PMingLiU-ExtB"/>
                <a:cs typeface="PMingLiU-ExtB"/>
              </a:rPr>
              <a:t>请</a:t>
            </a:r>
            <a:r>
              <a:rPr sz="1050">
                <a:latin typeface="MS UI Gothic"/>
                <a:cs typeface="MS UI Gothic"/>
              </a:rPr>
              <a:t>下</a:t>
            </a:r>
            <a:r>
              <a:rPr sz="1050">
                <a:latin typeface="PMingLiU-ExtB"/>
                <a:cs typeface="PMingLiU-ExtB"/>
              </a:rPr>
              <a:t>载</a:t>
            </a:r>
            <a:r>
              <a:rPr sz="1050">
                <a:latin typeface="SimSun"/>
                <a:cs typeface="SimSun"/>
              </a:rPr>
              <a:t>-----</a:t>
            </a:r>
            <a:endParaRPr sz="1050">
              <a:latin typeface="SimSun"/>
              <a:cs typeface="SimSun"/>
            </a:endParaRPr>
          </a:p>
          <a:p>
            <a:pPr>
              <a:lnSpc>
                <a:spcPct val="100000"/>
              </a:lnSpc>
            </a:pPr>
            <a:endParaRPr sz="1100">
              <a:latin typeface="SimSun"/>
              <a:cs typeface="SimSu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750">
              <a:latin typeface="SimSun"/>
              <a:cs typeface="SimSun"/>
            </a:endParaRPr>
          </a:p>
          <a:p>
            <a:pPr marL="12700">
              <a:lnSpc>
                <a:spcPct val="100000"/>
              </a:lnSpc>
            </a:pPr>
            <a:r>
              <a:rPr sz="1400">
                <a:latin typeface="SimSun"/>
                <a:cs typeface="SimSun"/>
              </a:rPr>
              <a:t>A</a:t>
            </a:r>
            <a:r>
              <a:rPr sz="1400" spc="-2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主动学习科学知识</a:t>
            </a:r>
            <a:r>
              <a:rPr sz="1400" spc="-2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B</a:t>
            </a:r>
            <a:r>
              <a:rPr sz="1400" spc="-2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有一个科技特长</a:t>
            </a:r>
            <a:r>
              <a:rPr sz="1400" spc="-2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C</a:t>
            </a:r>
            <a:endParaRPr sz="1400">
              <a:latin typeface="SimSun"/>
              <a:cs typeface="SimSu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00">
              <a:latin typeface="SimSun"/>
              <a:cs typeface="SimSu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400">
                <a:latin typeface="SimSun"/>
                <a:cs typeface="SimSun"/>
              </a:rPr>
              <a:t>积极参加少年科学院等科技社团活动</a:t>
            </a:r>
            <a:r>
              <a:rPr sz="1400" spc="-10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D</a:t>
            </a:r>
            <a:endParaRPr sz="1400">
              <a:latin typeface="SimSun"/>
              <a:cs typeface="SimSu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00">
              <a:latin typeface="SimSun"/>
              <a:cs typeface="SimSun"/>
            </a:endParaRPr>
          </a:p>
          <a:p>
            <a:pPr marL="12700">
              <a:lnSpc>
                <a:spcPct val="100000"/>
              </a:lnSpc>
            </a:pPr>
            <a:r>
              <a:rPr sz="1400">
                <a:latin typeface="SimSun"/>
                <a:cs typeface="SimSun"/>
              </a:rPr>
              <a:t>能用科技知识解决日常生活中的一个小问题</a:t>
            </a:r>
            <a:endParaRPr sz="1400">
              <a:latin typeface="SimSun"/>
              <a:cs typeface="SimSun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ct val="100000"/>
              </a:lnSpc>
            </a:pPr>
            <a:fld id="{81D60167-4931-47E6-BA6A-407CBD079E47}" type="slidenum">
              <a:rPr/>
              <a:pPr marL="38100">
                <a:lnSpc>
                  <a:spcPct val="100000"/>
                </a:lnSpc>
              </a:pPr>
              <a:t>14</a:t>
            </a:fld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130300" y="2572258"/>
            <a:ext cx="4025900" cy="1031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>
                <a:latin typeface="SimSun"/>
                <a:cs typeface="SimSun"/>
              </a:rPr>
              <a:t>18.关注队员的学习方式和人际交往能力的发展是（</a:t>
            </a:r>
            <a:endParaRPr sz="1400">
              <a:latin typeface="SimSun"/>
              <a:cs typeface="SimSu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00">
              <a:latin typeface="SimSun"/>
              <a:cs typeface="SimSun"/>
            </a:endParaRPr>
          </a:p>
          <a:p>
            <a:pPr marL="12700">
              <a:lnSpc>
                <a:spcPct val="100000"/>
              </a:lnSpc>
            </a:pPr>
            <a:r>
              <a:rPr sz="1400">
                <a:latin typeface="SimSun"/>
                <a:cs typeface="SimSun"/>
              </a:rPr>
              <a:t>B）的辅导员工作。</a:t>
            </a:r>
            <a:endParaRPr sz="1400">
              <a:latin typeface="SimSun"/>
              <a:cs typeface="SimSu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00">
              <a:latin typeface="SimSun"/>
              <a:cs typeface="SimSun"/>
            </a:endParaRPr>
          </a:p>
          <a:p>
            <a:pPr marL="12700">
              <a:lnSpc>
                <a:spcPct val="100000"/>
              </a:lnSpc>
            </a:pPr>
            <a:r>
              <a:rPr sz="1400">
                <a:latin typeface="SimSun"/>
                <a:cs typeface="SimSun"/>
              </a:rPr>
              <a:t>A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三年级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B</a:t>
            </a:r>
            <a:r>
              <a:rPr sz="1400" spc="-1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四年级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C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五年级</a:t>
            </a:r>
            <a:r>
              <a:rPr sz="1400" spc="-1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D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六年级</a:t>
            </a:r>
            <a:endParaRPr sz="1400">
              <a:latin typeface="SimSun"/>
              <a:cs typeface="SimSu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30300" y="4157217"/>
            <a:ext cx="384810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>
                <a:latin typeface="SimSun"/>
                <a:cs typeface="SimSun"/>
              </a:rPr>
              <a:t>19.五年级的雏鹰争章主要有（BCD</a:t>
            </a:r>
            <a:r>
              <a:rPr sz="1400" spc="-9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）。（多选）</a:t>
            </a:r>
            <a:endParaRPr sz="1400">
              <a:latin typeface="SimSun"/>
              <a:cs typeface="SimSu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00">
              <a:latin typeface="SimSun"/>
              <a:cs typeface="SimSun"/>
            </a:endParaRPr>
          </a:p>
          <a:p>
            <a:pPr marL="12700">
              <a:lnSpc>
                <a:spcPct val="100000"/>
              </a:lnSpc>
            </a:pPr>
            <a:r>
              <a:rPr sz="1400">
                <a:latin typeface="SimSun"/>
                <a:cs typeface="SimSun"/>
              </a:rPr>
              <a:t>A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创新章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B</a:t>
            </a:r>
            <a:r>
              <a:rPr sz="1400" spc="-1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民族精神章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C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环保章</a:t>
            </a:r>
            <a:r>
              <a:rPr sz="1400" spc="-1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D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国防章</a:t>
            </a:r>
            <a:endParaRPr sz="1400">
              <a:latin typeface="SimSun"/>
              <a:cs typeface="SimSu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130300" y="5345938"/>
            <a:ext cx="2838450" cy="647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>
                <a:latin typeface="SimSun"/>
                <a:cs typeface="SimSun"/>
              </a:rPr>
              <a:t>20.大队委员由（C</a:t>
            </a:r>
            <a:r>
              <a:rPr sz="1400" spc="-6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）人组成。</a:t>
            </a:r>
            <a:endParaRPr sz="1400">
              <a:latin typeface="SimSun"/>
              <a:cs typeface="SimSun"/>
            </a:endParaRPr>
          </a:p>
          <a:p>
            <a:pPr>
              <a:lnSpc>
                <a:spcPct val="100000"/>
              </a:lnSpc>
              <a:spcBef>
                <a:spcPts val="60"/>
              </a:spcBef>
            </a:pPr>
            <a:endParaRPr sz="1150">
              <a:latin typeface="SimSun"/>
              <a:cs typeface="SimSun"/>
            </a:endParaRPr>
          </a:p>
          <a:p>
            <a:pPr marL="12700">
              <a:lnSpc>
                <a:spcPct val="100000"/>
              </a:lnSpc>
            </a:pPr>
            <a:r>
              <a:rPr sz="1400">
                <a:latin typeface="SimSun"/>
                <a:cs typeface="SimSun"/>
              </a:rPr>
              <a:t>A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6</a:t>
            </a:r>
            <a:r>
              <a:rPr sz="1400">
                <a:latin typeface="Microsoft YaHei"/>
                <a:cs typeface="Microsoft YaHei"/>
              </a:rPr>
              <a:t>—</a:t>
            </a:r>
            <a:r>
              <a:rPr sz="1400">
                <a:latin typeface="SimSun"/>
                <a:cs typeface="SimSun"/>
              </a:rPr>
              <a:t>18</a:t>
            </a:r>
            <a:r>
              <a:rPr sz="1400" spc="-1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B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7</a:t>
            </a:r>
            <a:r>
              <a:rPr sz="1400">
                <a:latin typeface="Microsoft YaHei"/>
                <a:cs typeface="Microsoft YaHei"/>
              </a:rPr>
              <a:t>—</a:t>
            </a:r>
            <a:r>
              <a:rPr sz="1400">
                <a:latin typeface="SimSun"/>
                <a:cs typeface="SimSun"/>
              </a:rPr>
              <a:t>12</a:t>
            </a:r>
            <a:r>
              <a:rPr sz="1400" spc="-1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C</a:t>
            </a:r>
            <a:r>
              <a:rPr sz="1400" spc="-10">
                <a:latin typeface="SimSun"/>
                <a:cs typeface="SimSun"/>
              </a:rPr>
              <a:t> </a:t>
            </a:r>
            <a:r>
              <a:rPr sz="1400" spc="-5">
                <a:latin typeface="SimSun"/>
                <a:cs typeface="SimSun"/>
              </a:rPr>
              <a:t>7</a:t>
            </a:r>
            <a:r>
              <a:rPr sz="1400" spc="-5">
                <a:latin typeface="Microsoft YaHei"/>
                <a:cs typeface="Microsoft YaHei"/>
              </a:rPr>
              <a:t>—</a:t>
            </a:r>
            <a:r>
              <a:rPr sz="1400" spc="-5">
                <a:latin typeface="SimSun"/>
                <a:cs typeface="SimSun"/>
              </a:rPr>
              <a:t>13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D</a:t>
            </a:r>
            <a:r>
              <a:rPr sz="1400" spc="-1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6</a:t>
            </a:r>
            <a:r>
              <a:rPr sz="1400">
                <a:latin typeface="Microsoft YaHei"/>
                <a:cs typeface="Microsoft YaHei"/>
              </a:rPr>
              <a:t>—</a:t>
            </a:r>
            <a:r>
              <a:rPr sz="1400">
                <a:latin typeface="SimSun"/>
                <a:cs typeface="SimSun"/>
              </a:rPr>
              <a:t>13</a:t>
            </a:r>
            <a:endParaRPr sz="1400">
              <a:latin typeface="SimSun"/>
              <a:cs typeface="SimSu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130300" y="6534657"/>
            <a:ext cx="384810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>
                <a:latin typeface="SimSun"/>
                <a:cs typeface="SimSun"/>
              </a:rPr>
              <a:t>21.中队集会的间隔不少于（D</a:t>
            </a:r>
            <a:r>
              <a:rPr sz="1400" spc="-6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）。</a:t>
            </a:r>
            <a:endParaRPr sz="1400">
              <a:latin typeface="SimSun"/>
              <a:cs typeface="SimSu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00">
              <a:latin typeface="SimSun"/>
              <a:cs typeface="SimSun"/>
            </a:endParaRPr>
          </a:p>
          <a:p>
            <a:pPr marL="12700">
              <a:lnSpc>
                <a:spcPct val="100000"/>
              </a:lnSpc>
            </a:pPr>
            <a:r>
              <a:rPr sz="1400">
                <a:latin typeface="SimSun"/>
                <a:cs typeface="SimSun"/>
              </a:rPr>
              <a:t>A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一周一次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B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两周一次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C</a:t>
            </a:r>
            <a:r>
              <a:rPr sz="1400" spc="-1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三周一次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D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一月一次</a:t>
            </a:r>
            <a:endParaRPr sz="1400">
              <a:latin typeface="SimSun"/>
              <a:cs typeface="SimSu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30300" y="7723378"/>
            <a:ext cx="5181600" cy="1031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>
                <a:latin typeface="SimSun"/>
                <a:cs typeface="SimSun"/>
              </a:rPr>
              <a:t>22.下列哪些是规范少先队礼仪建设应该做的（ABCE</a:t>
            </a:r>
            <a:r>
              <a:rPr sz="1400" spc="-9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）。（多选）</a:t>
            </a:r>
            <a:endParaRPr sz="1400">
              <a:latin typeface="SimSun"/>
              <a:cs typeface="SimSu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00">
              <a:latin typeface="SimSun"/>
              <a:cs typeface="SimSun"/>
            </a:endParaRPr>
          </a:p>
          <a:p>
            <a:pPr marL="12700">
              <a:lnSpc>
                <a:spcPct val="100000"/>
              </a:lnSpc>
            </a:pPr>
            <a:r>
              <a:rPr sz="1400">
                <a:latin typeface="SimSun"/>
                <a:cs typeface="SimSun"/>
              </a:rPr>
              <a:t>A</a:t>
            </a:r>
            <a:r>
              <a:rPr sz="1400" spc="-2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规范使用队旗</a:t>
            </a:r>
            <a:r>
              <a:rPr sz="1400" spc="-2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B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规范使用队礼</a:t>
            </a:r>
            <a:r>
              <a:rPr sz="1400" spc="-2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C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规范使用鼓号音乐</a:t>
            </a:r>
            <a:endParaRPr sz="1400">
              <a:latin typeface="SimSun"/>
              <a:cs typeface="SimSu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00">
              <a:latin typeface="SimSun"/>
              <a:cs typeface="SimSun"/>
            </a:endParaRPr>
          </a:p>
          <a:p>
            <a:pPr marL="12700">
              <a:lnSpc>
                <a:spcPct val="100000"/>
              </a:lnSpc>
            </a:pPr>
            <a:r>
              <a:rPr sz="1400">
                <a:latin typeface="SimSun"/>
                <a:cs typeface="SimSun"/>
              </a:rPr>
              <a:t>D</a:t>
            </a:r>
            <a:r>
              <a:rPr sz="1400" spc="-3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规范使用礼貌用语</a:t>
            </a:r>
            <a:r>
              <a:rPr sz="1400" spc="-2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E</a:t>
            </a:r>
            <a:r>
              <a:rPr sz="1400" spc="-3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规范使用誓词</a:t>
            </a:r>
            <a:endParaRPr sz="1400">
              <a:latin typeface="SimSun"/>
              <a:cs typeface="SimSu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30300" y="9308338"/>
            <a:ext cx="349250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>
                <a:latin typeface="SimSun"/>
                <a:cs typeface="SimSun"/>
              </a:rPr>
              <a:t>23.规范化队室的面积不小于（A</a:t>
            </a:r>
            <a:r>
              <a:rPr sz="1400" spc="-9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）平方米。</a:t>
            </a:r>
            <a:endParaRPr sz="1400">
              <a:latin typeface="SimSun"/>
              <a:cs typeface="SimSun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/>
          <p:nvPr/>
        </p:nvSpPr>
        <p:spPr>
          <a:xfrm>
            <a:off x="1130300" y="521944"/>
            <a:ext cx="4718050" cy="7296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94360">
              <a:lnSpc>
                <a:spcPct val="100000"/>
              </a:lnSpc>
              <a:spcBef>
                <a:spcPts val="100"/>
              </a:spcBef>
            </a:pPr>
            <a:r>
              <a:rPr sz="1050">
                <a:latin typeface="SimSun"/>
                <a:cs typeface="SimSun"/>
              </a:rPr>
              <a:t>------</a:t>
            </a:r>
            <a:r>
              <a:rPr sz="1050">
                <a:latin typeface="MS UI Gothic"/>
                <a:cs typeface="MS UI Gothic"/>
              </a:rPr>
              <a:t>精</a:t>
            </a:r>
            <a:r>
              <a:rPr sz="1050">
                <a:latin typeface="PMingLiU-ExtB"/>
                <a:cs typeface="PMingLiU-ExtB"/>
              </a:rPr>
              <a:t>选</a:t>
            </a:r>
            <a:r>
              <a:rPr sz="1050">
                <a:latin typeface="MS UI Gothic"/>
                <a:cs typeface="MS UI Gothic"/>
              </a:rPr>
              <a:t>范文、公文、</a:t>
            </a:r>
            <a:r>
              <a:rPr sz="1050">
                <a:latin typeface="PMingLiU-ExtB"/>
                <a:cs typeface="PMingLiU-ExtB"/>
              </a:rPr>
              <a:t>论</a:t>
            </a:r>
            <a:r>
              <a:rPr sz="1050">
                <a:latin typeface="MS UI Gothic"/>
                <a:cs typeface="MS UI Gothic"/>
              </a:rPr>
              <a:t>文、和其他</a:t>
            </a:r>
            <a:r>
              <a:rPr sz="1050">
                <a:latin typeface="PMingLiU-ExtB"/>
                <a:cs typeface="PMingLiU-ExtB"/>
              </a:rPr>
              <a:t>应</a:t>
            </a:r>
            <a:r>
              <a:rPr sz="1050">
                <a:latin typeface="MS UI Gothic"/>
                <a:cs typeface="MS UI Gothic"/>
              </a:rPr>
              <a:t>用文档，如需本文，</a:t>
            </a:r>
            <a:r>
              <a:rPr sz="1050">
                <a:latin typeface="PMingLiU-ExtB"/>
                <a:cs typeface="PMingLiU-ExtB"/>
              </a:rPr>
              <a:t>请</a:t>
            </a:r>
            <a:r>
              <a:rPr sz="1050">
                <a:latin typeface="MS UI Gothic"/>
                <a:cs typeface="MS UI Gothic"/>
              </a:rPr>
              <a:t>下</a:t>
            </a:r>
            <a:r>
              <a:rPr sz="1050">
                <a:latin typeface="PMingLiU-ExtB"/>
                <a:cs typeface="PMingLiU-ExtB"/>
              </a:rPr>
              <a:t>载</a:t>
            </a:r>
            <a:r>
              <a:rPr sz="1050">
                <a:latin typeface="SimSun"/>
                <a:cs typeface="SimSun"/>
              </a:rPr>
              <a:t>-----</a:t>
            </a:r>
            <a:endParaRPr sz="1050">
              <a:latin typeface="SimSun"/>
              <a:cs typeface="SimSun"/>
            </a:endParaRPr>
          </a:p>
          <a:p>
            <a:pPr>
              <a:lnSpc>
                <a:spcPct val="100000"/>
              </a:lnSpc>
            </a:pPr>
            <a:endParaRPr sz="1100">
              <a:latin typeface="SimSun"/>
              <a:cs typeface="SimSu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900">
              <a:latin typeface="SimSun"/>
              <a:cs typeface="SimSun"/>
            </a:endParaRPr>
          </a:p>
          <a:p>
            <a:pPr marL="12700">
              <a:lnSpc>
                <a:spcPct val="100000"/>
              </a:lnSpc>
            </a:pPr>
            <a:r>
              <a:rPr sz="1400">
                <a:latin typeface="SimSun"/>
                <a:cs typeface="SimSun"/>
              </a:rPr>
              <a:t>A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10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B</a:t>
            </a:r>
            <a:r>
              <a:rPr sz="1400" spc="-1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20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C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30</a:t>
            </a:r>
            <a:r>
              <a:rPr sz="1400" spc="-1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D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40</a:t>
            </a:r>
            <a:endParaRPr sz="1400">
              <a:latin typeface="SimSun"/>
              <a:cs typeface="SimSun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ct val="100000"/>
              </a:lnSpc>
            </a:pPr>
            <a:fld id="{81D60167-4931-47E6-BA6A-407CBD079E47}" type="slidenum">
              <a:rPr/>
              <a:pPr marL="38100">
                <a:lnSpc>
                  <a:spcPct val="100000"/>
                </a:lnSpc>
              </a:pPr>
              <a:t>15</a:t>
            </a:fld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130300" y="1779778"/>
            <a:ext cx="518160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>
                <a:latin typeface="SimSun"/>
                <a:cs typeface="SimSun"/>
              </a:rPr>
              <a:t>24.以下哪些属于少先队大队宣传阵地（ABCDE</a:t>
            </a:r>
            <a:r>
              <a:rPr sz="1400" spc="-6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）。（多选）</a:t>
            </a:r>
            <a:endParaRPr sz="1400">
              <a:latin typeface="SimSun"/>
              <a:cs typeface="SimSu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00">
              <a:latin typeface="SimSun"/>
              <a:cs typeface="SimSun"/>
            </a:endParaRPr>
          </a:p>
          <a:p>
            <a:pPr marL="12700">
              <a:lnSpc>
                <a:spcPct val="100000"/>
              </a:lnSpc>
            </a:pPr>
            <a:r>
              <a:rPr sz="1400">
                <a:latin typeface="SimSun"/>
                <a:cs typeface="SimSun"/>
              </a:rPr>
              <a:t>A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队报</a:t>
            </a:r>
            <a:r>
              <a:rPr sz="1400" spc="-1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B</a:t>
            </a:r>
            <a:r>
              <a:rPr sz="1400" spc="-1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红领巾橱窗</a:t>
            </a:r>
            <a:r>
              <a:rPr sz="1400" spc="-1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C</a:t>
            </a:r>
            <a:r>
              <a:rPr sz="1400" spc="-1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光荣榜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D</a:t>
            </a:r>
            <a:r>
              <a:rPr sz="1400" spc="-1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红领巾广播站</a:t>
            </a:r>
            <a:r>
              <a:rPr sz="1400" spc="-1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E</a:t>
            </a:r>
            <a:r>
              <a:rPr sz="1400" spc="-1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红领巾电视台</a:t>
            </a:r>
            <a:endParaRPr sz="1400">
              <a:latin typeface="SimSun"/>
              <a:cs typeface="SimSu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30300" y="2968497"/>
            <a:ext cx="349250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>
                <a:latin typeface="SimSun"/>
                <a:cs typeface="SimSun"/>
              </a:rPr>
              <a:t>25.大队干部每届任期为（B</a:t>
            </a:r>
            <a:r>
              <a:rPr sz="1400" spc="-6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）。</a:t>
            </a:r>
            <a:endParaRPr sz="1400">
              <a:latin typeface="SimSun"/>
              <a:cs typeface="SimSu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00">
              <a:latin typeface="SimSun"/>
              <a:cs typeface="SimSun"/>
            </a:endParaRPr>
          </a:p>
          <a:p>
            <a:pPr marL="12700">
              <a:lnSpc>
                <a:spcPct val="100000"/>
              </a:lnSpc>
            </a:pPr>
            <a:r>
              <a:rPr sz="1400">
                <a:latin typeface="SimSun"/>
                <a:cs typeface="SimSun"/>
              </a:rPr>
              <a:t>A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半学年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B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一学年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C</a:t>
            </a:r>
            <a:r>
              <a:rPr sz="1400" spc="-1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一年半学年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D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二学年</a:t>
            </a:r>
            <a:endParaRPr sz="1400">
              <a:latin typeface="SimSun"/>
              <a:cs typeface="SimSu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130300" y="4157217"/>
            <a:ext cx="4737100" cy="1031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>
                <a:latin typeface="SimSun"/>
                <a:cs typeface="SimSun"/>
              </a:rPr>
              <a:t>26.以下哪些属于学校少先队志愿辅导员（ABC</a:t>
            </a:r>
            <a:r>
              <a:rPr sz="1400" spc="-9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）。（多选）</a:t>
            </a:r>
            <a:endParaRPr sz="1400">
              <a:latin typeface="SimSun"/>
              <a:cs typeface="SimSu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00">
              <a:latin typeface="SimSun"/>
              <a:cs typeface="SimSun"/>
            </a:endParaRPr>
          </a:p>
          <a:p>
            <a:pPr marL="12700">
              <a:lnSpc>
                <a:spcPct val="100000"/>
              </a:lnSpc>
            </a:pPr>
            <a:r>
              <a:rPr sz="1400">
                <a:latin typeface="SimSun"/>
                <a:cs typeface="SimSun"/>
              </a:rPr>
              <a:t>A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五老</a:t>
            </a:r>
            <a:r>
              <a:rPr sz="1400" spc="-1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B</a:t>
            </a:r>
            <a:r>
              <a:rPr sz="1400" spc="-1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青年岗位能手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C</a:t>
            </a:r>
            <a:r>
              <a:rPr sz="1400" spc="-1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青年志愿者</a:t>
            </a:r>
            <a:r>
              <a:rPr sz="1400" spc="-1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D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商界杰出人士</a:t>
            </a:r>
            <a:r>
              <a:rPr sz="1400" spc="-1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E</a:t>
            </a:r>
            <a:endParaRPr sz="1400">
              <a:latin typeface="SimSun"/>
              <a:cs typeface="SimSu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00">
              <a:latin typeface="SimSun"/>
              <a:cs typeface="SimSun"/>
            </a:endParaRPr>
          </a:p>
          <a:p>
            <a:pPr marL="12700">
              <a:lnSpc>
                <a:spcPct val="100000"/>
              </a:lnSpc>
            </a:pPr>
            <a:r>
              <a:rPr sz="1400">
                <a:latin typeface="SimSun"/>
                <a:cs typeface="SimSun"/>
              </a:rPr>
              <a:t>政府机关干部</a:t>
            </a:r>
            <a:endParaRPr sz="1400">
              <a:latin typeface="SimSun"/>
              <a:cs typeface="SimSu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130300" y="5742177"/>
            <a:ext cx="4826000" cy="1031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>
                <a:latin typeface="SimSun"/>
                <a:cs typeface="SimSun"/>
              </a:rPr>
              <a:t>27.以下哪项不属于少先队大队活动（A</a:t>
            </a:r>
            <a:r>
              <a:rPr sz="1400" spc="-6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）。</a:t>
            </a:r>
            <a:endParaRPr sz="1400">
              <a:latin typeface="SimSun"/>
              <a:cs typeface="SimSu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00">
              <a:latin typeface="SimSun"/>
              <a:cs typeface="SimSun"/>
            </a:endParaRPr>
          </a:p>
          <a:p>
            <a:pPr marL="12700">
              <a:lnSpc>
                <a:spcPct val="100000"/>
              </a:lnSpc>
            </a:pPr>
            <a:r>
              <a:rPr sz="1400">
                <a:latin typeface="SimSun"/>
                <a:cs typeface="SimSun"/>
              </a:rPr>
              <a:t>A</a:t>
            </a:r>
            <a:r>
              <a:rPr sz="1400" spc="-2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开展主题教育活动</a:t>
            </a:r>
            <a:r>
              <a:rPr sz="1400" spc="-2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B</a:t>
            </a:r>
            <a:r>
              <a:rPr sz="1400" spc="-2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开展市假日活动</a:t>
            </a:r>
            <a:r>
              <a:rPr sz="1400" spc="-2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C</a:t>
            </a:r>
            <a:r>
              <a:rPr sz="1400" spc="-2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开展家校互联活动</a:t>
            </a:r>
            <a:endParaRPr sz="1400">
              <a:latin typeface="SimSun"/>
              <a:cs typeface="SimSu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00">
              <a:latin typeface="SimSun"/>
              <a:cs typeface="SimSun"/>
            </a:endParaRPr>
          </a:p>
          <a:p>
            <a:pPr marL="12700">
              <a:lnSpc>
                <a:spcPct val="100000"/>
              </a:lnSpc>
            </a:pPr>
            <a:r>
              <a:rPr sz="1400">
                <a:latin typeface="SimSun"/>
                <a:cs typeface="SimSun"/>
              </a:rPr>
              <a:t>D</a:t>
            </a:r>
            <a:r>
              <a:rPr sz="1400" spc="-6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开展红领巾社团活动</a:t>
            </a:r>
            <a:endParaRPr sz="1400">
              <a:latin typeface="SimSun"/>
              <a:cs typeface="SimSu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30300" y="7339342"/>
            <a:ext cx="3314700" cy="622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>
                <a:latin typeface="SimSun"/>
                <a:cs typeface="SimSun"/>
              </a:rPr>
              <a:t>28.下列哪项不属于</a:t>
            </a:r>
            <a:r>
              <a:rPr sz="1400">
                <a:latin typeface="Microsoft YaHei"/>
                <a:cs typeface="Microsoft YaHei"/>
              </a:rPr>
              <a:t>“</a:t>
            </a:r>
            <a:r>
              <a:rPr sz="1400">
                <a:latin typeface="SimSun"/>
                <a:cs typeface="SimSun"/>
              </a:rPr>
              <a:t>五老</a:t>
            </a:r>
            <a:r>
              <a:rPr sz="1400">
                <a:latin typeface="Microsoft YaHei"/>
                <a:cs typeface="Microsoft YaHei"/>
              </a:rPr>
              <a:t>”</a:t>
            </a:r>
            <a:r>
              <a:rPr sz="1400">
                <a:latin typeface="SimSun"/>
                <a:cs typeface="SimSun"/>
              </a:rPr>
              <a:t>范畴（D</a:t>
            </a:r>
            <a:r>
              <a:rPr sz="1400" spc="-9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）。</a:t>
            </a:r>
            <a:endParaRPr sz="1400">
              <a:latin typeface="SimSun"/>
              <a:cs typeface="SimSun"/>
            </a:endParaRPr>
          </a:p>
          <a:p>
            <a:pPr marL="12700">
              <a:lnSpc>
                <a:spcPct val="100000"/>
              </a:lnSpc>
              <a:spcBef>
                <a:spcPts val="1340"/>
              </a:spcBef>
            </a:pPr>
            <a:r>
              <a:rPr sz="1400">
                <a:latin typeface="SimSun"/>
                <a:cs typeface="SimSun"/>
              </a:rPr>
              <a:t>A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老干部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B</a:t>
            </a:r>
            <a:r>
              <a:rPr sz="1400" spc="-1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老专家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C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老模范</a:t>
            </a:r>
            <a:r>
              <a:rPr sz="1400" spc="-1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D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老英雄</a:t>
            </a:r>
            <a:endParaRPr sz="1400">
              <a:latin typeface="SimSun"/>
              <a:cs typeface="SimSu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30300" y="8515857"/>
            <a:ext cx="3136900" cy="660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>
                <a:latin typeface="SimSun"/>
                <a:cs typeface="SimSun"/>
              </a:rPr>
              <a:t>29.中国少年雏鹰行动启动用（A</a:t>
            </a:r>
            <a:r>
              <a:rPr sz="1400" spc="-9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）年。</a:t>
            </a:r>
            <a:endParaRPr sz="1400">
              <a:latin typeface="SimSun"/>
              <a:cs typeface="SimSu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250">
              <a:latin typeface="SimSun"/>
              <a:cs typeface="SimSun"/>
            </a:endParaRPr>
          </a:p>
          <a:p>
            <a:pPr marL="12700">
              <a:lnSpc>
                <a:spcPct val="100000"/>
              </a:lnSpc>
            </a:pPr>
            <a:r>
              <a:rPr sz="1400">
                <a:latin typeface="SimSun"/>
                <a:cs typeface="SimSun"/>
              </a:rPr>
              <a:t>A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1993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B</a:t>
            </a:r>
            <a:r>
              <a:rPr sz="1400" spc="-1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1994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C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1995</a:t>
            </a:r>
            <a:r>
              <a:rPr sz="1400" spc="-1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D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1996</a:t>
            </a:r>
            <a:endParaRPr sz="1400">
              <a:latin typeface="SimSun"/>
              <a:cs typeface="SimSun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/>
          <p:nvPr/>
        </p:nvSpPr>
        <p:spPr>
          <a:xfrm>
            <a:off x="1130300" y="521944"/>
            <a:ext cx="5270500" cy="11004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" algn="ctr">
              <a:lnSpc>
                <a:spcPct val="100000"/>
              </a:lnSpc>
              <a:spcBef>
                <a:spcPts val="100"/>
              </a:spcBef>
            </a:pPr>
            <a:r>
              <a:rPr sz="1050">
                <a:latin typeface="SimSun"/>
                <a:cs typeface="SimSun"/>
              </a:rPr>
              <a:t>------</a:t>
            </a:r>
            <a:r>
              <a:rPr sz="1050">
                <a:latin typeface="MS UI Gothic"/>
                <a:cs typeface="MS UI Gothic"/>
              </a:rPr>
              <a:t>精</a:t>
            </a:r>
            <a:r>
              <a:rPr sz="1050">
                <a:latin typeface="PMingLiU-ExtB"/>
                <a:cs typeface="PMingLiU-ExtB"/>
              </a:rPr>
              <a:t>选</a:t>
            </a:r>
            <a:r>
              <a:rPr sz="1050">
                <a:latin typeface="MS UI Gothic"/>
                <a:cs typeface="MS UI Gothic"/>
              </a:rPr>
              <a:t>范文、公文、</a:t>
            </a:r>
            <a:r>
              <a:rPr sz="1050">
                <a:latin typeface="PMingLiU-ExtB"/>
                <a:cs typeface="PMingLiU-ExtB"/>
              </a:rPr>
              <a:t>论</a:t>
            </a:r>
            <a:r>
              <a:rPr sz="1050">
                <a:latin typeface="MS UI Gothic"/>
                <a:cs typeface="MS UI Gothic"/>
              </a:rPr>
              <a:t>文、和其他</a:t>
            </a:r>
            <a:r>
              <a:rPr sz="1050">
                <a:latin typeface="PMingLiU-ExtB"/>
                <a:cs typeface="PMingLiU-ExtB"/>
              </a:rPr>
              <a:t>应</a:t>
            </a:r>
            <a:r>
              <a:rPr sz="1050">
                <a:latin typeface="MS UI Gothic"/>
                <a:cs typeface="MS UI Gothic"/>
              </a:rPr>
              <a:t>用文档，如需本文，</a:t>
            </a:r>
            <a:r>
              <a:rPr sz="1050">
                <a:latin typeface="PMingLiU-ExtB"/>
                <a:cs typeface="PMingLiU-ExtB"/>
              </a:rPr>
              <a:t>请</a:t>
            </a:r>
            <a:r>
              <a:rPr sz="1050">
                <a:latin typeface="MS UI Gothic"/>
                <a:cs typeface="MS UI Gothic"/>
              </a:rPr>
              <a:t>下</a:t>
            </a:r>
            <a:r>
              <a:rPr sz="1050">
                <a:latin typeface="PMingLiU-ExtB"/>
                <a:cs typeface="PMingLiU-ExtB"/>
              </a:rPr>
              <a:t>载</a:t>
            </a:r>
            <a:r>
              <a:rPr sz="1050">
                <a:latin typeface="SimSun"/>
                <a:cs typeface="SimSun"/>
              </a:rPr>
              <a:t>-----</a:t>
            </a:r>
            <a:endParaRPr sz="1050">
              <a:latin typeface="SimSun"/>
              <a:cs typeface="SimSun"/>
            </a:endParaRPr>
          </a:p>
          <a:p>
            <a:pPr>
              <a:lnSpc>
                <a:spcPct val="100000"/>
              </a:lnSpc>
            </a:pPr>
            <a:endParaRPr sz="1100">
              <a:latin typeface="SimSun"/>
              <a:cs typeface="SimSun"/>
            </a:endParaRPr>
          </a:p>
          <a:p>
            <a:pPr>
              <a:lnSpc>
                <a:spcPct val="100000"/>
              </a:lnSpc>
            </a:pPr>
            <a:endParaRPr sz="850">
              <a:latin typeface="SimSun"/>
              <a:cs typeface="SimSun"/>
            </a:endParaRPr>
          </a:p>
          <a:p>
            <a:pPr algn="ctr">
              <a:lnSpc>
                <a:spcPct val="100000"/>
              </a:lnSpc>
            </a:pPr>
            <a:r>
              <a:rPr sz="1400">
                <a:latin typeface="SimSun"/>
                <a:cs typeface="SimSun"/>
              </a:rPr>
              <a:t>30.下列哪些属于江泽民同志提出的</a:t>
            </a:r>
            <a:r>
              <a:rPr sz="1400">
                <a:latin typeface="Microsoft YaHei"/>
                <a:cs typeface="Microsoft YaHei"/>
              </a:rPr>
              <a:t>“</a:t>
            </a:r>
            <a:r>
              <a:rPr sz="1400">
                <a:latin typeface="SimSun"/>
                <a:cs typeface="SimSun"/>
              </a:rPr>
              <a:t>五自</a:t>
            </a:r>
            <a:r>
              <a:rPr sz="1400">
                <a:latin typeface="Microsoft YaHei"/>
                <a:cs typeface="Microsoft YaHei"/>
              </a:rPr>
              <a:t>”</a:t>
            </a:r>
            <a:r>
              <a:rPr sz="1400">
                <a:latin typeface="SimSun"/>
                <a:cs typeface="SimSun"/>
              </a:rPr>
              <a:t>（ABCDE</a:t>
            </a:r>
            <a:r>
              <a:rPr sz="1400" spc="-8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）。（多选）</a:t>
            </a:r>
            <a:endParaRPr sz="1400">
              <a:latin typeface="SimSun"/>
              <a:cs typeface="SimSun"/>
            </a:endParaRPr>
          </a:p>
          <a:p>
            <a:pPr marL="12700">
              <a:lnSpc>
                <a:spcPct val="100000"/>
              </a:lnSpc>
              <a:spcBef>
                <a:spcPts val="1345"/>
              </a:spcBef>
            </a:pPr>
            <a:r>
              <a:rPr sz="1400">
                <a:latin typeface="SimSun"/>
                <a:cs typeface="SimSun"/>
              </a:rPr>
              <a:t>A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自学</a:t>
            </a:r>
            <a:r>
              <a:rPr sz="1400" spc="-1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B</a:t>
            </a:r>
            <a:r>
              <a:rPr sz="1400" spc="-1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自理</a:t>
            </a:r>
            <a:r>
              <a:rPr sz="1400" spc="-1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C</a:t>
            </a:r>
            <a:r>
              <a:rPr sz="1400" spc="-1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自护</a:t>
            </a:r>
            <a:r>
              <a:rPr sz="1400" spc="-1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D</a:t>
            </a:r>
            <a:r>
              <a:rPr sz="1400" spc="-1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自强</a:t>
            </a:r>
            <a:r>
              <a:rPr sz="1400" spc="-1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E</a:t>
            </a:r>
            <a:r>
              <a:rPr sz="1400" spc="-1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自律</a:t>
            </a:r>
            <a:endParaRPr sz="1400">
              <a:latin typeface="SimSun"/>
              <a:cs typeface="SimSun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ct val="100000"/>
              </a:lnSpc>
            </a:pPr>
            <a:fld id="{81D60167-4931-47E6-BA6A-407CBD079E47}" type="slidenum">
              <a:rPr/>
              <a:pPr marL="38100">
                <a:lnSpc>
                  <a:spcPct val="100000"/>
                </a:lnSpc>
              </a:pPr>
              <a:t>16</a:t>
            </a:fld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130300" y="2176018"/>
            <a:ext cx="358140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>
                <a:latin typeface="SimSun"/>
                <a:cs typeface="SimSun"/>
              </a:rPr>
              <a:t>31.雏鹰争章的程序包括（ABCD</a:t>
            </a:r>
            <a:r>
              <a:rPr sz="1400" spc="-9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）。（多选）</a:t>
            </a:r>
            <a:endParaRPr sz="1400">
              <a:latin typeface="SimSun"/>
              <a:cs typeface="SimSu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00">
              <a:latin typeface="SimSun"/>
              <a:cs typeface="SimSun"/>
            </a:endParaRPr>
          </a:p>
          <a:p>
            <a:pPr marL="12700">
              <a:lnSpc>
                <a:spcPct val="100000"/>
              </a:lnSpc>
            </a:pPr>
            <a:r>
              <a:rPr sz="1400">
                <a:latin typeface="SimSun"/>
                <a:cs typeface="SimSun"/>
              </a:rPr>
              <a:t>A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定章</a:t>
            </a:r>
            <a:r>
              <a:rPr sz="1400" spc="-1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B</a:t>
            </a:r>
            <a:r>
              <a:rPr sz="1400" spc="-1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争章</a:t>
            </a:r>
            <a:r>
              <a:rPr sz="1400" spc="-1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C</a:t>
            </a:r>
            <a:r>
              <a:rPr sz="1400" spc="-1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颁章</a:t>
            </a:r>
            <a:r>
              <a:rPr sz="1400" spc="-1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D</a:t>
            </a:r>
            <a:r>
              <a:rPr sz="1400" spc="-1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护章</a:t>
            </a:r>
            <a:r>
              <a:rPr sz="1400" spc="-1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E</a:t>
            </a:r>
            <a:r>
              <a:rPr sz="1400" spc="-1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领章</a:t>
            </a:r>
            <a:endParaRPr sz="1400">
              <a:latin typeface="SimSun"/>
              <a:cs typeface="SimSu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30300" y="3364738"/>
            <a:ext cx="3670300" cy="1031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>
                <a:latin typeface="SimSun"/>
                <a:cs typeface="SimSun"/>
              </a:rPr>
              <a:t>32.小甲A足球活动的基本理念是（</a:t>
            </a:r>
            <a:r>
              <a:rPr sz="1400" spc="-6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C）</a:t>
            </a:r>
            <a:endParaRPr sz="1400">
              <a:latin typeface="SimSun"/>
              <a:cs typeface="SimSu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00">
              <a:latin typeface="SimSun"/>
              <a:cs typeface="SimSun"/>
            </a:endParaRPr>
          </a:p>
          <a:p>
            <a:pPr marL="12700">
              <a:lnSpc>
                <a:spcPct val="100000"/>
              </a:lnSpc>
            </a:pPr>
            <a:r>
              <a:rPr sz="1400">
                <a:latin typeface="SimSun"/>
                <a:cs typeface="SimSun"/>
              </a:rPr>
              <a:t>A</a:t>
            </a:r>
            <a:r>
              <a:rPr sz="1400" spc="-3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体验足球，健康成长</a:t>
            </a:r>
            <a:r>
              <a:rPr sz="1400" spc="-3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B</a:t>
            </a:r>
            <a:r>
              <a:rPr sz="1400" spc="-3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走近足球，健康成长</a:t>
            </a:r>
            <a:endParaRPr sz="1400">
              <a:latin typeface="SimSun"/>
              <a:cs typeface="SimSu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00">
              <a:latin typeface="SimSun"/>
              <a:cs typeface="SimSun"/>
            </a:endParaRPr>
          </a:p>
          <a:p>
            <a:pPr marL="12700">
              <a:lnSpc>
                <a:spcPct val="100000"/>
              </a:lnSpc>
            </a:pPr>
            <a:r>
              <a:rPr sz="1400">
                <a:latin typeface="SimSun"/>
                <a:cs typeface="SimSun"/>
              </a:rPr>
              <a:t>C</a:t>
            </a:r>
            <a:r>
              <a:rPr sz="1400" spc="-3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体验足球，快乐成长</a:t>
            </a:r>
            <a:r>
              <a:rPr sz="1400" spc="-3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D</a:t>
            </a:r>
            <a:r>
              <a:rPr sz="1400" spc="-3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快乐足球，健康成长</a:t>
            </a:r>
            <a:endParaRPr sz="1400">
              <a:latin typeface="SimSun"/>
              <a:cs typeface="SimSu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130300" y="4949697"/>
            <a:ext cx="5270500" cy="1031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>
                <a:latin typeface="SimSun"/>
                <a:cs typeface="SimSun"/>
              </a:rPr>
              <a:t>33.少先队辅导员工作纲要（试行）所涉及的工作内容主要针对学校</a:t>
            </a:r>
            <a:endParaRPr sz="1400">
              <a:latin typeface="SimSun"/>
              <a:cs typeface="SimSu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00">
              <a:latin typeface="SimSun"/>
              <a:cs typeface="SimSun"/>
            </a:endParaRPr>
          </a:p>
          <a:p>
            <a:pPr marL="12700">
              <a:lnSpc>
                <a:spcPct val="100000"/>
              </a:lnSpc>
            </a:pPr>
            <a:r>
              <a:rPr sz="1400">
                <a:latin typeface="SimSun"/>
                <a:cs typeface="SimSun"/>
              </a:rPr>
              <a:t>的（BD</a:t>
            </a:r>
            <a:r>
              <a:rPr sz="1400" spc="-10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）参照执行的。（多选）</a:t>
            </a:r>
            <a:endParaRPr sz="1400">
              <a:latin typeface="SimSun"/>
              <a:cs typeface="SimSu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00">
              <a:latin typeface="SimSun"/>
              <a:cs typeface="SimSun"/>
            </a:endParaRPr>
          </a:p>
          <a:p>
            <a:pPr marL="12700">
              <a:lnSpc>
                <a:spcPct val="100000"/>
              </a:lnSpc>
            </a:pPr>
            <a:r>
              <a:rPr sz="1400">
                <a:latin typeface="SimSun"/>
                <a:cs typeface="SimSun"/>
              </a:rPr>
              <a:t>A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校长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B</a:t>
            </a:r>
            <a:r>
              <a:rPr sz="1400" spc="-1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大中队辅导员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C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少先队员</a:t>
            </a:r>
            <a:r>
              <a:rPr sz="1400" spc="-1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D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志愿辅导员</a:t>
            </a:r>
            <a:endParaRPr sz="1400">
              <a:latin typeface="SimSun"/>
              <a:cs typeface="SimSu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130300" y="6534657"/>
            <a:ext cx="5181600" cy="2219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>
                <a:latin typeface="SimSun"/>
                <a:cs typeface="SimSun"/>
              </a:rPr>
              <a:t>34.下列属于少先队工作的基本理念的是（ABDE</a:t>
            </a:r>
            <a:r>
              <a:rPr sz="1400" spc="-6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）（多选）</a:t>
            </a:r>
            <a:endParaRPr sz="1400">
              <a:latin typeface="SimSun"/>
              <a:cs typeface="SimSu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00">
              <a:latin typeface="SimSun"/>
              <a:cs typeface="SimSun"/>
            </a:endParaRPr>
          </a:p>
          <a:p>
            <a:pPr marL="12700">
              <a:lnSpc>
                <a:spcPct val="100000"/>
              </a:lnSpc>
            </a:pPr>
            <a:r>
              <a:rPr sz="1400">
                <a:latin typeface="SimSun"/>
                <a:cs typeface="SimSun"/>
              </a:rPr>
              <a:t>A</a:t>
            </a:r>
            <a:r>
              <a:rPr sz="1400" spc="-4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少年儿童是少先队工作的主体</a:t>
            </a:r>
            <a:r>
              <a:rPr sz="1400" spc="-3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B</a:t>
            </a:r>
            <a:endParaRPr sz="1400">
              <a:latin typeface="SimSun"/>
              <a:cs typeface="SimSu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00">
              <a:latin typeface="SimSun"/>
              <a:cs typeface="SimSun"/>
            </a:endParaRPr>
          </a:p>
          <a:p>
            <a:pPr marL="12700">
              <a:lnSpc>
                <a:spcPct val="100000"/>
              </a:lnSpc>
            </a:pPr>
            <a:r>
              <a:rPr sz="1400">
                <a:latin typeface="SimSun"/>
                <a:cs typeface="SimSun"/>
              </a:rPr>
              <a:t>竭诚为少年儿童健康成长服务是少先队一切工作的出发点和落脚点</a:t>
            </a:r>
            <a:endParaRPr sz="1400">
              <a:latin typeface="SimSun"/>
              <a:cs typeface="SimSu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00">
              <a:latin typeface="SimSun"/>
              <a:cs typeface="SimSun"/>
            </a:endParaRPr>
          </a:p>
          <a:p>
            <a:pPr marL="12700">
              <a:lnSpc>
                <a:spcPct val="100000"/>
              </a:lnSpc>
            </a:pPr>
            <a:r>
              <a:rPr sz="1400">
                <a:latin typeface="SimSun"/>
                <a:cs typeface="SimSun"/>
              </a:rPr>
              <a:t>C</a:t>
            </a:r>
            <a:r>
              <a:rPr sz="1400" spc="-6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实践教育是少先队教育的基本途径</a:t>
            </a:r>
            <a:endParaRPr sz="1400">
              <a:latin typeface="SimSun"/>
              <a:cs typeface="SimSu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00">
              <a:latin typeface="SimSun"/>
              <a:cs typeface="SimSun"/>
            </a:endParaRPr>
          </a:p>
          <a:p>
            <a:pPr marL="12700">
              <a:lnSpc>
                <a:spcPct val="100000"/>
              </a:lnSpc>
            </a:pPr>
            <a:r>
              <a:rPr sz="1400">
                <a:latin typeface="SimSun"/>
                <a:cs typeface="SimSun"/>
              </a:rPr>
              <a:t>D</a:t>
            </a:r>
            <a:r>
              <a:rPr sz="1400" spc="-4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加强基层组织建设是少先队工作的基本保障</a:t>
            </a:r>
            <a:r>
              <a:rPr sz="1400" spc="-3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E</a:t>
            </a:r>
            <a:endParaRPr sz="1400">
              <a:latin typeface="SimSun"/>
              <a:cs typeface="SimSu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00">
              <a:latin typeface="SimSun"/>
              <a:cs typeface="SimSun"/>
            </a:endParaRPr>
          </a:p>
          <a:p>
            <a:pPr marL="12700">
              <a:lnSpc>
                <a:spcPct val="100000"/>
              </a:lnSpc>
            </a:pPr>
            <a:r>
              <a:rPr sz="1400">
                <a:latin typeface="SimSun"/>
                <a:cs typeface="SimSun"/>
              </a:rPr>
              <a:t>开发和利用社会资源是少先队工作的重要手段</a:t>
            </a:r>
            <a:endParaRPr sz="1400">
              <a:latin typeface="SimSun"/>
              <a:cs typeface="SimSu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30300" y="9308338"/>
            <a:ext cx="438150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>
                <a:latin typeface="SimSun"/>
                <a:cs typeface="SimSun"/>
              </a:rPr>
              <a:t>35.少先队各项工作和任务都是依靠（C</a:t>
            </a:r>
            <a:r>
              <a:rPr sz="1400" spc="-9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）具体实施的。</a:t>
            </a:r>
            <a:endParaRPr sz="1400">
              <a:latin typeface="SimSun"/>
              <a:cs typeface="SimSun"/>
            </a:endParaRP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/>
          <p:nvPr/>
        </p:nvSpPr>
        <p:spPr>
          <a:xfrm>
            <a:off x="1130300" y="521944"/>
            <a:ext cx="4718050" cy="7042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94360">
              <a:lnSpc>
                <a:spcPct val="100000"/>
              </a:lnSpc>
              <a:spcBef>
                <a:spcPts val="100"/>
              </a:spcBef>
            </a:pPr>
            <a:r>
              <a:rPr sz="1050">
                <a:latin typeface="SimSun"/>
                <a:cs typeface="SimSun"/>
              </a:rPr>
              <a:t>------</a:t>
            </a:r>
            <a:r>
              <a:rPr sz="1050">
                <a:latin typeface="MS UI Gothic"/>
                <a:cs typeface="MS UI Gothic"/>
              </a:rPr>
              <a:t>精</a:t>
            </a:r>
            <a:r>
              <a:rPr sz="1050">
                <a:latin typeface="PMingLiU-ExtB"/>
                <a:cs typeface="PMingLiU-ExtB"/>
              </a:rPr>
              <a:t>选</a:t>
            </a:r>
            <a:r>
              <a:rPr sz="1050">
                <a:latin typeface="MS UI Gothic"/>
                <a:cs typeface="MS UI Gothic"/>
              </a:rPr>
              <a:t>范文、公文、</a:t>
            </a:r>
            <a:r>
              <a:rPr sz="1050">
                <a:latin typeface="PMingLiU-ExtB"/>
                <a:cs typeface="PMingLiU-ExtB"/>
              </a:rPr>
              <a:t>论</a:t>
            </a:r>
            <a:r>
              <a:rPr sz="1050">
                <a:latin typeface="MS UI Gothic"/>
                <a:cs typeface="MS UI Gothic"/>
              </a:rPr>
              <a:t>文、和其他</a:t>
            </a:r>
            <a:r>
              <a:rPr sz="1050">
                <a:latin typeface="PMingLiU-ExtB"/>
                <a:cs typeface="PMingLiU-ExtB"/>
              </a:rPr>
              <a:t>应</a:t>
            </a:r>
            <a:r>
              <a:rPr sz="1050">
                <a:latin typeface="MS UI Gothic"/>
                <a:cs typeface="MS UI Gothic"/>
              </a:rPr>
              <a:t>用文档，如需本文，</a:t>
            </a:r>
            <a:r>
              <a:rPr sz="1050">
                <a:latin typeface="PMingLiU-ExtB"/>
                <a:cs typeface="PMingLiU-ExtB"/>
              </a:rPr>
              <a:t>请</a:t>
            </a:r>
            <a:r>
              <a:rPr sz="1050">
                <a:latin typeface="MS UI Gothic"/>
                <a:cs typeface="MS UI Gothic"/>
              </a:rPr>
              <a:t>下</a:t>
            </a:r>
            <a:r>
              <a:rPr sz="1050">
                <a:latin typeface="PMingLiU-ExtB"/>
                <a:cs typeface="PMingLiU-ExtB"/>
              </a:rPr>
              <a:t>载</a:t>
            </a:r>
            <a:r>
              <a:rPr sz="1050">
                <a:latin typeface="SimSun"/>
                <a:cs typeface="SimSun"/>
              </a:rPr>
              <a:t>-----</a:t>
            </a:r>
            <a:endParaRPr sz="1050">
              <a:latin typeface="SimSun"/>
              <a:cs typeface="SimSun"/>
            </a:endParaRPr>
          </a:p>
          <a:p>
            <a:pPr>
              <a:lnSpc>
                <a:spcPct val="100000"/>
              </a:lnSpc>
            </a:pPr>
            <a:endParaRPr sz="1100">
              <a:latin typeface="SimSun"/>
              <a:cs typeface="SimSu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750">
              <a:latin typeface="SimSun"/>
              <a:cs typeface="SimSun"/>
            </a:endParaRPr>
          </a:p>
          <a:p>
            <a:pPr marL="12700">
              <a:lnSpc>
                <a:spcPct val="100000"/>
              </a:lnSpc>
            </a:pPr>
            <a:r>
              <a:rPr sz="1400">
                <a:latin typeface="SimSun"/>
                <a:cs typeface="SimSun"/>
              </a:rPr>
              <a:t>A大队委</a:t>
            </a:r>
            <a:r>
              <a:rPr sz="1400" spc="-3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B共青团</a:t>
            </a:r>
            <a:r>
              <a:rPr sz="1400" spc="-2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C少先队辅导员</a:t>
            </a:r>
            <a:r>
              <a:rPr sz="1400" spc="-3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D中队委及少先队员</a:t>
            </a:r>
            <a:endParaRPr sz="1400">
              <a:latin typeface="SimSun"/>
              <a:cs typeface="SimSun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ct val="100000"/>
              </a:lnSpc>
            </a:pPr>
            <a:fld id="{81D60167-4931-47E6-BA6A-407CBD079E47}" type="slidenum">
              <a:rPr/>
              <a:pPr marL="38100">
                <a:lnSpc>
                  <a:spcPct val="100000"/>
                </a:lnSpc>
              </a:pPr>
              <a:t>17</a:t>
            </a:fld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130300" y="1779778"/>
            <a:ext cx="491490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>
                <a:latin typeface="SimSun"/>
                <a:cs typeface="SimSun"/>
              </a:rPr>
              <a:t>36.下列不属于一年级少先队辅导员工作纲要的是（B</a:t>
            </a:r>
            <a:r>
              <a:rPr sz="1400" spc="-6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）</a:t>
            </a:r>
            <a:endParaRPr sz="1400">
              <a:latin typeface="SimSun"/>
              <a:cs typeface="SimSu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00">
              <a:latin typeface="SimSun"/>
              <a:cs typeface="SimSun"/>
            </a:endParaRPr>
          </a:p>
          <a:p>
            <a:pPr marL="12700">
              <a:lnSpc>
                <a:spcPct val="100000"/>
              </a:lnSpc>
            </a:pPr>
            <a:r>
              <a:rPr sz="1400">
                <a:latin typeface="SimSun"/>
                <a:cs typeface="SimSun"/>
              </a:rPr>
              <a:t>A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入队前教育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B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了解少先队的组织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C</a:t>
            </a:r>
            <a:r>
              <a:rPr sz="1400" spc="-1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发展新队员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D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关注问题</a:t>
            </a:r>
            <a:endParaRPr sz="1400">
              <a:latin typeface="SimSun"/>
              <a:cs typeface="SimSu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30300" y="2980702"/>
            <a:ext cx="3225800" cy="10191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>
                <a:latin typeface="SimSun"/>
                <a:cs typeface="SimSun"/>
              </a:rPr>
              <a:t>37.在</a:t>
            </a:r>
            <a:r>
              <a:rPr sz="1400">
                <a:latin typeface="Microsoft YaHei"/>
                <a:cs typeface="Microsoft YaHei"/>
              </a:rPr>
              <a:t>“</a:t>
            </a:r>
            <a:r>
              <a:rPr sz="1400">
                <a:latin typeface="SimSun"/>
                <a:cs typeface="SimSun"/>
              </a:rPr>
              <a:t>手拉手</a:t>
            </a:r>
            <a:r>
              <a:rPr sz="1400">
                <a:latin typeface="Microsoft YaHei"/>
                <a:cs typeface="Microsoft YaHei"/>
              </a:rPr>
              <a:t>”</a:t>
            </a:r>
            <a:r>
              <a:rPr sz="1400">
                <a:latin typeface="SimSun"/>
                <a:cs typeface="SimSun"/>
              </a:rPr>
              <a:t>活动中，提倡用（ABCE</a:t>
            </a:r>
            <a:endParaRPr sz="1400">
              <a:latin typeface="SimSun"/>
              <a:cs typeface="SimSun"/>
            </a:endParaRPr>
          </a:p>
          <a:p>
            <a:pPr marL="12700">
              <a:lnSpc>
                <a:spcPct val="100000"/>
              </a:lnSpc>
              <a:spcBef>
                <a:spcPts val="1340"/>
              </a:spcBef>
            </a:pPr>
            <a:r>
              <a:rPr sz="1400">
                <a:latin typeface="SimSun"/>
                <a:cs typeface="SimSun"/>
              </a:rPr>
              <a:t>）等多种形式进行交友。（多选）</a:t>
            </a:r>
            <a:endParaRPr sz="1400">
              <a:latin typeface="SimSun"/>
              <a:cs typeface="SimSu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00">
              <a:latin typeface="SimSun"/>
              <a:cs typeface="SimSu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400">
                <a:latin typeface="SimSun"/>
                <a:cs typeface="SimSun"/>
              </a:rPr>
              <a:t>A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书信</a:t>
            </a:r>
            <a:r>
              <a:rPr sz="1400" spc="-1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B</a:t>
            </a:r>
            <a:r>
              <a:rPr sz="1400" spc="-1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电话</a:t>
            </a:r>
            <a:r>
              <a:rPr sz="1400" spc="-1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C</a:t>
            </a:r>
            <a:r>
              <a:rPr sz="1400" spc="-1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网络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D</a:t>
            </a:r>
            <a:r>
              <a:rPr sz="1400" spc="-1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传真</a:t>
            </a:r>
            <a:r>
              <a:rPr sz="1400" spc="-1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E</a:t>
            </a:r>
            <a:r>
              <a:rPr sz="1400" spc="-1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面对面</a:t>
            </a:r>
            <a:endParaRPr sz="1400">
              <a:latin typeface="SimSun"/>
              <a:cs typeface="SimSu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130300" y="4565662"/>
            <a:ext cx="5270500" cy="10445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>
                <a:latin typeface="SimSun"/>
                <a:cs typeface="SimSun"/>
              </a:rPr>
              <a:t>38.在</a:t>
            </a:r>
            <a:r>
              <a:rPr sz="1400">
                <a:latin typeface="Microsoft YaHei"/>
                <a:cs typeface="Microsoft YaHei"/>
              </a:rPr>
              <a:t>“</a:t>
            </a:r>
            <a:r>
              <a:rPr sz="1400">
                <a:latin typeface="SimSun"/>
                <a:cs typeface="SimSun"/>
              </a:rPr>
              <a:t>自护章</a:t>
            </a:r>
            <a:r>
              <a:rPr sz="1400">
                <a:latin typeface="Microsoft YaHei"/>
                <a:cs typeface="Microsoft YaHei"/>
              </a:rPr>
              <a:t>”</a:t>
            </a:r>
            <a:r>
              <a:rPr sz="1400">
                <a:latin typeface="SimSun"/>
                <a:cs typeface="SimSun"/>
              </a:rPr>
              <a:t>的获章标准中，下列哪个号码是不在认知范围内的</a:t>
            </a:r>
            <a:endParaRPr sz="1400">
              <a:latin typeface="SimSun"/>
              <a:cs typeface="SimSun"/>
            </a:endParaRPr>
          </a:p>
          <a:p>
            <a:pPr marL="12700">
              <a:lnSpc>
                <a:spcPct val="100000"/>
              </a:lnSpc>
              <a:spcBef>
                <a:spcPts val="1340"/>
              </a:spcBef>
            </a:pPr>
            <a:r>
              <a:rPr sz="1400">
                <a:latin typeface="SimSun"/>
                <a:cs typeface="SimSun"/>
              </a:rPr>
              <a:t>（C</a:t>
            </a:r>
            <a:r>
              <a:rPr sz="1400" spc="-6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）。</a:t>
            </a:r>
            <a:endParaRPr sz="1400">
              <a:latin typeface="SimSun"/>
              <a:cs typeface="SimSu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250">
              <a:latin typeface="SimSun"/>
              <a:cs typeface="SimSu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400">
                <a:latin typeface="SimSun"/>
                <a:cs typeface="SimSun"/>
              </a:rPr>
              <a:t>A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110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B</a:t>
            </a:r>
            <a:r>
              <a:rPr sz="1400" spc="-1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119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C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112</a:t>
            </a:r>
            <a:r>
              <a:rPr sz="1400" spc="-1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D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120</a:t>
            </a:r>
            <a:endParaRPr sz="1400">
              <a:latin typeface="SimSun"/>
              <a:cs typeface="SimSu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130300" y="6150622"/>
            <a:ext cx="5181600" cy="14154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>
                <a:latin typeface="SimSun"/>
                <a:cs typeface="SimSun"/>
              </a:rPr>
              <a:t>39.下列属于</a:t>
            </a:r>
            <a:r>
              <a:rPr sz="1400">
                <a:latin typeface="Microsoft YaHei"/>
                <a:cs typeface="Microsoft YaHei"/>
              </a:rPr>
              <a:t>“</a:t>
            </a:r>
            <a:r>
              <a:rPr sz="1400">
                <a:latin typeface="SimSun"/>
                <a:cs typeface="SimSun"/>
              </a:rPr>
              <a:t>岗位责任章</a:t>
            </a:r>
            <a:r>
              <a:rPr sz="1400">
                <a:latin typeface="Microsoft YaHei"/>
                <a:cs typeface="Microsoft YaHei"/>
              </a:rPr>
              <a:t>”</a:t>
            </a:r>
            <a:r>
              <a:rPr sz="1400">
                <a:latin typeface="SimSun"/>
                <a:cs typeface="SimSun"/>
              </a:rPr>
              <a:t>的获章标准的是（ABCD</a:t>
            </a:r>
            <a:r>
              <a:rPr sz="1400" spc="-9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）。（多选）</a:t>
            </a:r>
            <a:endParaRPr sz="1400">
              <a:latin typeface="SimSun"/>
              <a:cs typeface="SimSun"/>
            </a:endParaRPr>
          </a:p>
          <a:p>
            <a:pPr marL="12700">
              <a:lnSpc>
                <a:spcPct val="100000"/>
              </a:lnSpc>
              <a:spcBef>
                <a:spcPts val="1340"/>
              </a:spcBef>
            </a:pPr>
            <a:r>
              <a:rPr sz="1400">
                <a:latin typeface="SimSun"/>
                <a:cs typeface="SimSun"/>
              </a:rPr>
              <a:t>A</a:t>
            </a:r>
            <a:r>
              <a:rPr sz="1400" spc="-4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有一个为集体服务的小岗位</a:t>
            </a:r>
            <a:r>
              <a:rPr sz="1400" spc="-3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B</a:t>
            </a:r>
            <a:endParaRPr sz="1400">
              <a:latin typeface="SimSun"/>
              <a:cs typeface="SimSu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00">
              <a:latin typeface="SimSun"/>
              <a:cs typeface="SimSu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400">
                <a:latin typeface="SimSun"/>
                <a:cs typeface="SimSun"/>
              </a:rPr>
              <a:t>尽自己的能力在岗位上为集体，为他人服务</a:t>
            </a:r>
            <a:endParaRPr sz="1400">
              <a:latin typeface="SimSun"/>
              <a:cs typeface="SimSu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00">
              <a:latin typeface="SimSun"/>
              <a:cs typeface="SimSun"/>
            </a:endParaRPr>
          </a:p>
          <a:p>
            <a:pPr marL="12700">
              <a:lnSpc>
                <a:spcPct val="100000"/>
              </a:lnSpc>
            </a:pPr>
            <a:r>
              <a:rPr sz="1400">
                <a:latin typeface="SimSun"/>
                <a:cs typeface="SimSun"/>
              </a:rPr>
              <a:t>C</a:t>
            </a:r>
            <a:r>
              <a:rPr sz="1400" spc="-3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有集体荣誉感，学会分工合作</a:t>
            </a:r>
            <a:r>
              <a:rPr sz="1400" spc="-2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D</a:t>
            </a:r>
            <a:r>
              <a:rPr sz="1400" spc="-3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分享为集体为他人服务的快乐</a:t>
            </a:r>
            <a:endParaRPr sz="1400">
              <a:latin typeface="SimSun"/>
              <a:cs typeface="SimSu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30300" y="8119617"/>
            <a:ext cx="4381500" cy="1427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>
                <a:latin typeface="SimSun"/>
                <a:cs typeface="SimSun"/>
              </a:rPr>
              <a:t>40.下列属于五年级辅导员需要关注的问题的是（</a:t>
            </a:r>
            <a:r>
              <a:rPr sz="1400" spc="-9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B）。</a:t>
            </a:r>
            <a:endParaRPr sz="1400">
              <a:latin typeface="SimSun"/>
              <a:cs typeface="SimSu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00">
              <a:latin typeface="SimSun"/>
              <a:cs typeface="SimSun"/>
            </a:endParaRPr>
          </a:p>
          <a:p>
            <a:pPr marL="12700">
              <a:lnSpc>
                <a:spcPct val="100000"/>
              </a:lnSpc>
            </a:pPr>
            <a:r>
              <a:rPr sz="1400">
                <a:latin typeface="SimSun"/>
                <a:cs typeface="SimSun"/>
              </a:rPr>
              <a:t>A</a:t>
            </a:r>
            <a:r>
              <a:rPr sz="1400" spc="-4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队员的学习方式和人际交往能力的发展</a:t>
            </a:r>
            <a:r>
              <a:rPr sz="1400" spc="-3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B</a:t>
            </a:r>
            <a:endParaRPr sz="1400">
              <a:latin typeface="SimSun"/>
              <a:cs typeface="SimSu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00">
              <a:latin typeface="SimSun"/>
              <a:cs typeface="SimSun"/>
            </a:endParaRPr>
          </a:p>
          <a:p>
            <a:pPr marL="12700">
              <a:lnSpc>
                <a:spcPct val="100000"/>
              </a:lnSpc>
            </a:pPr>
            <a:r>
              <a:rPr sz="1400">
                <a:latin typeface="SimSun"/>
                <a:cs typeface="SimSun"/>
              </a:rPr>
              <a:t>学习成绩对队员心理的影响</a:t>
            </a:r>
            <a:endParaRPr sz="1400">
              <a:latin typeface="SimSun"/>
              <a:cs typeface="SimSu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00">
              <a:latin typeface="SimSun"/>
              <a:cs typeface="SimSun"/>
            </a:endParaRPr>
          </a:p>
          <a:p>
            <a:pPr marL="12700">
              <a:lnSpc>
                <a:spcPct val="100000"/>
              </a:lnSpc>
            </a:pPr>
            <a:r>
              <a:rPr sz="1400">
                <a:latin typeface="SimSun"/>
                <a:cs typeface="SimSun"/>
              </a:rPr>
              <a:t>C</a:t>
            </a:r>
            <a:r>
              <a:rPr sz="1400" spc="-4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队员从儿童期向少年期的心理转变</a:t>
            </a:r>
            <a:r>
              <a:rPr sz="1400" spc="-3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D</a:t>
            </a:r>
            <a:endParaRPr sz="1400">
              <a:latin typeface="SimSun"/>
              <a:cs typeface="SimSun"/>
            </a:endParaRPr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/>
          <p:nvPr/>
        </p:nvSpPr>
        <p:spPr>
          <a:xfrm>
            <a:off x="1130300" y="521944"/>
            <a:ext cx="4718050" cy="7042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94360">
              <a:lnSpc>
                <a:spcPct val="100000"/>
              </a:lnSpc>
              <a:spcBef>
                <a:spcPts val="100"/>
              </a:spcBef>
            </a:pPr>
            <a:r>
              <a:rPr sz="1050">
                <a:latin typeface="SimSun"/>
                <a:cs typeface="SimSun"/>
              </a:rPr>
              <a:t>------</a:t>
            </a:r>
            <a:r>
              <a:rPr sz="1050">
                <a:latin typeface="MS UI Gothic"/>
                <a:cs typeface="MS UI Gothic"/>
              </a:rPr>
              <a:t>精</a:t>
            </a:r>
            <a:r>
              <a:rPr sz="1050">
                <a:latin typeface="PMingLiU-ExtB"/>
                <a:cs typeface="PMingLiU-ExtB"/>
              </a:rPr>
              <a:t>选</a:t>
            </a:r>
            <a:r>
              <a:rPr sz="1050">
                <a:latin typeface="MS UI Gothic"/>
                <a:cs typeface="MS UI Gothic"/>
              </a:rPr>
              <a:t>范文、公文、</a:t>
            </a:r>
            <a:r>
              <a:rPr sz="1050">
                <a:latin typeface="PMingLiU-ExtB"/>
                <a:cs typeface="PMingLiU-ExtB"/>
              </a:rPr>
              <a:t>论</a:t>
            </a:r>
            <a:r>
              <a:rPr sz="1050">
                <a:latin typeface="MS UI Gothic"/>
                <a:cs typeface="MS UI Gothic"/>
              </a:rPr>
              <a:t>文、和其他</a:t>
            </a:r>
            <a:r>
              <a:rPr sz="1050">
                <a:latin typeface="PMingLiU-ExtB"/>
                <a:cs typeface="PMingLiU-ExtB"/>
              </a:rPr>
              <a:t>应</a:t>
            </a:r>
            <a:r>
              <a:rPr sz="1050">
                <a:latin typeface="MS UI Gothic"/>
                <a:cs typeface="MS UI Gothic"/>
              </a:rPr>
              <a:t>用文档，如需本文，</a:t>
            </a:r>
            <a:r>
              <a:rPr sz="1050">
                <a:latin typeface="PMingLiU-ExtB"/>
                <a:cs typeface="PMingLiU-ExtB"/>
              </a:rPr>
              <a:t>请</a:t>
            </a:r>
            <a:r>
              <a:rPr sz="1050">
                <a:latin typeface="MS UI Gothic"/>
                <a:cs typeface="MS UI Gothic"/>
              </a:rPr>
              <a:t>下</a:t>
            </a:r>
            <a:r>
              <a:rPr sz="1050">
                <a:latin typeface="PMingLiU-ExtB"/>
                <a:cs typeface="PMingLiU-ExtB"/>
              </a:rPr>
              <a:t>载</a:t>
            </a:r>
            <a:r>
              <a:rPr sz="1050">
                <a:latin typeface="SimSun"/>
                <a:cs typeface="SimSun"/>
              </a:rPr>
              <a:t>-----</a:t>
            </a:r>
            <a:endParaRPr sz="1050">
              <a:latin typeface="SimSun"/>
              <a:cs typeface="SimSun"/>
            </a:endParaRPr>
          </a:p>
          <a:p>
            <a:pPr>
              <a:lnSpc>
                <a:spcPct val="100000"/>
              </a:lnSpc>
            </a:pPr>
            <a:endParaRPr sz="1100">
              <a:latin typeface="SimSun"/>
              <a:cs typeface="SimSu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750">
              <a:latin typeface="SimSun"/>
              <a:cs typeface="SimSun"/>
            </a:endParaRPr>
          </a:p>
          <a:p>
            <a:pPr marL="12700">
              <a:lnSpc>
                <a:spcPct val="100000"/>
              </a:lnSpc>
            </a:pPr>
            <a:r>
              <a:rPr sz="1400">
                <a:latin typeface="SimSun"/>
                <a:cs typeface="SimSun"/>
              </a:rPr>
              <a:t>学习的初步差异对队员心理的影响</a:t>
            </a:r>
            <a:endParaRPr sz="1400">
              <a:latin typeface="SimSun"/>
              <a:cs typeface="SimSun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ct val="100000"/>
              </a:lnSpc>
            </a:pPr>
            <a:fld id="{81D60167-4931-47E6-BA6A-407CBD079E47}" type="slidenum">
              <a:rPr/>
              <a:pPr marL="38100">
                <a:lnSpc>
                  <a:spcPct val="100000"/>
                </a:lnSpc>
              </a:pPr>
              <a:t>18</a:t>
            </a:fld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130300" y="1779778"/>
            <a:ext cx="438150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>
                <a:latin typeface="SimSun"/>
                <a:cs typeface="SimSun"/>
              </a:rPr>
              <a:t>41.少先队代表大会的召开年限为（</a:t>
            </a:r>
            <a:r>
              <a:rPr sz="1400" spc="-6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A）</a:t>
            </a:r>
            <a:endParaRPr sz="1400">
              <a:latin typeface="SimSun"/>
              <a:cs typeface="SimSu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00">
              <a:latin typeface="SimSun"/>
              <a:cs typeface="SimSun"/>
            </a:endParaRPr>
          </a:p>
          <a:p>
            <a:pPr marL="12700">
              <a:lnSpc>
                <a:spcPct val="100000"/>
              </a:lnSpc>
            </a:pPr>
            <a:r>
              <a:rPr sz="1400">
                <a:latin typeface="SimSun"/>
                <a:cs typeface="SimSun"/>
              </a:rPr>
              <a:t>A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每年一次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B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每两年一次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C</a:t>
            </a:r>
            <a:r>
              <a:rPr sz="1400" spc="-1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每三年一次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D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每半年一次</a:t>
            </a:r>
            <a:endParaRPr sz="1400">
              <a:latin typeface="SimSun"/>
              <a:cs typeface="SimSu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30300" y="2968497"/>
            <a:ext cx="375920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>
                <a:latin typeface="SimSun"/>
                <a:cs typeface="SimSun"/>
              </a:rPr>
              <a:t>42.少先队建队纪念日是（A</a:t>
            </a:r>
            <a:r>
              <a:rPr sz="1400" spc="-6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）</a:t>
            </a:r>
            <a:endParaRPr sz="1400">
              <a:latin typeface="SimSun"/>
              <a:cs typeface="SimSu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00">
              <a:latin typeface="SimSun"/>
              <a:cs typeface="SimSun"/>
            </a:endParaRPr>
          </a:p>
          <a:p>
            <a:pPr marL="12700">
              <a:lnSpc>
                <a:spcPct val="100000"/>
              </a:lnSpc>
            </a:pPr>
            <a:r>
              <a:rPr sz="1400">
                <a:latin typeface="SimSun"/>
                <a:cs typeface="SimSun"/>
              </a:rPr>
              <a:t>A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10月13日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B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11月13日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C</a:t>
            </a:r>
            <a:r>
              <a:rPr sz="1400" spc="-1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12月13日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D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1月13日</a:t>
            </a:r>
            <a:endParaRPr sz="1400">
              <a:latin typeface="SimSun"/>
              <a:cs typeface="SimSu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130300" y="4157217"/>
            <a:ext cx="411480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>
                <a:latin typeface="SimSun"/>
                <a:cs typeface="SimSun"/>
              </a:rPr>
              <a:t>43.大队建设要做到（ABCE</a:t>
            </a:r>
            <a:r>
              <a:rPr sz="1400" spc="-6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）（多选）</a:t>
            </a:r>
            <a:endParaRPr sz="1400">
              <a:latin typeface="SimSun"/>
              <a:cs typeface="SimSu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00">
              <a:latin typeface="SimSun"/>
              <a:cs typeface="SimSun"/>
            </a:endParaRPr>
          </a:p>
          <a:p>
            <a:pPr marL="12700">
              <a:lnSpc>
                <a:spcPct val="100000"/>
              </a:lnSpc>
            </a:pPr>
            <a:r>
              <a:rPr sz="1400">
                <a:latin typeface="SimSun"/>
                <a:cs typeface="SimSun"/>
              </a:rPr>
              <a:t>A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有组织</a:t>
            </a:r>
            <a:r>
              <a:rPr sz="1400" spc="-1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B</a:t>
            </a:r>
            <a:r>
              <a:rPr sz="1400" spc="-1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有辅导员</a:t>
            </a:r>
            <a:r>
              <a:rPr sz="1400" spc="-1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C</a:t>
            </a:r>
            <a:r>
              <a:rPr sz="1400" spc="-1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有活动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D</a:t>
            </a:r>
            <a:r>
              <a:rPr sz="1400" spc="-1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有计划</a:t>
            </a:r>
            <a:r>
              <a:rPr sz="1400" spc="-1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E</a:t>
            </a:r>
            <a:r>
              <a:rPr sz="1400" spc="-1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有制度</a:t>
            </a:r>
            <a:endParaRPr sz="1400">
              <a:latin typeface="SimSun"/>
              <a:cs typeface="SimSu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130300" y="5345938"/>
            <a:ext cx="260350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>
                <a:latin typeface="SimSun"/>
                <a:cs typeface="SimSun"/>
              </a:rPr>
              <a:t>44.大队集会每学期不少于（B</a:t>
            </a:r>
            <a:r>
              <a:rPr sz="1400" spc="-9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）</a:t>
            </a:r>
            <a:endParaRPr sz="1400">
              <a:latin typeface="SimSun"/>
              <a:cs typeface="SimSu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00">
              <a:latin typeface="SimSun"/>
              <a:cs typeface="SimSun"/>
            </a:endParaRPr>
          </a:p>
          <a:p>
            <a:pPr marL="12700">
              <a:lnSpc>
                <a:spcPct val="100000"/>
              </a:lnSpc>
            </a:pPr>
            <a:r>
              <a:rPr sz="1400">
                <a:latin typeface="SimSun"/>
                <a:cs typeface="SimSun"/>
              </a:rPr>
              <a:t>A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一次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B</a:t>
            </a:r>
            <a:r>
              <a:rPr sz="1400" spc="-1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两次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C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三次</a:t>
            </a:r>
            <a:r>
              <a:rPr sz="1400" spc="-1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D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四次</a:t>
            </a:r>
            <a:endParaRPr sz="1400">
              <a:latin typeface="SimSun"/>
              <a:cs typeface="SimSu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30300" y="6534657"/>
            <a:ext cx="420370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>
                <a:latin typeface="SimSun"/>
                <a:cs typeface="SimSun"/>
              </a:rPr>
              <a:t>45.中队委由（D</a:t>
            </a:r>
            <a:r>
              <a:rPr sz="1400" spc="-6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）产生。</a:t>
            </a:r>
            <a:endParaRPr sz="1400">
              <a:latin typeface="SimSun"/>
              <a:cs typeface="SimSu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00">
              <a:latin typeface="SimSun"/>
              <a:cs typeface="SimSun"/>
            </a:endParaRPr>
          </a:p>
          <a:p>
            <a:pPr marL="12700">
              <a:lnSpc>
                <a:spcPct val="100000"/>
              </a:lnSpc>
            </a:pPr>
            <a:r>
              <a:rPr sz="1400">
                <a:latin typeface="SimSun"/>
                <a:cs typeface="SimSun"/>
              </a:rPr>
              <a:t>A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辅导员推荐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B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大队委推荐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C</a:t>
            </a:r>
            <a:r>
              <a:rPr sz="1400" spc="-1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自我推荐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D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民主选举</a:t>
            </a:r>
            <a:endParaRPr sz="1400">
              <a:latin typeface="SimSun"/>
              <a:cs typeface="SimSu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30300" y="7723378"/>
            <a:ext cx="322580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>
                <a:latin typeface="SimSun"/>
                <a:cs typeface="SimSun"/>
              </a:rPr>
              <a:t>46.中队委的建设要做到（ACD）（多选）</a:t>
            </a:r>
            <a:endParaRPr sz="1400">
              <a:latin typeface="SimSun"/>
              <a:cs typeface="SimSu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00">
              <a:latin typeface="SimSun"/>
              <a:cs typeface="SimSun"/>
            </a:endParaRPr>
          </a:p>
          <a:p>
            <a:pPr marL="12700">
              <a:lnSpc>
                <a:spcPct val="100000"/>
              </a:lnSpc>
            </a:pPr>
            <a:r>
              <a:rPr sz="1400">
                <a:latin typeface="SimSun"/>
                <a:cs typeface="SimSun"/>
              </a:rPr>
              <a:t>A组织好B纪律好C活动好D阵地好</a:t>
            </a:r>
            <a:endParaRPr sz="1400">
              <a:latin typeface="SimSun"/>
              <a:cs typeface="SimSu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30300" y="8912097"/>
            <a:ext cx="233680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>
                <a:latin typeface="SimSun"/>
                <a:cs typeface="SimSun"/>
              </a:rPr>
              <a:t>47.中队集会每月不少于（A）</a:t>
            </a:r>
            <a:endParaRPr sz="1400">
              <a:latin typeface="SimSun"/>
              <a:cs typeface="SimSu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00">
              <a:latin typeface="SimSun"/>
              <a:cs typeface="SimSun"/>
            </a:endParaRPr>
          </a:p>
          <a:p>
            <a:pPr marL="12700">
              <a:lnSpc>
                <a:spcPct val="100000"/>
              </a:lnSpc>
            </a:pPr>
            <a:r>
              <a:rPr sz="1400">
                <a:latin typeface="SimSun"/>
                <a:cs typeface="SimSun"/>
              </a:rPr>
              <a:t>A一次B两次C三次D四次</a:t>
            </a:r>
            <a:endParaRPr sz="1400">
              <a:latin typeface="SimSun"/>
              <a:cs typeface="SimSun"/>
            </a:endParaRPr>
          </a:p>
        </p:txBody>
      </p: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/>
          <p:nvPr/>
        </p:nvSpPr>
        <p:spPr>
          <a:xfrm>
            <a:off x="1712506" y="521944"/>
            <a:ext cx="4135754" cy="185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>
                <a:latin typeface="SimSun"/>
                <a:cs typeface="SimSun"/>
              </a:rPr>
              <a:t>------</a:t>
            </a:r>
            <a:r>
              <a:rPr sz="1050">
                <a:latin typeface="MS UI Gothic"/>
                <a:cs typeface="MS UI Gothic"/>
              </a:rPr>
              <a:t>精</a:t>
            </a:r>
            <a:r>
              <a:rPr sz="1050">
                <a:latin typeface="PMingLiU-ExtB"/>
                <a:cs typeface="PMingLiU-ExtB"/>
              </a:rPr>
              <a:t>选</a:t>
            </a:r>
            <a:r>
              <a:rPr sz="1050">
                <a:latin typeface="MS UI Gothic"/>
                <a:cs typeface="MS UI Gothic"/>
              </a:rPr>
              <a:t>范文、公文、</a:t>
            </a:r>
            <a:r>
              <a:rPr sz="1050">
                <a:latin typeface="PMingLiU-ExtB"/>
                <a:cs typeface="PMingLiU-ExtB"/>
              </a:rPr>
              <a:t>论</a:t>
            </a:r>
            <a:r>
              <a:rPr sz="1050">
                <a:latin typeface="MS UI Gothic"/>
                <a:cs typeface="MS UI Gothic"/>
              </a:rPr>
              <a:t>文、和其他</a:t>
            </a:r>
            <a:r>
              <a:rPr sz="1050">
                <a:latin typeface="PMingLiU-ExtB"/>
                <a:cs typeface="PMingLiU-ExtB"/>
              </a:rPr>
              <a:t>应</a:t>
            </a:r>
            <a:r>
              <a:rPr sz="1050">
                <a:latin typeface="MS UI Gothic"/>
                <a:cs typeface="MS UI Gothic"/>
              </a:rPr>
              <a:t>用文档，如需本文，</a:t>
            </a:r>
            <a:r>
              <a:rPr sz="1050">
                <a:latin typeface="PMingLiU-ExtB"/>
                <a:cs typeface="PMingLiU-ExtB"/>
              </a:rPr>
              <a:t>请</a:t>
            </a:r>
            <a:r>
              <a:rPr sz="1050">
                <a:latin typeface="MS UI Gothic"/>
                <a:cs typeface="MS UI Gothic"/>
              </a:rPr>
              <a:t>下</a:t>
            </a:r>
            <a:r>
              <a:rPr sz="1050">
                <a:latin typeface="PMingLiU-ExtB"/>
                <a:cs typeface="PMingLiU-ExtB"/>
              </a:rPr>
              <a:t>载</a:t>
            </a:r>
            <a:r>
              <a:rPr sz="1050">
                <a:latin typeface="SimSun"/>
                <a:cs typeface="SimSun"/>
              </a:rPr>
              <a:t>-----</a:t>
            </a:r>
            <a:endParaRPr sz="1050">
              <a:latin typeface="SimSun"/>
              <a:cs typeface="SimSu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26489" y="738593"/>
            <a:ext cx="5307330" cy="0"/>
          </a:xfrm>
          <a:custGeom>
            <a:rect l="l" t="t" r="r" b="b"/>
            <a:pathLst>
              <a:path w="5307330">
                <a:moveTo>
                  <a:pt x="0" y="0"/>
                </a:moveTo>
                <a:lnTo>
                  <a:pt x="5307330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130300" y="1383538"/>
            <a:ext cx="313690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>
                <a:latin typeface="SimSun"/>
                <a:cs typeface="SimSun"/>
              </a:rPr>
              <a:t>48.下列不属于中队宣传阵地的是（A</a:t>
            </a:r>
            <a:r>
              <a:rPr sz="1400" spc="-10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）</a:t>
            </a:r>
            <a:endParaRPr sz="1400">
              <a:latin typeface="SimSun"/>
              <a:cs typeface="SimSu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00">
              <a:latin typeface="SimSun"/>
              <a:cs typeface="SimSun"/>
            </a:endParaRPr>
          </a:p>
          <a:p>
            <a:pPr marL="12700">
              <a:lnSpc>
                <a:spcPct val="100000"/>
              </a:lnSpc>
            </a:pPr>
            <a:r>
              <a:rPr sz="1400">
                <a:latin typeface="SimSun"/>
                <a:cs typeface="SimSun"/>
              </a:rPr>
              <a:t>A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光荣榜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B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黑板报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C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争章园地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D</a:t>
            </a:r>
            <a:r>
              <a:rPr sz="1400" spc="-1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队角</a:t>
            </a:r>
            <a:endParaRPr sz="1400">
              <a:latin typeface="SimSun"/>
              <a:cs typeface="SimSun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ct val="100000"/>
              </a:lnSpc>
            </a:pPr>
            <a:fld id="{81D60167-4931-47E6-BA6A-407CBD079E47}" type="slidenum">
              <a:rPr/>
              <a:pPr marL="38100">
                <a:lnSpc>
                  <a:spcPct val="100000"/>
                </a:lnSpc>
              </a:pPr>
              <a:t>19</a:t>
            </a:fld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130300" y="2572258"/>
            <a:ext cx="518160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>
                <a:latin typeface="SimSun"/>
                <a:cs typeface="SimSun"/>
              </a:rPr>
              <a:t>49.下列属于少先队服务载体的是（ABCD</a:t>
            </a:r>
            <a:r>
              <a:rPr sz="1400" spc="-6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）（多选）</a:t>
            </a:r>
            <a:endParaRPr sz="1400">
              <a:latin typeface="SimSun"/>
              <a:cs typeface="SimSu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00">
              <a:latin typeface="SimSun"/>
              <a:cs typeface="SimSun"/>
            </a:endParaRPr>
          </a:p>
          <a:p>
            <a:pPr marL="12700">
              <a:lnSpc>
                <a:spcPct val="100000"/>
              </a:lnSpc>
            </a:pPr>
            <a:r>
              <a:rPr sz="1400">
                <a:latin typeface="SimSun"/>
                <a:cs typeface="SimSun"/>
              </a:rPr>
              <a:t>A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少年军校</a:t>
            </a:r>
            <a:r>
              <a:rPr sz="1400" spc="-1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B</a:t>
            </a:r>
            <a:r>
              <a:rPr sz="1400" spc="-1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知心家庭学校</a:t>
            </a:r>
            <a:r>
              <a:rPr sz="1400" spc="-1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C</a:t>
            </a:r>
            <a:r>
              <a:rPr sz="1400" spc="-1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热线电话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D</a:t>
            </a:r>
            <a:r>
              <a:rPr sz="1400" spc="-1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心理咨询</a:t>
            </a:r>
            <a:r>
              <a:rPr sz="1400" spc="-1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E</a:t>
            </a:r>
            <a:r>
              <a:rPr sz="1400" spc="-1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青少年宫</a:t>
            </a:r>
            <a:endParaRPr sz="1400">
              <a:latin typeface="SimSun"/>
              <a:cs typeface="SimSu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130300" y="3760978"/>
            <a:ext cx="5181600" cy="1427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>
                <a:latin typeface="SimSun"/>
                <a:cs typeface="SimSun"/>
              </a:rPr>
              <a:t>50.（C</a:t>
            </a:r>
            <a:endParaRPr sz="1400">
              <a:latin typeface="SimSun"/>
              <a:cs typeface="SimSun"/>
            </a:endParaRPr>
          </a:p>
          <a:p>
            <a:pPr marL="12700" marR="5080">
              <a:lnSpc>
                <a:spcPct val="185700"/>
              </a:lnSpc>
            </a:pPr>
            <a:r>
              <a:rPr sz="1400">
                <a:latin typeface="SimSun"/>
                <a:cs typeface="SimSun"/>
              </a:rPr>
              <a:t>）是对少先队员参加少先队活动、努力提高各方面素质的激励评价 体系。</a:t>
            </a:r>
            <a:endParaRPr sz="1400">
              <a:latin typeface="SimSun"/>
              <a:cs typeface="SimSu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00">
              <a:latin typeface="SimSun"/>
              <a:cs typeface="SimSun"/>
            </a:endParaRPr>
          </a:p>
          <a:p>
            <a:pPr marL="12700">
              <a:lnSpc>
                <a:spcPct val="100000"/>
              </a:lnSpc>
            </a:pPr>
            <a:r>
              <a:rPr sz="1400">
                <a:latin typeface="SimSun"/>
                <a:cs typeface="SimSun"/>
              </a:rPr>
              <a:t>A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光荣榜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B</a:t>
            </a:r>
            <a:r>
              <a:rPr sz="1400" spc="-1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队内表彰大会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C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雏鹰奖章</a:t>
            </a:r>
            <a:r>
              <a:rPr sz="1400" spc="-1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D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各委员职位的设立</a:t>
            </a:r>
            <a:endParaRPr sz="1400">
              <a:latin typeface="SimSun"/>
              <a:cs typeface="SimSu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30300" y="5754382"/>
            <a:ext cx="3848100" cy="622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>
                <a:latin typeface="SimSun"/>
                <a:cs typeface="SimSun"/>
              </a:rPr>
              <a:t>51.</a:t>
            </a:r>
            <a:r>
              <a:rPr sz="1400">
                <a:latin typeface="Microsoft YaHei"/>
                <a:cs typeface="Microsoft YaHei"/>
              </a:rPr>
              <a:t>“</a:t>
            </a:r>
            <a:r>
              <a:rPr sz="1400">
                <a:latin typeface="SimSun"/>
                <a:cs typeface="SimSun"/>
              </a:rPr>
              <a:t>手拉手</a:t>
            </a:r>
            <a:r>
              <a:rPr sz="1400">
                <a:latin typeface="Microsoft YaHei"/>
                <a:cs typeface="Microsoft YaHei"/>
              </a:rPr>
              <a:t>”</a:t>
            </a:r>
            <a:r>
              <a:rPr sz="1400">
                <a:latin typeface="SimSun"/>
                <a:cs typeface="SimSun"/>
              </a:rPr>
              <a:t>互助活动开始于（</a:t>
            </a:r>
            <a:r>
              <a:rPr sz="1400" spc="-6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C）</a:t>
            </a:r>
            <a:endParaRPr sz="1400">
              <a:latin typeface="SimSun"/>
              <a:cs typeface="SimSun"/>
            </a:endParaRPr>
          </a:p>
          <a:p>
            <a:pPr marL="12700">
              <a:lnSpc>
                <a:spcPct val="100000"/>
              </a:lnSpc>
              <a:spcBef>
                <a:spcPts val="1340"/>
              </a:spcBef>
            </a:pPr>
            <a:r>
              <a:rPr sz="1400">
                <a:latin typeface="SimSun"/>
                <a:cs typeface="SimSun"/>
              </a:rPr>
              <a:t>A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80年代初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B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80年代末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C</a:t>
            </a:r>
            <a:r>
              <a:rPr sz="1400" spc="-1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90年代初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D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90年代末</a:t>
            </a:r>
            <a:endParaRPr sz="1400">
              <a:latin typeface="SimSun"/>
              <a:cs typeface="SimSu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30300" y="6943102"/>
            <a:ext cx="4381500" cy="622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>
                <a:latin typeface="SimSun"/>
                <a:cs typeface="SimSun"/>
              </a:rPr>
              <a:t>52.</a:t>
            </a:r>
            <a:r>
              <a:rPr sz="1400">
                <a:latin typeface="Microsoft YaHei"/>
                <a:cs typeface="Microsoft YaHei"/>
              </a:rPr>
              <a:t>“</a:t>
            </a:r>
            <a:r>
              <a:rPr sz="1400">
                <a:latin typeface="SimSun"/>
                <a:cs typeface="SimSun"/>
              </a:rPr>
              <a:t>手拉手</a:t>
            </a:r>
            <a:r>
              <a:rPr sz="1400">
                <a:latin typeface="Microsoft YaHei"/>
                <a:cs typeface="Microsoft YaHei"/>
              </a:rPr>
              <a:t>”</a:t>
            </a:r>
            <a:r>
              <a:rPr sz="1400">
                <a:latin typeface="SimSun"/>
                <a:cs typeface="SimSun"/>
              </a:rPr>
              <a:t>活动的实施对家是（D</a:t>
            </a:r>
            <a:r>
              <a:rPr sz="1400" spc="-6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）的少年儿童。</a:t>
            </a:r>
            <a:endParaRPr sz="1400">
              <a:latin typeface="SimSun"/>
              <a:cs typeface="SimSun"/>
            </a:endParaRPr>
          </a:p>
          <a:p>
            <a:pPr marL="12700">
              <a:lnSpc>
                <a:spcPct val="100000"/>
              </a:lnSpc>
              <a:spcBef>
                <a:spcPts val="1340"/>
              </a:spcBef>
            </a:pPr>
            <a:r>
              <a:rPr sz="1400">
                <a:latin typeface="SimSun"/>
                <a:cs typeface="SimSun"/>
              </a:rPr>
              <a:t>A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城市和农村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B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城市和城市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C</a:t>
            </a:r>
            <a:r>
              <a:rPr sz="1400" spc="-1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农村和农村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D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任意对象</a:t>
            </a:r>
            <a:endParaRPr sz="1400">
              <a:latin typeface="SimSun"/>
              <a:cs typeface="SimSu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30300" y="8131822"/>
            <a:ext cx="5270500" cy="622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>
                <a:latin typeface="SimSun"/>
                <a:cs typeface="SimSun"/>
              </a:rPr>
              <a:t>53.</a:t>
            </a:r>
            <a:r>
              <a:rPr sz="1400">
                <a:latin typeface="Microsoft YaHei"/>
                <a:cs typeface="Microsoft YaHei"/>
              </a:rPr>
              <a:t>“</a:t>
            </a:r>
            <a:r>
              <a:rPr sz="1400">
                <a:latin typeface="SimSun"/>
                <a:cs typeface="SimSun"/>
              </a:rPr>
              <a:t>手拉手</a:t>
            </a:r>
            <a:r>
              <a:rPr sz="1400">
                <a:latin typeface="Microsoft YaHei"/>
                <a:cs typeface="Microsoft YaHei"/>
              </a:rPr>
              <a:t>”</a:t>
            </a:r>
            <a:r>
              <a:rPr sz="1400">
                <a:latin typeface="SimSun"/>
                <a:cs typeface="SimSun"/>
              </a:rPr>
              <a:t>互助活动的实施步骤包括（ABD</a:t>
            </a:r>
            <a:r>
              <a:rPr sz="1400" spc="-6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）（多选）</a:t>
            </a:r>
            <a:endParaRPr sz="1400">
              <a:latin typeface="SimSun"/>
              <a:cs typeface="SimSun"/>
            </a:endParaRPr>
          </a:p>
          <a:p>
            <a:pPr marL="12700">
              <a:lnSpc>
                <a:spcPct val="100000"/>
              </a:lnSpc>
              <a:spcBef>
                <a:spcPts val="1340"/>
              </a:spcBef>
            </a:pPr>
            <a:r>
              <a:rPr sz="1400">
                <a:latin typeface="SimSun"/>
                <a:cs typeface="SimSun"/>
              </a:rPr>
              <a:t>A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手拉手找朋友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B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手拉手交朋友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C</a:t>
            </a:r>
            <a:r>
              <a:rPr sz="1400" spc="-1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手拉手谈朋友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D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手拉手看朋友</a:t>
            </a:r>
            <a:endParaRPr sz="1400">
              <a:latin typeface="SimSun"/>
              <a:cs typeface="SimSu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30300" y="9308338"/>
            <a:ext cx="367030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>
                <a:latin typeface="SimSun"/>
                <a:cs typeface="SimSun"/>
              </a:rPr>
              <a:t>54.雏鹰争章的理论指导是根据（C</a:t>
            </a:r>
            <a:r>
              <a:rPr sz="1400" spc="-9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）提出的。</a:t>
            </a:r>
            <a:endParaRPr sz="1400">
              <a:latin typeface="SimSun"/>
              <a:cs typeface="SimSun"/>
            </a:endParaRPr>
          </a:p>
        </p:txBody>
      </p:sp>
    </p:spTree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/>
          <p:nvPr/>
        </p:nvSpPr>
        <p:spPr>
          <a:xfrm>
            <a:off x="1130300" y="521944"/>
            <a:ext cx="4718050" cy="7042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94360">
              <a:lnSpc>
                <a:spcPct val="100000"/>
              </a:lnSpc>
              <a:spcBef>
                <a:spcPts val="100"/>
              </a:spcBef>
            </a:pPr>
            <a:r>
              <a:rPr sz="1050">
                <a:latin typeface="SimSun"/>
                <a:cs typeface="SimSun"/>
              </a:rPr>
              <a:t>------</a:t>
            </a:r>
            <a:r>
              <a:rPr sz="1050">
                <a:latin typeface="MS UI Gothic"/>
                <a:cs typeface="MS UI Gothic"/>
              </a:rPr>
              <a:t>精</a:t>
            </a:r>
            <a:r>
              <a:rPr sz="1050">
                <a:latin typeface="PMingLiU-ExtB"/>
                <a:cs typeface="PMingLiU-ExtB"/>
              </a:rPr>
              <a:t>选</a:t>
            </a:r>
            <a:r>
              <a:rPr sz="1050">
                <a:latin typeface="MS UI Gothic"/>
                <a:cs typeface="MS UI Gothic"/>
              </a:rPr>
              <a:t>范文、公文、</a:t>
            </a:r>
            <a:r>
              <a:rPr sz="1050">
                <a:latin typeface="PMingLiU-ExtB"/>
                <a:cs typeface="PMingLiU-ExtB"/>
              </a:rPr>
              <a:t>论</a:t>
            </a:r>
            <a:r>
              <a:rPr sz="1050">
                <a:latin typeface="MS UI Gothic"/>
                <a:cs typeface="MS UI Gothic"/>
              </a:rPr>
              <a:t>文、和其他</a:t>
            </a:r>
            <a:r>
              <a:rPr sz="1050">
                <a:latin typeface="PMingLiU-ExtB"/>
                <a:cs typeface="PMingLiU-ExtB"/>
              </a:rPr>
              <a:t>应</a:t>
            </a:r>
            <a:r>
              <a:rPr sz="1050">
                <a:latin typeface="MS UI Gothic"/>
                <a:cs typeface="MS UI Gothic"/>
              </a:rPr>
              <a:t>用文档，如需本文，</a:t>
            </a:r>
            <a:r>
              <a:rPr sz="1050">
                <a:latin typeface="PMingLiU-ExtB"/>
                <a:cs typeface="PMingLiU-ExtB"/>
              </a:rPr>
              <a:t>请</a:t>
            </a:r>
            <a:r>
              <a:rPr sz="1050">
                <a:latin typeface="MS UI Gothic"/>
                <a:cs typeface="MS UI Gothic"/>
              </a:rPr>
              <a:t>下</a:t>
            </a:r>
            <a:r>
              <a:rPr sz="1050">
                <a:latin typeface="PMingLiU-ExtB"/>
                <a:cs typeface="PMingLiU-ExtB"/>
              </a:rPr>
              <a:t>载</a:t>
            </a:r>
            <a:r>
              <a:rPr sz="1050">
                <a:latin typeface="SimSun"/>
                <a:cs typeface="SimSun"/>
              </a:rPr>
              <a:t>-----</a:t>
            </a:r>
            <a:endParaRPr sz="1050">
              <a:latin typeface="SimSun"/>
              <a:cs typeface="SimSun"/>
            </a:endParaRPr>
          </a:p>
          <a:p>
            <a:pPr>
              <a:lnSpc>
                <a:spcPct val="100000"/>
              </a:lnSpc>
            </a:pPr>
            <a:endParaRPr sz="1100">
              <a:latin typeface="SimSun"/>
              <a:cs typeface="SimSu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750">
              <a:latin typeface="SimSun"/>
              <a:cs typeface="SimSun"/>
            </a:endParaRPr>
          </a:p>
          <a:p>
            <a:pPr marL="12700">
              <a:lnSpc>
                <a:spcPct val="100000"/>
              </a:lnSpc>
            </a:pPr>
            <a:r>
              <a:rPr sz="1400">
                <a:latin typeface="SimSun"/>
                <a:cs typeface="SimSun"/>
              </a:rPr>
              <a:t>A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毛泽东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B</a:t>
            </a:r>
            <a:r>
              <a:rPr sz="1400" spc="-1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邓小平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C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江泽民</a:t>
            </a:r>
            <a:r>
              <a:rPr sz="1400" spc="-1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D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胡锦涛</a:t>
            </a:r>
            <a:endParaRPr sz="1400">
              <a:latin typeface="SimSun"/>
              <a:cs typeface="SimSun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ct val="100000"/>
              </a:lnSpc>
            </a:pPr>
            <a:fld id="{81D60167-4931-47E6-BA6A-407CBD079E47}" type="slidenum">
              <a:rPr/>
              <a:pPr marL="38100">
                <a:lnSpc>
                  <a:spcPct val="100000"/>
                </a:lnSpc>
              </a:pPr>
              <a:t>20</a:t>
            </a:fld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130300" y="1779778"/>
            <a:ext cx="527050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>
                <a:latin typeface="SimSun"/>
                <a:cs typeface="SimSun"/>
              </a:rPr>
              <a:t>55.雏鹰争章的活动面向（B</a:t>
            </a:r>
            <a:r>
              <a:rPr sz="1400" spc="-6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）</a:t>
            </a:r>
            <a:endParaRPr sz="1400">
              <a:latin typeface="SimSun"/>
              <a:cs typeface="SimSu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00">
              <a:latin typeface="SimSun"/>
              <a:cs typeface="SimSun"/>
            </a:endParaRPr>
          </a:p>
          <a:p>
            <a:pPr marL="12700">
              <a:lnSpc>
                <a:spcPct val="100000"/>
              </a:lnSpc>
            </a:pPr>
            <a:r>
              <a:rPr sz="1400">
                <a:latin typeface="SimSun"/>
                <a:cs typeface="SimSun"/>
              </a:rPr>
              <a:t>A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优秀少年儿童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B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全部少年儿童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C</a:t>
            </a:r>
            <a:r>
              <a:rPr sz="1400" spc="-1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优秀少先队员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D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全部少先队员</a:t>
            </a:r>
            <a:endParaRPr sz="1400">
              <a:latin typeface="SimSun"/>
              <a:cs typeface="SimSu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30300" y="2980702"/>
            <a:ext cx="4559300" cy="622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>
                <a:latin typeface="SimSun"/>
                <a:cs typeface="SimSun"/>
              </a:rPr>
              <a:t>56.</a:t>
            </a:r>
            <a:r>
              <a:rPr sz="1400">
                <a:latin typeface="Microsoft YaHei"/>
                <a:cs typeface="Microsoft YaHei"/>
              </a:rPr>
              <a:t>“</a:t>
            </a:r>
            <a:r>
              <a:rPr sz="1400">
                <a:latin typeface="SimSun"/>
                <a:cs typeface="SimSun"/>
              </a:rPr>
              <a:t>民族精神代代传</a:t>
            </a:r>
            <a:r>
              <a:rPr sz="1400">
                <a:latin typeface="Microsoft YaHei"/>
                <a:cs typeface="Microsoft YaHei"/>
              </a:rPr>
              <a:t>”</a:t>
            </a:r>
            <a:r>
              <a:rPr sz="1400">
                <a:latin typeface="SimSun"/>
                <a:cs typeface="SimSun"/>
              </a:rPr>
              <a:t>的开展时间是（C</a:t>
            </a:r>
            <a:r>
              <a:rPr sz="1400" spc="-6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）</a:t>
            </a:r>
            <a:endParaRPr sz="1400">
              <a:latin typeface="SimSun"/>
              <a:cs typeface="SimSun"/>
            </a:endParaRPr>
          </a:p>
          <a:p>
            <a:pPr marL="12700">
              <a:lnSpc>
                <a:spcPct val="100000"/>
              </a:lnSpc>
              <a:spcBef>
                <a:spcPts val="1340"/>
              </a:spcBef>
            </a:pPr>
            <a:r>
              <a:rPr sz="1400">
                <a:latin typeface="SimSun"/>
                <a:cs typeface="SimSun"/>
              </a:rPr>
              <a:t>A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2001年10月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B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2002年10月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C</a:t>
            </a:r>
            <a:r>
              <a:rPr sz="1400" spc="-1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2003年10月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D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2004年10月</a:t>
            </a:r>
            <a:endParaRPr sz="1400">
              <a:latin typeface="SimSun"/>
              <a:cs typeface="SimSu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130300" y="4169422"/>
            <a:ext cx="4826000" cy="622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>
                <a:latin typeface="SimSun"/>
                <a:cs typeface="SimSun"/>
              </a:rPr>
              <a:t>57.</a:t>
            </a:r>
            <a:r>
              <a:rPr sz="1400">
                <a:latin typeface="Microsoft YaHei"/>
                <a:cs typeface="Microsoft YaHei"/>
              </a:rPr>
              <a:t>“</a:t>
            </a:r>
            <a:r>
              <a:rPr sz="1400">
                <a:latin typeface="SimSun"/>
                <a:cs typeface="SimSun"/>
              </a:rPr>
              <a:t>民族精神代代传</a:t>
            </a:r>
            <a:r>
              <a:rPr sz="1400">
                <a:latin typeface="Microsoft YaHei"/>
                <a:cs typeface="Microsoft YaHei"/>
              </a:rPr>
              <a:t>”</a:t>
            </a:r>
            <a:r>
              <a:rPr sz="1400">
                <a:latin typeface="SimSun"/>
                <a:cs typeface="SimSun"/>
              </a:rPr>
              <a:t>的主题精神是（ABCD</a:t>
            </a:r>
            <a:r>
              <a:rPr sz="1400" spc="-6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）（多选）</a:t>
            </a:r>
            <a:endParaRPr sz="1400">
              <a:latin typeface="SimSun"/>
              <a:cs typeface="SimSun"/>
            </a:endParaRPr>
          </a:p>
          <a:p>
            <a:pPr marL="12700">
              <a:lnSpc>
                <a:spcPct val="100000"/>
              </a:lnSpc>
              <a:spcBef>
                <a:spcPts val="1340"/>
              </a:spcBef>
            </a:pPr>
            <a:r>
              <a:rPr sz="1400">
                <a:latin typeface="SimSun"/>
                <a:cs typeface="SimSun"/>
              </a:rPr>
              <a:t>A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团结统一</a:t>
            </a:r>
            <a:r>
              <a:rPr sz="1400" spc="-1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B</a:t>
            </a:r>
            <a:r>
              <a:rPr sz="1400" spc="-1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爱好和平</a:t>
            </a:r>
            <a:r>
              <a:rPr sz="1400" spc="-1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C</a:t>
            </a:r>
            <a:r>
              <a:rPr sz="1400" spc="-1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勤劳勇敢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D</a:t>
            </a:r>
            <a:r>
              <a:rPr sz="1400" spc="-1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自强不息</a:t>
            </a:r>
            <a:r>
              <a:rPr sz="1400" spc="-1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E</a:t>
            </a:r>
            <a:r>
              <a:rPr sz="1400" spc="-1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勤俭自强</a:t>
            </a:r>
            <a:endParaRPr sz="1400">
              <a:latin typeface="SimSun"/>
              <a:cs typeface="SimSu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130300" y="5358142"/>
            <a:ext cx="5003800" cy="10191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>
                <a:latin typeface="SimSun"/>
                <a:cs typeface="SimSun"/>
              </a:rPr>
              <a:t>58.</a:t>
            </a:r>
            <a:r>
              <a:rPr sz="1400">
                <a:latin typeface="Microsoft YaHei"/>
                <a:cs typeface="Microsoft YaHei"/>
              </a:rPr>
              <a:t>“</a:t>
            </a:r>
            <a:r>
              <a:rPr sz="1400">
                <a:latin typeface="SimSun"/>
                <a:cs typeface="SimSun"/>
              </a:rPr>
              <a:t>三个了不起</a:t>
            </a:r>
            <a:r>
              <a:rPr sz="1400">
                <a:latin typeface="Microsoft YaHei"/>
                <a:cs typeface="Microsoft YaHei"/>
              </a:rPr>
              <a:t>”</a:t>
            </a:r>
            <a:r>
              <a:rPr sz="1400">
                <a:latin typeface="SimSun"/>
                <a:cs typeface="SimSun"/>
              </a:rPr>
              <a:t>系列活动包括（ACD</a:t>
            </a:r>
            <a:r>
              <a:rPr sz="1400" spc="-6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）（多选）</a:t>
            </a:r>
            <a:endParaRPr sz="1400">
              <a:latin typeface="SimSun"/>
              <a:cs typeface="SimSun"/>
            </a:endParaRPr>
          </a:p>
          <a:p>
            <a:pPr marL="12700">
              <a:lnSpc>
                <a:spcPct val="100000"/>
              </a:lnSpc>
              <a:spcBef>
                <a:spcPts val="1340"/>
              </a:spcBef>
            </a:pPr>
            <a:r>
              <a:rPr sz="1400">
                <a:latin typeface="SimSun"/>
                <a:cs typeface="SimSun"/>
              </a:rPr>
              <a:t>A</a:t>
            </a:r>
            <a:r>
              <a:rPr sz="1400" spc="-2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做个了不起的中国人</a:t>
            </a:r>
            <a:r>
              <a:rPr sz="1400" spc="-2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B</a:t>
            </a:r>
            <a:r>
              <a:rPr sz="1400" spc="-2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争做了不起的中国人</a:t>
            </a:r>
            <a:r>
              <a:rPr sz="1400" spc="-2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C</a:t>
            </a:r>
            <a:r>
              <a:rPr sz="1400" spc="-2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中国人了不起</a:t>
            </a:r>
            <a:endParaRPr sz="1400">
              <a:latin typeface="SimSun"/>
              <a:cs typeface="SimSu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00">
              <a:latin typeface="SimSun"/>
              <a:cs typeface="SimSu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400">
                <a:latin typeface="SimSun"/>
                <a:cs typeface="SimSun"/>
              </a:rPr>
              <a:t>D</a:t>
            </a:r>
            <a:r>
              <a:rPr sz="1400" spc="-3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中国了不起</a:t>
            </a:r>
            <a:r>
              <a:rPr sz="1400" spc="-2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E</a:t>
            </a:r>
            <a:r>
              <a:rPr sz="1400" spc="-3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了不起的中国</a:t>
            </a:r>
            <a:endParaRPr sz="1400">
              <a:latin typeface="SimSun"/>
              <a:cs typeface="SimSu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30300" y="6930897"/>
            <a:ext cx="3937000" cy="1031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>
                <a:latin typeface="SimSun"/>
                <a:cs typeface="SimSun"/>
              </a:rPr>
              <a:t>59.少年军校活动是目前在广大儿童中进行的（ABE</a:t>
            </a:r>
            <a:endParaRPr sz="1400">
              <a:latin typeface="SimSun"/>
              <a:cs typeface="SimSu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00">
              <a:latin typeface="SimSun"/>
              <a:cs typeface="SimSun"/>
            </a:endParaRPr>
          </a:p>
          <a:p>
            <a:pPr marL="12700">
              <a:lnSpc>
                <a:spcPct val="100000"/>
              </a:lnSpc>
            </a:pPr>
            <a:r>
              <a:rPr sz="1400">
                <a:latin typeface="SimSun"/>
                <a:cs typeface="SimSun"/>
              </a:rPr>
              <a:t>）教育的重要活动之一。（多选）</a:t>
            </a:r>
            <a:endParaRPr sz="1400">
              <a:latin typeface="SimSun"/>
              <a:cs typeface="SimSu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00">
              <a:latin typeface="SimSun"/>
              <a:cs typeface="SimSun"/>
            </a:endParaRPr>
          </a:p>
          <a:p>
            <a:pPr marL="12700">
              <a:lnSpc>
                <a:spcPct val="100000"/>
              </a:lnSpc>
            </a:pPr>
            <a:r>
              <a:rPr sz="1400">
                <a:latin typeface="SimSun"/>
                <a:cs typeface="SimSun"/>
              </a:rPr>
              <a:t>A</a:t>
            </a:r>
            <a:r>
              <a:rPr sz="1400" spc="-1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爱国</a:t>
            </a:r>
            <a:r>
              <a:rPr sz="1400" spc="-1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B</a:t>
            </a:r>
            <a:r>
              <a:rPr sz="1400" spc="-1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爱党</a:t>
            </a:r>
            <a:r>
              <a:rPr sz="1400" spc="-1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C</a:t>
            </a:r>
            <a:r>
              <a:rPr sz="1400" spc="-1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爱民</a:t>
            </a:r>
            <a:r>
              <a:rPr sz="1400" spc="-1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D</a:t>
            </a:r>
            <a:r>
              <a:rPr sz="1400" spc="-1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爱已</a:t>
            </a:r>
            <a:r>
              <a:rPr sz="1400" spc="-1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E</a:t>
            </a:r>
            <a:r>
              <a:rPr sz="1400" spc="-1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爱军</a:t>
            </a:r>
            <a:endParaRPr sz="1400">
              <a:latin typeface="SimSun"/>
              <a:cs typeface="SimSu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30300" y="8528062"/>
            <a:ext cx="4381500" cy="10191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>
                <a:latin typeface="SimSun"/>
                <a:cs typeface="SimSun"/>
              </a:rPr>
              <a:t>60.（A</a:t>
            </a:r>
            <a:r>
              <a:rPr sz="1400" spc="-9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）是</a:t>
            </a:r>
            <a:r>
              <a:rPr sz="1400">
                <a:latin typeface="Microsoft YaHei"/>
                <a:cs typeface="Microsoft YaHei"/>
              </a:rPr>
              <a:t>“</a:t>
            </a:r>
            <a:r>
              <a:rPr sz="1400">
                <a:latin typeface="SimSun"/>
                <a:cs typeface="SimSun"/>
              </a:rPr>
              <a:t>少年儿童平安回家</a:t>
            </a:r>
            <a:r>
              <a:rPr sz="1400">
                <a:latin typeface="Microsoft YaHei"/>
                <a:cs typeface="Microsoft YaHei"/>
              </a:rPr>
              <a:t>”</a:t>
            </a:r>
            <a:r>
              <a:rPr sz="1400">
                <a:latin typeface="SimSun"/>
                <a:cs typeface="SimSun"/>
              </a:rPr>
              <a:t>活动的深化和拓展。</a:t>
            </a:r>
            <a:endParaRPr sz="1400">
              <a:latin typeface="SimSun"/>
              <a:cs typeface="SimSun"/>
            </a:endParaRPr>
          </a:p>
          <a:p>
            <a:pPr marL="12700">
              <a:lnSpc>
                <a:spcPct val="100000"/>
              </a:lnSpc>
              <a:spcBef>
                <a:spcPts val="1340"/>
              </a:spcBef>
            </a:pPr>
            <a:r>
              <a:rPr sz="1400">
                <a:latin typeface="SimSun"/>
                <a:cs typeface="SimSun"/>
              </a:rPr>
              <a:t>A</a:t>
            </a:r>
            <a:r>
              <a:rPr sz="1400" spc="-3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中国少年儿童平安行动</a:t>
            </a:r>
            <a:r>
              <a:rPr sz="1400" spc="-2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B</a:t>
            </a:r>
            <a:r>
              <a:rPr sz="1400" spc="-3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中国少先队员平安行动</a:t>
            </a:r>
            <a:endParaRPr sz="1400">
              <a:latin typeface="SimSun"/>
              <a:cs typeface="SimSu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00">
              <a:latin typeface="SimSun"/>
              <a:cs typeface="SimSu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400">
                <a:latin typeface="SimSun"/>
                <a:cs typeface="SimSun"/>
              </a:rPr>
              <a:t>C</a:t>
            </a:r>
            <a:r>
              <a:rPr sz="1400" spc="-3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少先队员平安行动</a:t>
            </a:r>
            <a:r>
              <a:rPr sz="1400" spc="-25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D</a:t>
            </a:r>
            <a:r>
              <a:rPr sz="1400" spc="-30">
                <a:latin typeface="SimSun"/>
                <a:cs typeface="SimSun"/>
              </a:rPr>
              <a:t> </a:t>
            </a:r>
            <a:r>
              <a:rPr sz="1400">
                <a:latin typeface="SimSun"/>
                <a:cs typeface="SimSun"/>
              </a:rPr>
              <a:t>少年儿童平安行动</a:t>
            </a:r>
            <a:endParaRPr sz="1400">
              <a:latin typeface="SimSun"/>
              <a:cs typeface="SimSun"/>
            </a:endParaRPr>
          </a:p>
        </p:txBody>
      </p:sp>
    </p:spTree>
  </p:cSld>
  <p:clrMapOvr>
    <a:masterClrMapping/>
  </p:clrMapOvr>
  <p:transition/>
  <p:timing/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6286500" cy="94234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https://d.book118.com/507066123151006051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宋体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宋体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326</Paragraphs>
  <Slides>21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baseType="lpstr" size="31">
      <vt:lpstr>Arial</vt:lpstr>
      <vt:lpstr>Calibri</vt:lpstr>
      <vt:lpstr>宋体</vt:lpstr>
      <vt:lpstr>Times New Roman</vt:lpstr>
      <vt:lpstr>Microsoft YaHei UI</vt:lpstr>
      <vt:lpstr>SimSun</vt:lpstr>
      <vt:lpstr>MS UI Gothic</vt:lpstr>
      <vt:lpstr>PMingLiU-ExtB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2024-09-25T02:36:35.856</cp:lastPrinted>
  <dcterms:created xsi:type="dcterms:W3CDTF">2024-09-24T18:36:35Z</dcterms:created>
  <dcterms:modified xsi:type="dcterms:W3CDTF">2024-09-24T18:36:37Z</dcterms:modified>
</cp:coreProperties>
</file>