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6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F10B32-D828-4B1A-A9F5-9DE4993E2D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F7B552-A3B4-4327-9553-7F6EC1D40B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0AF7D4-68E1-4C45-AD2B-8984F574C3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A45BF1-E7B5-45D3-A0AF-F5A776997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F8A2DD-B7FF-4DA3-A028-3BB627688E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38C6BC-AB94-44D9-93A6-D416BF762B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59A6EA-01DB-4133-830E-053D9F243C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36AB85-F8FE-40F6-B568-0CC2E5075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D8AC6B-A1D0-4987-B3EF-5CD71884D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9259C-CC45-41CF-8DC6-83599D7927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36555-D3D2-4D4B-A16A-42C65EDF8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22"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23" name="矩形 22"/>
          <p:cNvSpPr/>
          <p:nvPr userDrawn="1">
            <p:custDataLst>
              <p:tags r:id="rId3"/>
            </p:custDataLst>
          </p:nvPr>
        </p:nvSpPr>
        <p:spPr>
          <a:xfrm>
            <a:off x="8694420" y="0"/>
            <a:ext cx="2320290"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26" name="组合 25"/>
            <p:cNvGrpSpPr/>
            <p:nvPr/>
          </p:nvGrpSpPr>
          <p:grpSpPr>
            <a:xfrm>
              <a:off x="960" y="3138"/>
              <a:ext cx="1910" cy="284"/>
              <a:chOff x="930" y="1845"/>
              <a:chExt cx="1709" cy="254"/>
            </a:xfrm>
            <a:grpFill/>
          </p:grpSpPr>
          <p:sp>
            <p:nvSpPr>
              <p:cNvPr id="28"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9"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0"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1"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3"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27" name="直接连接符 26"/>
            <p:cNvCxnSpPr/>
            <p:nvPr>
              <p:custDataLst>
                <p:tags r:id="rId11"/>
              </p:custDataLst>
            </p:nvPr>
          </p:nvCxnSpPr>
          <p:spPr>
            <a:xfrm>
              <a:off x="2775" y="3411"/>
              <a:ext cx="2748" cy="0"/>
            </a:xfrm>
            <a:prstGeom prst="line">
              <a:avLst/>
            </a:prstGeom>
            <a:grpFill/>
            <a:ln w="12700">
              <a:gradFill>
                <a:gsLst>
                  <a:gs pos="85000">
                    <a:schemeClr val="accent2">
                      <a:alpha val="5000"/>
                    </a:schemeClr>
                  </a:gs>
                  <a:gs pos="0">
                    <a:schemeClr val="accent2">
                      <a:alpha val="70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34"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35" name="椭圆 34"/>
          <p:cNvSpPr/>
          <p:nvPr userDrawn="1">
            <p:custDataLst>
              <p:tags r:id="rId14"/>
            </p:custDataLst>
          </p:nvPr>
        </p:nvSpPr>
        <p:spPr>
          <a:xfrm>
            <a:off x="559435" y="5245735"/>
            <a:ext cx="397510" cy="397510"/>
          </a:xfrm>
          <a:prstGeom prst="ellipse">
            <a:avLst/>
          </a:prstGeom>
          <a:gradFill>
            <a:gsLst>
              <a:gs pos="19000">
                <a:schemeClr val="accent2">
                  <a:alpha val="95000"/>
                </a:schemeClr>
              </a:gs>
              <a:gs pos="0">
                <a:schemeClr val="accent1"/>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 name="等腰三角形 35"/>
          <p:cNvSpPr/>
          <p:nvPr userDrawn="1">
            <p:custDataLst>
              <p:tags r:id="rId15"/>
            </p:custDataLst>
          </p:nvPr>
        </p:nvSpPr>
        <p:spPr>
          <a:xfrm rot="5400000">
            <a:off x="701675" y="5405755"/>
            <a:ext cx="113665" cy="7747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7"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3"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24"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4"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5" name="矩形 14"/>
          <p:cNvSpPr/>
          <p:nvPr userDrawn="1">
            <p:custDataLst>
              <p:tags r:id="rId3"/>
            </p:custDataLst>
          </p:nvPr>
        </p:nvSpPr>
        <p:spPr>
          <a:xfrm>
            <a:off x="1028065" y="0"/>
            <a:ext cx="2239645"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6"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17"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2"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3"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7"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a:lstStyle/>
          <a:p>
            <a:endParaRPr lang="zh-CN" altLang="en-US"/>
          </a:p>
        </p:txBody>
      </p:sp>
      <p:sp>
        <p:nvSpPr>
          <p:cNvPr id="9"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7" name="矩形 6"/>
          <p:cNvSpPr/>
          <p:nvPr userDrawn="1">
            <p:custDataLst>
              <p:tags r:id="rId3"/>
            </p:custDataLst>
          </p:nvPr>
        </p:nvSpPr>
        <p:spPr>
          <a:xfrm>
            <a:off x="9525" y="3152140"/>
            <a:ext cx="12182475" cy="1419860"/>
          </a:xfrm>
          <a:prstGeom prst="rect">
            <a:avLst/>
          </a:prstGeom>
          <a:gradFill>
            <a:gsLst>
              <a:gs pos="55000">
                <a:schemeClr val="accent2">
                  <a:alpha val="95000"/>
                </a:schemeClr>
              </a:gs>
              <a:gs pos="0">
                <a:schemeClr val="accent1"/>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10"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2"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4"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5" name="矩形 4"/>
          <p:cNvSpPr/>
          <p:nvPr userDrawn="1">
            <p:custDataLst>
              <p:tags r:id="rId4"/>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sp>
        <p:nvSpPr>
          <p:cNvPr id="2" name="矩形 1"/>
          <p:cNvSpPr/>
          <p:nvPr userDrawn="1">
            <p:custDataLst>
              <p:tags r:id="rId1"/>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 name="矩形 9"/>
          <p:cNvSpPr/>
          <p:nvPr userDrawn="1">
            <p:custDataLst>
              <p:tags r:id="rId3"/>
            </p:custDataLst>
          </p:nvPr>
        </p:nvSpPr>
        <p:spPr>
          <a:xfrm>
            <a:off x="8694420" y="0"/>
            <a:ext cx="2320290"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2"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4" name="椭圆 13"/>
          <p:cNvSpPr/>
          <p:nvPr userDrawn="1">
            <p:custDataLst>
              <p:tags r:id="rId6"/>
            </p:custDataLst>
          </p:nvPr>
        </p:nvSpPr>
        <p:spPr>
          <a:xfrm>
            <a:off x="559435" y="5047615"/>
            <a:ext cx="397510" cy="397510"/>
          </a:xfrm>
          <a:prstGeom prst="ellipse">
            <a:avLst/>
          </a:prstGeom>
          <a:gradFill>
            <a:gsLst>
              <a:gs pos="19000">
                <a:schemeClr val="accent2">
                  <a:alpha val="95000"/>
                </a:schemeClr>
              </a:gs>
              <a:gs pos="0">
                <a:schemeClr val="accent1"/>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等腰三角形 14"/>
          <p:cNvSpPr/>
          <p:nvPr userDrawn="1">
            <p:custDataLst>
              <p:tags r:id="rId7"/>
            </p:custDataLst>
          </p:nvPr>
        </p:nvSpPr>
        <p:spPr>
          <a:xfrm rot="5400000">
            <a:off x="701675" y="5207635"/>
            <a:ext cx="113665" cy="7747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16"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3"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userDrawn="1">
            <p:ph type="ftr" sz="quarter" idx="11"/>
            <p:custDataLst>
              <p:tags r:id="rId12"/>
            </p:custDataLst>
          </p:nvPr>
        </p:nvSpPr>
        <p:spPr/>
        <p:txBody>
          <a:bodyPr/>
          <a:lstStyle/>
          <a:p>
            <a:endParaRPr lang="zh-CN" altLang="en-US"/>
          </a:p>
        </p:txBody>
      </p:sp>
      <p:sp>
        <p:nvSpPr>
          <p:cNvPr id="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9"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1"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18"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20"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1"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2"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3"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4"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5"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19"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85000">
                  <a:schemeClr val="accent2">
                    <a:alpha val="5000"/>
                  </a:schemeClr>
                </a:gs>
                <a:gs pos="0">
                  <a:schemeClr val="accent2">
                    <a:alpha val="70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8" name="矩形 7"/>
          <p:cNvSpPr/>
          <p:nvPr userDrawn="1">
            <p:custDataLst>
              <p:tags r:id="rId12"/>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p:cNvSpPr/>
          <p:nvPr userDrawn="1">
            <p:custDataLst>
              <p:tags r:id="rId13"/>
            </p:custDataLst>
          </p:nvPr>
        </p:nvSpPr>
        <p:spPr>
          <a:xfrm rot="16200000">
            <a:off x="2379345" y="-1689735"/>
            <a:ext cx="150495" cy="4907280"/>
          </a:xfrm>
          <a:prstGeom prst="rect">
            <a:avLst/>
          </a:prstGeom>
          <a:gradFill>
            <a:gsLst>
              <a:gs pos="100000">
                <a:schemeClr val="accent2">
                  <a:alpha val="0"/>
                </a:schemeClr>
              </a:gs>
              <a:gs pos="28000">
                <a:schemeClr val="accent2"/>
              </a:gs>
              <a:gs pos="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9" name="KSO_TEMPLATE" hidden="1"/>
          <p:cNvSpPr/>
          <p:nvPr userDrawn="1">
            <p:custDataLst>
              <p:tags r:id="rId19"/>
            </p:custDataLst>
          </p:nvPr>
        </p:nvSpPr>
        <p:spPr>
          <a:xfrm flipH="1">
            <a:off x="0" y="0"/>
            <a:ext cx="0" cy="0"/>
          </a:xfrm>
          <a:prstGeom prst="rect">
            <a:avLst/>
          </a:prstGeom>
          <a:gradFill>
            <a:gsLst>
              <a:gs pos="0">
                <a:schemeClr val="accent2">
                  <a:alpha val="80000"/>
                </a:schemeClr>
              </a:gs>
              <a:gs pos="100000">
                <a:schemeClr val="accent1"/>
              </a:gs>
              <a:gs pos="48000">
                <a:schemeClr val="accent2">
                  <a:alpha val="70000"/>
                </a:schemeClr>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14" Type="http://schemas.openxmlformats.org/officeDocument/2006/relationships/tags" Target="../tags/tag223.xml" /><Relationship Id="rId15" Type="http://schemas.openxmlformats.org/officeDocument/2006/relationships/tags" Target="../tags/tag224.xml" /><Relationship Id="rId16" Type="http://schemas.openxmlformats.org/officeDocument/2006/relationships/tags" Target="../tags/tag22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15" Type="http://schemas.openxmlformats.org/officeDocument/2006/relationships/tags" Target="../tags/tag243.xml" /><Relationship Id="rId16" Type="http://schemas.openxmlformats.org/officeDocument/2006/relationships/tags" Target="../tags/tag244.xml" /><Relationship Id="rId17" Type="http://schemas.openxmlformats.org/officeDocument/2006/relationships/tags" Target="../tags/tag245.xml" /><Relationship Id="rId18" Type="http://schemas.openxmlformats.org/officeDocument/2006/relationships/tags" Target="../tags/tag246.xml" /><Relationship Id="rId19" Type="http://schemas.openxmlformats.org/officeDocument/2006/relationships/tags" Target="../tags/tag247.xml" /><Relationship Id="rId2" Type="http://schemas.openxmlformats.org/officeDocument/2006/relationships/tags" Target="../tags/tag230.xml" /><Relationship Id="rId20" Type="http://schemas.openxmlformats.org/officeDocument/2006/relationships/tags" Target="../tags/tag248.xml" /><Relationship Id="rId21" Type="http://schemas.openxmlformats.org/officeDocument/2006/relationships/tags" Target="../tags/tag249.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tags" Target="../tags/tag262.xml" /><Relationship Id="rId15" Type="http://schemas.openxmlformats.org/officeDocument/2006/relationships/tags" Target="../tags/tag263.xml" /><Relationship Id="rId16" Type="http://schemas.openxmlformats.org/officeDocument/2006/relationships/tags" Target="../tags/tag264.xml" /><Relationship Id="rId17" Type="http://schemas.openxmlformats.org/officeDocument/2006/relationships/tags" Target="../tags/tag265.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6615610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533399" y="1864175"/>
            <a:ext cx="10515600" cy="1800000"/>
          </a:xfrm>
        </p:spPr>
        <p:txBody>
          <a:bodyPr>
            <a:normAutofit fontScale="90000"/>
          </a:bodyPr>
          <a:lstStyle/>
          <a:p>
            <a:r>
              <a:rPr lang="zh-CN" altLang="en-US">
                <a:solidFill>
                  <a:schemeClr val="lt1">
                    <a:lumMod val="100000"/>
                  </a:schemeClr>
                </a:solidFill>
              </a:rPr>
              <a:t>2023年中国人工智能行业发展报告</a:t>
            </a:r>
            <a:endParaRPr lang="zh-CN" altLang="en-US">
              <a:solidFill>
                <a:schemeClr val="lt1">
                  <a:lumMod val="100000"/>
                </a:schemeClr>
              </a:solidFill>
            </a:endParaRPr>
          </a:p>
        </p:txBody>
      </p:sp>
      <p:sp>
        <p:nvSpPr>
          <p:cNvPr id="5" name="副标题"/>
          <p:cNvSpPr>
            <a:spLocks noGrp="1"/>
          </p:cNvSpPr>
          <p:nvPr>
            <p:ph type="subTitle" idx="1"/>
            <p:custDataLst>
              <p:tags r:id="rId3"/>
            </p:custDataLst>
          </p:nvPr>
        </p:nvSpPr>
        <p:spPr>
          <a:xfrm>
            <a:off x="533399" y="3735355"/>
            <a:ext cx="10515600" cy="972000"/>
          </a:xfrm>
        </p:spPr>
        <p:txBody>
          <a:bodyPr/>
          <a:lstStyle/>
          <a:p>
            <a:r>
              <a:rPr lang="en-US" altLang="zh-CN" err="1"/>
              <a:t>WPS,a click to unlimited possibilites</a:t>
            </a:r>
            <a:endParaRPr lang="en-US" altLang="zh-CN"/>
          </a:p>
        </p:txBody>
      </p:sp>
      <p:sp>
        <p:nvSpPr>
          <p:cNvPr id="6"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WPS</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3"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7"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概述</a:t>
            </a:r>
            <a:endParaRPr lang="zh-CN" altLang="en-US" sz="2800" b="1" kern="0" spc="100">
              <a:solidFill>
                <a:schemeClr val="lt1">
                  <a:lumMod val="100000"/>
                </a:schemeClr>
              </a:solidFill>
              <a:effectLst/>
              <a:uFillTx/>
              <a:latin typeface="+中文标题" charset="0"/>
              <a:ea typeface="+mj-ea"/>
            </a:endParaRPr>
          </a:p>
        </p:txBody>
      </p:sp>
      <p:cxnSp>
        <p:nvCxnSpPr>
          <p:cNvPr id="8"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1"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市场规模和增长趋势</a:t>
            </a:r>
            <a:endParaRPr lang="zh-CN" altLang="en-US" sz="2800" b="1" kern="0" spc="100">
              <a:solidFill>
                <a:schemeClr val="lt1">
                  <a:lumMod val="100000"/>
                </a:schemeClr>
              </a:solidFill>
              <a:effectLst/>
              <a:uFillTx/>
              <a:latin typeface="+中文标题" charset="0"/>
              <a:ea typeface="+mj-ea"/>
            </a:endParaRPr>
          </a:p>
        </p:txBody>
      </p:sp>
      <p:cxnSp>
        <p:nvCxnSpPr>
          <p:cNvPr id="12"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6"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7"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技术发展</a:t>
            </a:r>
            <a:endParaRPr lang="zh-CN" altLang="en-US" sz="2800" b="1" kern="0" spc="100">
              <a:solidFill>
                <a:schemeClr val="lt1">
                  <a:lumMod val="100000"/>
                </a:schemeClr>
              </a:solidFill>
              <a:effectLst/>
              <a:uFillTx/>
              <a:latin typeface="+中文标题" charset="0"/>
              <a:ea typeface="+mj-ea"/>
            </a:endParaRPr>
          </a:p>
        </p:txBody>
      </p:sp>
      <p:cxnSp>
        <p:nvCxnSpPr>
          <p:cNvPr id="18"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21"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22"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应用领域和市场机会</a:t>
            </a:r>
            <a:endParaRPr lang="zh-CN" altLang="en-US" sz="2800" b="1" kern="0" spc="100">
              <a:solidFill>
                <a:schemeClr val="lt1">
                  <a:lumMod val="100000"/>
                </a:schemeClr>
              </a:solidFill>
              <a:effectLst/>
              <a:uFillTx/>
              <a:latin typeface="+中文标题" charset="0"/>
              <a:ea typeface="+mj-ea"/>
            </a:endParaRPr>
          </a:p>
        </p:txBody>
      </p:sp>
      <p:cxnSp>
        <p:nvCxnSpPr>
          <p:cNvPr id="24"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2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3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行业竞争格局</a:t>
            </a:r>
            <a:endParaRPr lang="zh-CN" altLang="en-US" sz="2800" b="1" kern="0" spc="100">
              <a:solidFill>
                <a:schemeClr val="lt1">
                  <a:lumMod val="100000"/>
                </a:schemeClr>
              </a:solidFill>
              <a:effectLst/>
              <a:uFillTx/>
              <a:latin typeface="+中文标题" charset="0"/>
              <a:ea typeface="+mj-ea"/>
            </a:endParaRPr>
          </a:p>
        </p:txBody>
      </p:sp>
      <p:cxnSp>
        <p:nvCxnSpPr>
          <p:cNvPr id="3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41"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4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政策环境和展望</a:t>
            </a:r>
            <a:endParaRPr lang="zh-CN" altLang="en-US" sz="2800" b="1" kern="0" spc="100">
              <a:solidFill>
                <a:schemeClr val="lt1">
                  <a:lumMod val="100000"/>
                </a:schemeClr>
              </a:solidFill>
              <a:effectLst/>
              <a:uFillTx/>
              <a:latin typeface="+中文标题" charset="0"/>
              <a:ea typeface="+mj-ea"/>
            </a:endParaRPr>
          </a:p>
        </p:txBody>
      </p:sp>
      <p:cxnSp>
        <p:nvCxnSpPr>
          <p:cNvPr id="43"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概述</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报告背景和目的</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报告目的：提供对中国人工智能行业的全面概述，帮助读者了解行业的发展现状和趋势，为企业和投资者提供决策参考</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报告编写时间：2023年</a:t>
            </a:r>
            <a:endParaRPr lang="zh-CN" altLang="en-US" sz="1600">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报告背景：中国人工智能行业快速发展，需要对其进行全面深入的研究和分析</a:t>
            </a:r>
            <a:endParaRPr lang="zh-CN" altLang="en-US" sz="1600">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报告受众：政府机构、企业、投资者、研究机构等</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人工智能行业概述</a:t>
            </a:r>
            <a:endParaRPr lang="zh-CN" altLang="en-US"/>
          </a:p>
        </p:txBody>
      </p:sp>
      <p:sp>
        <p:nvSpPr>
          <p:cNvPr id="27"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定义：人工智能是研究、开发用于模拟、延伸和扩展人的智能的理论、方法、技术及应用系统的一门新的技术科学。</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分类：弱人工智能、强人工智能、超人工智能</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应用领域：智能机器人、智能家居、智能医疗、智能驾驶、智慧金融、智能安防、智慧教育等。</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技术实现：机器学习、深度学习、计算机视觉、自然语言处理等。</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市场规模和增长趋势</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市场规模</a:t>
            </a:r>
            <a:endParaRPr lang="zh-CN" altLang="en-US"/>
          </a:p>
        </p:txBody>
      </p:sp>
      <p:sp>
        <p:nvSpPr>
          <p:cNvPr id="4" name="矩形 3"/>
          <p:cNvSpPr/>
          <p:nvPr>
            <p:custDataLst>
              <p:tags r:id="rId2"/>
            </p:custDataLst>
          </p:nvPr>
        </p:nvSpPr>
        <p:spPr>
          <a:xfrm>
            <a:off x="920199" y="1653480"/>
            <a:ext cx="4971415" cy="1255048"/>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551935" y="1653480"/>
            <a:ext cx="179594" cy="1255048"/>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110167" y="1761755"/>
            <a:ext cx="4669674" cy="1038236"/>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2023年中国人工智能市场规模：超过千亿美元</a:t>
            </a:r>
            <a:endParaRPr lang="zh-CN" altLang="en-US"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920199" y="3143394"/>
            <a:ext cx="4971415" cy="1255048"/>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551935" y="3143394"/>
            <a:ext cx="179594" cy="125504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110167" y="3251669"/>
            <a:ext cx="4669674" cy="1038236"/>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增长趋势：持续增长，未来几年将保持两位数增长</a:t>
            </a:r>
            <a:endParaRPr lang="zh-CN" altLang="en-US"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920199" y="4633309"/>
            <a:ext cx="4971415" cy="1255048"/>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551935" y="4633309"/>
            <a:ext cx="179594" cy="1255048"/>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110167" y="4741584"/>
            <a:ext cx="4669674" cy="1038236"/>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行业应用：在金融、医疗、教育等领域广泛应用</a:t>
            </a:r>
            <a:endParaRPr lang="zh-CN" altLang="en-US"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6668496" y="1653480"/>
            <a:ext cx="4971415" cy="1255048"/>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6300231" y="1653480"/>
            <a:ext cx="179594" cy="1255048"/>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6858463" y="1761755"/>
            <a:ext cx="4669674" cy="1038236"/>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市场竞争：多家领先企业占据主要市场份额，新兴企业快速崛起</a:t>
            </a:r>
            <a:endParaRPr lang="zh-CN" altLang="en-US" spc="150">
              <a:solidFill>
                <a:schemeClr val="tx1">
                  <a:lumMod val="85000"/>
                  <a:lumOff val="15000"/>
                </a:schemeClr>
              </a:solidFill>
              <a:latin typeface="+mn-ea"/>
              <a:sym typeface="+mn-ea"/>
            </a:endParaRPr>
          </a:p>
        </p:txBody>
      </p:sp>
      <p:sp>
        <p:nvSpPr>
          <p:cNvPr id="65" name="矩形 64"/>
          <p:cNvSpPr/>
          <p:nvPr>
            <p:custDataLst>
              <p:tags r:id="rId14"/>
            </p:custDataLst>
          </p:nvPr>
        </p:nvSpPr>
        <p:spPr>
          <a:xfrm>
            <a:off x="6668496" y="3143394"/>
            <a:ext cx="4971415" cy="1255048"/>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6" name="矩形 65"/>
          <p:cNvSpPr/>
          <p:nvPr>
            <p:custDataLst>
              <p:tags r:id="rId15"/>
            </p:custDataLst>
          </p:nvPr>
        </p:nvSpPr>
        <p:spPr>
          <a:xfrm>
            <a:off x="6300231" y="3143394"/>
            <a:ext cx="179594" cy="1255048"/>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6858463" y="3251669"/>
            <a:ext cx="4669674" cy="1038236"/>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未来发展：预计人工智能将成为数字经济的重要支柱，市场规模将进一步扩大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增长趋势</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市场规模持续扩大：2023年中国人工智能市场规模已达到千亿级别，并且呈现出逐年递增的趋势。</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技术创新推动增长：随着人工智能技术的不断发展，新应用场景和新商业模式不断涌现，为市场增长提供了动力。</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政策支持助力发展：中国政府出台了一系列政策措施，鼓励人工智能产业的发展，为市场增长提供了政策支持。</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跨界融合拓展空间：人工智能技术与传统产业的融合不断加深，拓展了人工智能技术的应用范围和市场空间。</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行业分析</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市场竞争：中国AI行业市场竞争激烈，主要集中于几家头部企业。</a:t>
            </a:r>
            <a:endParaRPr lang="en-US" altLang="zh-CN" sz="1600">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市场规模：随着技术不断成熟和广泛应用，中国AI行业市场规模不断扩大，预计到2023年将达到约1000亿元人民币。</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增长趋势：中国AI行业市场规模保持高速增长，预计未来几年将继续保持两位数增长。</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技术创新：AI技术创新不断涌现，推动行业快速发展。</a:t>
            </a:r>
            <a:endParaRPr lang="en-US" altLang="zh-CN" sz="1600">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技术发展</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机器学习技术</a:t>
            </a:r>
            <a:endParaRPr lang="zh-CN" altLang="en-US"/>
          </a:p>
        </p:txBody>
      </p:sp>
      <p:sp>
        <p:nvSpPr>
          <p:cNvPr id="27" name="圆角矩形 26"/>
          <p:cNvSpPr/>
          <p:nvPr>
            <p:custDataLst>
              <p:tags r:id="rId2"/>
            </p:custDataLst>
          </p:nvPr>
        </p:nvSpPr>
        <p:spPr>
          <a:xfrm>
            <a:off x="551935" y="1743170"/>
            <a:ext cx="2015097" cy="405500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554507" y="1743170"/>
            <a:ext cx="2010845" cy="2154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637446" y="2169438"/>
            <a:ext cx="1845696" cy="3492443"/>
          </a:xfrm>
          <a:prstGeom prst="rect">
            <a:avLst/>
          </a:prstGeom>
          <a:noFill/>
        </p:spPr>
        <p:txBody>
          <a:bodyPr wrap="square"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定义：机器学习是人工智能的一个子领域，通过让计算机从数据中学习并做出预测或决策，实现人工智能。</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2820225" y="1743170"/>
            <a:ext cx="2015097" cy="405500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2822796" y="1743170"/>
            <a:ext cx="2010845" cy="2154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2905736" y="2169438"/>
            <a:ext cx="1845696" cy="349382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算法类型：监督学习、无监督学习、半监督学习和强化学习等。</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5088514" y="1743170"/>
            <a:ext cx="2015097" cy="405500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5090443" y="1743170"/>
            <a:ext cx="2010845" cy="2154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5173382" y="2169438"/>
            <a:ext cx="1845696" cy="349382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应用领域：自然语言处理、计算机视觉、推荐系统和语音识别等。</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7356804" y="1743170"/>
            <a:ext cx="2015097" cy="405500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7358733" y="1743170"/>
            <a:ext cx="2010845" cy="2154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7441672" y="2169438"/>
            <a:ext cx="1845696" cy="349382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技术挑战：数据质量问题、模型泛化能力、计算效率和解释性等问题。</a:t>
            </a:r>
            <a:endParaRPr lang="zh-CN" altLang="en-US" sz="2000" spc="200">
              <a:solidFill>
                <a:schemeClr val="tx1">
                  <a:lumMod val="85000"/>
                  <a:lumOff val="15000"/>
                </a:schemeClr>
              </a:solidFill>
              <a:uFillTx/>
              <a:latin typeface="+mn-ea"/>
              <a:sym typeface="+mn-ea"/>
            </a:endParaRPr>
          </a:p>
        </p:txBody>
      </p:sp>
      <p:sp>
        <p:nvSpPr>
          <p:cNvPr id="7" name="圆角矩形 6"/>
          <p:cNvSpPr/>
          <p:nvPr>
            <p:custDataLst>
              <p:tags r:id="rId14"/>
            </p:custDataLst>
          </p:nvPr>
        </p:nvSpPr>
        <p:spPr>
          <a:xfrm>
            <a:off x="9625094" y="1744455"/>
            <a:ext cx="2015097" cy="405500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8" name="圆角矩形 7"/>
          <p:cNvSpPr/>
          <p:nvPr>
            <p:custDataLst>
              <p:tags r:id="rId15"/>
            </p:custDataLst>
          </p:nvPr>
        </p:nvSpPr>
        <p:spPr>
          <a:xfrm>
            <a:off x="9627022" y="1744455"/>
            <a:ext cx="2010845" cy="2154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2" name="文本框 11"/>
          <p:cNvSpPr txBox="1"/>
          <p:nvPr>
            <p:custDataLst>
              <p:tags r:id="rId16"/>
            </p:custDataLst>
          </p:nvPr>
        </p:nvSpPr>
        <p:spPr>
          <a:xfrm>
            <a:off x="9709962" y="2171367"/>
            <a:ext cx="1845696" cy="3493821"/>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未来发展：随着算法和计算能力的不断提升，机器学习将在更多领域得到应用和发展。</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自然语言处理技术</a:t>
            </a:r>
            <a:endParaRPr lang="zh-CN" altLang="en-US"/>
          </a:p>
        </p:txBody>
      </p:sp>
      <p:sp>
        <p:nvSpPr>
          <p:cNvPr id="19" name="正文"/>
          <p:cNvSpPr txBox="1"/>
          <p:nvPr>
            <p:custDataLst>
              <p:tags r:id="rId2"/>
            </p:custDataLst>
          </p:nvPr>
        </p:nvSpPr>
        <p:spPr>
          <a:xfrm>
            <a:off x="2383177"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技术定义：自然语言处理技术是一种使计算机理解和生成人类自然语言的技术</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383177"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技术应用：聊天机器人、机器翻译、语音识别和生成、文本分析等</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383177"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技术挑战：自然语言的复杂性和动态性使得机器理解与生成自然语言面临许多挑战</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383177"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技术发展历程：从早期的基本语言处理到现代的自然语言处理技术，经历了一系列的技术演进和发展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计算机视觉技术</a:t>
            </a:r>
            <a:endParaRPr lang="zh-CN" altLang="en-US"/>
          </a:p>
        </p:txBody>
      </p:sp>
      <p:sp>
        <p:nvSpPr>
          <p:cNvPr id="16" name="对角圆角矩形 15"/>
          <p:cNvSpPr/>
          <p:nvPr>
            <p:custDataLst>
              <p:tags r:id="rId2"/>
            </p:custDataLst>
          </p:nvPr>
        </p:nvSpPr>
        <p:spPr>
          <a:xfrm>
            <a:off x="1372017" y="3481849"/>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372017" y="3352838"/>
            <a:ext cx="511207" cy="48780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1883568" y="3353479"/>
            <a:ext cx="77021" cy="12836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1916944" y="3491476"/>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技术发展历程：起步阶段、发展阶段、成熟阶段</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372017" y="1493411"/>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372017" y="1364400"/>
            <a:ext cx="511207" cy="48780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1883568" y="1365042"/>
            <a:ext cx="77021" cy="12836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1916944" y="1496620"/>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技术定义：计算机视觉是利用计算机模拟人类视觉功能的技术</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372017" y="2487630"/>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372017" y="2358619"/>
            <a:ext cx="511207" cy="48780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1883568" y="2359261"/>
            <a:ext cx="77021" cy="12836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1916944" y="2497257"/>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应用领域：人脸识别、自动驾驶、智能安防等</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372017" y="4476067"/>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372017" y="4347056"/>
            <a:ext cx="511207" cy="48780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1883568" y="4347698"/>
            <a:ext cx="77021" cy="12836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1916944" y="4485695"/>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技术挑战：实时性、准确性、鲁棒性等问题</a:t>
            </a:r>
            <a:endParaRPr lang="en-US" altLang="zh-CN">
              <a:solidFill>
                <a:schemeClr val="dk1">
                  <a:lumMod val="80000"/>
                  <a:lumOff val="20000"/>
                </a:schemeClr>
              </a:solidFill>
              <a:latin typeface="+mn-ea"/>
              <a:sym typeface="+mn-ea"/>
            </a:endParaRPr>
          </a:p>
        </p:txBody>
      </p:sp>
      <p:sp>
        <p:nvSpPr>
          <p:cNvPr id="15" name="对角圆角矩形 14"/>
          <p:cNvSpPr/>
          <p:nvPr>
            <p:custDataLst>
              <p:tags r:id="rId18"/>
            </p:custDataLst>
          </p:nvPr>
        </p:nvSpPr>
        <p:spPr>
          <a:xfrm>
            <a:off x="1372017" y="5470286"/>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9" name="对角圆角矩形 18"/>
          <p:cNvSpPr/>
          <p:nvPr>
            <p:custDataLst>
              <p:tags r:id="rId19"/>
            </p:custDataLst>
          </p:nvPr>
        </p:nvSpPr>
        <p:spPr>
          <a:xfrm>
            <a:off x="1372017" y="5341275"/>
            <a:ext cx="511207" cy="487803"/>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0" name="直角三角形 19"/>
          <p:cNvSpPr/>
          <p:nvPr>
            <p:custDataLst>
              <p:tags r:id="rId20"/>
            </p:custDataLst>
          </p:nvPr>
        </p:nvSpPr>
        <p:spPr>
          <a:xfrm>
            <a:off x="1883568" y="5341917"/>
            <a:ext cx="77021" cy="12836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1" name="文本框 20"/>
          <p:cNvSpPr txBox="1"/>
          <p:nvPr>
            <p:custDataLst>
              <p:tags r:id="rId21"/>
            </p:custDataLst>
          </p:nvPr>
        </p:nvSpPr>
        <p:spPr>
          <a:xfrm>
            <a:off x="1916944" y="5479914"/>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技术前景：随着人工智能技术的不断发展，计算机视觉技术将有更广泛的应用前景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技术创新与突破</a:t>
            </a:r>
            <a:endParaRPr lang="zh-CN" altLang="en-US"/>
          </a:p>
        </p:txBody>
      </p:sp>
      <p:sp>
        <p:nvSpPr>
          <p:cNvPr id="4" name="矩形: 圆角 1"/>
          <p:cNvSpPr/>
          <p:nvPr>
            <p:custDataLst>
              <p:tags r:id="rId2"/>
            </p:custDataLst>
          </p:nvPr>
        </p:nvSpPr>
        <p:spPr>
          <a:xfrm>
            <a:off x="551935" y="2234867"/>
            <a:ext cx="5477112" cy="1410034"/>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2" name="Freeform 7"/>
          <p:cNvSpPr/>
          <p:nvPr>
            <p:custDataLst>
              <p:tags r:id="rId3"/>
            </p:custDataLst>
          </p:nvPr>
        </p:nvSpPr>
        <p:spPr bwMode="auto">
          <a:xfrm flipV="1">
            <a:off x="678316" y="2374719"/>
            <a:ext cx="1492622" cy="1133021"/>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70000">
                <a:schemeClr val="accent1">
                  <a:lumMod val="80000"/>
                  <a:lumOff val="20000"/>
                </a:schemeClr>
              </a:gs>
              <a:gs pos="0">
                <a:schemeClr val="accent1">
                  <a:lumMod val="20000"/>
                  <a:lumOff val="80000"/>
                </a:schemeClr>
              </a:gs>
              <a:gs pos="0">
                <a:schemeClr val="accent1"/>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3" name="标题"/>
          <p:cNvSpPr txBox="1"/>
          <p:nvPr>
            <p:custDataLst>
              <p:tags r:id="rId4"/>
            </p:custDataLst>
          </p:nvPr>
        </p:nvSpPr>
        <p:spPr>
          <a:xfrm>
            <a:off x="678316" y="2332379"/>
            <a:ext cx="1158911" cy="121697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4" name="正文"/>
          <p:cNvSpPr txBox="1"/>
          <p:nvPr>
            <p:custDataLst>
              <p:tags r:id="rId5"/>
            </p:custDataLst>
          </p:nvPr>
        </p:nvSpPr>
        <p:spPr>
          <a:xfrm>
            <a:off x="2130088" y="2236150"/>
            <a:ext cx="3899015" cy="1410034"/>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300" spc="150">
                <a:solidFill>
                  <a:schemeClr val="dk1">
                    <a:lumMod val="80000"/>
                    <a:lumOff val="20000"/>
                  </a:schemeClr>
                </a:solidFill>
                <a:latin typeface="+mn-ea"/>
              </a:rPr>
              <a:t>人工智能芯片：2023年，中国在人工智能芯片领域取得了重大突破，推出了多款高性能、低功耗的AI芯片，提升了人工智能应用的计算能力和能效比。</a:t>
            </a:r>
            <a:endParaRPr lang="zh-CN" altLang="en-US" sz="1300" spc="150">
              <a:solidFill>
                <a:schemeClr val="dk1">
                  <a:lumMod val="80000"/>
                  <a:lumOff val="20000"/>
                </a:schemeClr>
              </a:solidFill>
              <a:latin typeface="+mn-ea"/>
            </a:endParaRPr>
          </a:p>
        </p:txBody>
      </p:sp>
      <p:sp>
        <p:nvSpPr>
          <p:cNvPr id="20" name="矩形: 圆角 19"/>
          <p:cNvSpPr/>
          <p:nvPr>
            <p:custDataLst>
              <p:tags r:id="rId6"/>
            </p:custDataLst>
          </p:nvPr>
        </p:nvSpPr>
        <p:spPr>
          <a:xfrm>
            <a:off x="6162719" y="2234867"/>
            <a:ext cx="5477112" cy="1410034"/>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6" name="Freeform 7"/>
          <p:cNvSpPr/>
          <p:nvPr>
            <p:custDataLst>
              <p:tags r:id="rId7"/>
            </p:custDataLst>
          </p:nvPr>
        </p:nvSpPr>
        <p:spPr bwMode="auto">
          <a:xfrm flipV="1">
            <a:off x="6282684" y="2373436"/>
            <a:ext cx="1492622" cy="1133021"/>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70000">
                <a:schemeClr val="accent1">
                  <a:lumMod val="80000"/>
                  <a:lumOff val="20000"/>
                </a:schemeClr>
              </a:gs>
              <a:gs pos="0">
                <a:schemeClr val="accent1">
                  <a:lumMod val="20000"/>
                  <a:lumOff val="80000"/>
                </a:schemeClr>
              </a:gs>
              <a:gs pos="0">
                <a:schemeClr val="accent1"/>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8" name="标题"/>
          <p:cNvSpPr txBox="1"/>
          <p:nvPr>
            <p:custDataLst>
              <p:tags r:id="rId8"/>
            </p:custDataLst>
          </p:nvPr>
        </p:nvSpPr>
        <p:spPr>
          <a:xfrm>
            <a:off x="6282684" y="2331737"/>
            <a:ext cx="1158911" cy="121697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9" name="正文"/>
          <p:cNvSpPr txBox="1"/>
          <p:nvPr>
            <p:custDataLst>
              <p:tags r:id="rId9"/>
            </p:custDataLst>
          </p:nvPr>
        </p:nvSpPr>
        <p:spPr>
          <a:xfrm>
            <a:off x="7735098" y="2237433"/>
            <a:ext cx="3899015" cy="1410034"/>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300" spc="150">
                <a:solidFill>
                  <a:schemeClr val="dk1">
                    <a:lumMod val="80000"/>
                    <a:lumOff val="20000"/>
                  </a:schemeClr>
                </a:solidFill>
                <a:latin typeface="+mn-ea"/>
              </a:rPr>
              <a:t>深度学习框架：中国在深度学习框架领域也有显著进展，开发出了多款自主研发的深度学习框架，进一步推动了人工智能技术的普及和应用。</a:t>
            </a:r>
            <a:endParaRPr lang="zh-CN" altLang="en-US" sz="1300" spc="150">
              <a:solidFill>
                <a:schemeClr val="dk1">
                  <a:lumMod val="80000"/>
                  <a:lumOff val="20000"/>
                </a:schemeClr>
              </a:solidFill>
              <a:latin typeface="+mn-ea"/>
            </a:endParaRPr>
          </a:p>
        </p:txBody>
      </p:sp>
      <p:sp>
        <p:nvSpPr>
          <p:cNvPr id="29" name="矩形: 圆角 28"/>
          <p:cNvSpPr/>
          <p:nvPr>
            <p:custDataLst>
              <p:tags r:id="rId10"/>
            </p:custDataLst>
          </p:nvPr>
        </p:nvSpPr>
        <p:spPr>
          <a:xfrm>
            <a:off x="551935" y="3895135"/>
            <a:ext cx="5477112" cy="1410034"/>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30" name="Freeform 7"/>
          <p:cNvSpPr/>
          <p:nvPr>
            <p:custDataLst>
              <p:tags r:id="rId11"/>
            </p:custDataLst>
          </p:nvPr>
        </p:nvSpPr>
        <p:spPr bwMode="auto">
          <a:xfrm flipV="1">
            <a:off x="678316" y="4034988"/>
            <a:ext cx="1492622" cy="1133021"/>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70000">
                <a:schemeClr val="accent1">
                  <a:lumMod val="80000"/>
                  <a:lumOff val="20000"/>
                </a:schemeClr>
              </a:gs>
              <a:gs pos="0">
                <a:schemeClr val="accent1">
                  <a:lumMod val="20000"/>
                  <a:lumOff val="80000"/>
                </a:schemeClr>
              </a:gs>
              <a:gs pos="0">
                <a:schemeClr val="accent1"/>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31" name="标题"/>
          <p:cNvSpPr txBox="1"/>
          <p:nvPr>
            <p:custDataLst>
              <p:tags r:id="rId12"/>
            </p:custDataLst>
          </p:nvPr>
        </p:nvSpPr>
        <p:spPr>
          <a:xfrm>
            <a:off x="678316" y="3992647"/>
            <a:ext cx="1158911" cy="121697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32" name="正文"/>
          <p:cNvSpPr txBox="1"/>
          <p:nvPr>
            <p:custDataLst>
              <p:tags r:id="rId13"/>
            </p:custDataLst>
          </p:nvPr>
        </p:nvSpPr>
        <p:spPr>
          <a:xfrm>
            <a:off x="2130088" y="3896418"/>
            <a:ext cx="3899015" cy="1410034"/>
          </a:xfrm>
          <a:prstGeom prst="rect">
            <a:avLst/>
          </a:prstGeom>
          <a:noFill/>
        </p:spPr>
        <p:txBody>
          <a:bodyPr wrap="square" lIns="90000" tIns="46800" rIns="90000" bIns="4680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400" spc="150">
                <a:solidFill>
                  <a:schemeClr val="dk1">
                    <a:lumMod val="80000"/>
                    <a:lumOff val="20000"/>
                  </a:schemeClr>
                </a:solidFill>
                <a:latin typeface="+mn-ea"/>
              </a:rPr>
              <a:t>自然语言处理：在自然语言处理领域，中国的语音识别、机器翻译等技术取得了重大突破，提升了人机交互的智能化水平，为智能语音助手、智能客服等应用提供了有力支持。</a:t>
            </a:r>
            <a:endParaRPr lang="zh-CN" altLang="en-US" sz="1400" spc="150">
              <a:solidFill>
                <a:schemeClr val="dk1">
                  <a:lumMod val="80000"/>
                  <a:lumOff val="20000"/>
                </a:schemeClr>
              </a:solidFill>
              <a:latin typeface="+mn-ea"/>
            </a:endParaRPr>
          </a:p>
        </p:txBody>
      </p:sp>
      <p:sp>
        <p:nvSpPr>
          <p:cNvPr id="25" name="矩形: 圆角 24"/>
          <p:cNvSpPr/>
          <p:nvPr>
            <p:custDataLst>
              <p:tags r:id="rId14"/>
            </p:custDataLst>
          </p:nvPr>
        </p:nvSpPr>
        <p:spPr>
          <a:xfrm>
            <a:off x="6162719" y="3895135"/>
            <a:ext cx="5477112" cy="1410034"/>
          </a:xfrm>
          <a:prstGeom prst="roundRect">
            <a:avLst>
              <a:gd name="adj" fmla="val 8028"/>
            </a:avLst>
          </a:prstGeom>
          <a:solidFill>
            <a:schemeClr val="lt1">
              <a:lumMod val="100000"/>
            </a:schemeClr>
          </a:solidFill>
          <a:ln>
            <a:gradFill>
              <a:gsLst>
                <a:gs pos="0">
                  <a:schemeClr val="accent1">
                    <a:lumMod val="40000"/>
                    <a:lumOff val="60000"/>
                    <a:alpha val="80000"/>
                  </a:schemeClr>
                </a:gs>
                <a:gs pos="100000">
                  <a:schemeClr val="accent1">
                    <a:alpha val="100000"/>
                  </a:schemeClr>
                </a:gs>
              </a:gsLst>
              <a:lin ang="13320000" scaled="0"/>
            </a:gradFill>
          </a:ln>
          <a:effectLst>
            <a:outerShdw blurRad="203200" dist="76200" dir="2160000" algn="tr" rotWithShape="0">
              <a:schemeClr val="accent1">
                <a:alpha val="10000"/>
              </a:schemeClr>
            </a:outerShdw>
          </a:effectLst>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26" name="Freeform 7"/>
          <p:cNvSpPr/>
          <p:nvPr>
            <p:custDataLst>
              <p:tags r:id="rId15"/>
            </p:custDataLst>
          </p:nvPr>
        </p:nvSpPr>
        <p:spPr bwMode="auto">
          <a:xfrm flipV="1">
            <a:off x="6282684" y="4033705"/>
            <a:ext cx="1492622" cy="1133021"/>
          </a:xfrm>
          <a:custGeom>
            <a:gdLst>
              <a:gd name="T0" fmla="*/ 163 w 184"/>
              <a:gd name="T1" fmla="*/ 138 h 138"/>
              <a:gd name="T2" fmla="*/ 17 w 184"/>
              <a:gd name="T3" fmla="*/ 138 h 138"/>
              <a:gd name="T4" fmla="*/ 0 w 184"/>
              <a:gd name="T5" fmla="*/ 121 h 138"/>
              <a:gd name="T6" fmla="*/ 0 w 184"/>
              <a:gd name="T7" fmla="*/ 17 h 138"/>
              <a:gd name="T8" fmla="*/ 17 w 184"/>
              <a:gd name="T9" fmla="*/ 0 h 138"/>
              <a:gd name="T10" fmla="*/ 111 w 184"/>
              <a:gd name="T11" fmla="*/ 0 h 138"/>
              <a:gd name="T12" fmla="*/ 126 w 184"/>
              <a:gd name="T13" fmla="*/ 9 h 138"/>
              <a:gd name="T14" fmla="*/ 178 w 184"/>
              <a:gd name="T15" fmla="*/ 113 h 138"/>
              <a:gd name="T16" fmla="*/ 163 w 184"/>
              <a:gd name="T17" fmla="*/ 138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4" h="138">
                <a:moveTo>
                  <a:pt x="163" y="138"/>
                </a:moveTo>
                <a:cubicBezTo>
                  <a:pt x="17" y="138"/>
                  <a:pt x="17" y="138"/>
                  <a:pt x="17" y="138"/>
                </a:cubicBezTo>
                <a:cubicBezTo>
                  <a:pt x="8" y="138"/>
                  <a:pt x="0" y="130"/>
                  <a:pt x="0" y="121"/>
                </a:cubicBezTo>
                <a:cubicBezTo>
                  <a:pt x="0" y="17"/>
                  <a:pt x="0" y="17"/>
                  <a:pt x="0" y="17"/>
                </a:cubicBezTo>
                <a:cubicBezTo>
                  <a:pt x="0" y="7"/>
                  <a:pt x="8" y="0"/>
                  <a:pt x="17" y="0"/>
                </a:cubicBezTo>
                <a:cubicBezTo>
                  <a:pt x="111" y="0"/>
                  <a:pt x="111" y="0"/>
                  <a:pt x="111" y="0"/>
                </a:cubicBezTo>
                <a:cubicBezTo>
                  <a:pt x="117" y="0"/>
                  <a:pt x="123" y="3"/>
                  <a:pt x="126" y="9"/>
                </a:cubicBezTo>
                <a:cubicBezTo>
                  <a:pt x="178" y="113"/>
                  <a:pt x="178" y="113"/>
                  <a:pt x="178" y="113"/>
                </a:cubicBezTo>
                <a:cubicBezTo>
                  <a:pt x="184" y="124"/>
                  <a:pt x="176" y="138"/>
                  <a:pt x="163" y="138"/>
                </a:cubicBezTo>
                <a:close/>
              </a:path>
            </a:pathLst>
          </a:custGeom>
          <a:gradFill>
            <a:gsLst>
              <a:gs pos="70000">
                <a:schemeClr val="accent1">
                  <a:lumMod val="80000"/>
                  <a:lumOff val="20000"/>
                </a:schemeClr>
              </a:gs>
              <a:gs pos="0">
                <a:schemeClr val="accent1">
                  <a:lumMod val="20000"/>
                  <a:lumOff val="80000"/>
                </a:schemeClr>
              </a:gs>
              <a:gs pos="0">
                <a:schemeClr val="accent1"/>
              </a:gs>
            </a:gsLst>
            <a:lin ang="11760000" scaled="0"/>
          </a:gradFill>
          <a:ln>
            <a:noFill/>
          </a:ln>
          <a:effectLst>
            <a:outerShdw blurRad="101600" dist="101600" dir="30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27" name="标题"/>
          <p:cNvSpPr txBox="1"/>
          <p:nvPr>
            <p:custDataLst>
              <p:tags r:id="rId16"/>
            </p:custDataLst>
          </p:nvPr>
        </p:nvSpPr>
        <p:spPr>
          <a:xfrm>
            <a:off x="6282684" y="3991364"/>
            <a:ext cx="1158911" cy="1216970"/>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28" name="正文"/>
          <p:cNvSpPr txBox="1"/>
          <p:nvPr>
            <p:custDataLst>
              <p:tags r:id="rId17"/>
            </p:custDataLst>
          </p:nvPr>
        </p:nvSpPr>
        <p:spPr>
          <a:xfrm>
            <a:off x="7735098" y="3897060"/>
            <a:ext cx="3899015" cy="1410034"/>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300" spc="150">
                <a:solidFill>
                  <a:schemeClr val="dk1">
                    <a:lumMod val="80000"/>
                    <a:lumOff val="20000"/>
                  </a:schemeClr>
                </a:solidFill>
                <a:latin typeface="+mn-ea"/>
              </a:rPr>
              <a:t>计算机视觉：在计算机视觉领域，中国在人脸识别、目标检测、图像识别等方面取得了重大技术突破，推动了安防监控、智能交通、智能制造等领域的应用。</a:t>
            </a:r>
            <a:endParaRPr lang="zh-CN" altLang="en-US" sz="1300" spc="150">
              <a:solidFill>
                <a:schemeClr val="dk1">
                  <a:lumMod val="80000"/>
                  <a:lumOff val="20000"/>
                </a:schemeClr>
              </a:solidFill>
              <a:latin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https://d.book118.com/507066156102006025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64.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210.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1_1"/>
  <p:tag name="KSO_WM_UNIT_INDEX" val="1_1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1_2"/>
  <p:tag name="KSO_WM_UNIT_INDEX" val="1_1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1_1"/>
  <p:tag name="KSO_WM_UNIT_INDEX" val="1_1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2_1"/>
  <p:tag name="KSO_WM_UNIT_INDEX" val="1_2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2_1"/>
  <p:tag name="KSO_WM_UNIT_INDEX" val="1_2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3_1"/>
  <p:tag name="KSO_WM_UNIT_INDEX" val="1_3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3_2"/>
  <p:tag name="KSO_WM_UNIT_INDEX" val="1_3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3_1"/>
  <p:tag name="KSO_WM_UNIT_INDEX" val="1_3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2,&quot;transparency&quot;:0},&quot;type&quot;:1},&quot;glow&quot;:{&quot;colorType&quot;:0},&quot;line&quot;:{&quot;gradient&quot;:[{&quot;brightness&quot;:0.6000000238418579,&quot;colorType&quot;:1,&quot;foreColorIndex&quot;:5,&quot;pos&quot;:0,&quot;transparency&quot;:0.20000000298023224},{&quot;brightness&quot;:0,&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FORE_SCHEMECOLOR_INDEX" val="2"/>
  <p:tag name="KSO_WM_UNIT_FILL_FORE_SCHEMECOLOR_INDEX_BRIGHTNESS" val="0"/>
  <p:tag name="KSO_WM_UNIT_FILL_TYPE" val="1"/>
  <p:tag name="KSO_WM_UNIT_HIGHLIGHT" val="0"/>
  <p:tag name="KSO_WM_UNIT_ID" val="diagram20231654_3*l_h_i*1_4_1"/>
  <p:tag name="KSO_WM_UNIT_INDEX" val="1_4_1"/>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5,&quot;pos&quot;:0.699999988079071,&quot;transparency&quot;:0},{&quot;brightness&quot;:0.800000011920929,&quot;colorType&quot;:1,&quot;foreColorIndex&quot;:5,&quot;pos&quot;:0,&quot;transparency&quot;:0},{&quot;brightness&quot;:0,&quot;colorType&quot;:1,&quot;foreColorIndex&quot;:5,&quot;pos&quot;:0,&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FILL_TYPE" val="3"/>
  <p:tag name="KSO_WM_UNIT_HIGHLIGHT" val="0"/>
  <p:tag name="KSO_WM_UNIT_ID" val="diagram20231654_3*l_h_i*1_4_2"/>
  <p:tag name="KSO_WM_UNIT_INDEX" val="1_4_2"/>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1.5869140625,&quot;width&quot;:864.1891479492188}"/>
  <p:tag name="KSO_WM_TAG_VERSION" val="3.0"/>
  <p:tag name="KSO_WM_TEMPLATE_CATEGORY" val="diagram"/>
  <p:tag name="KSO_WM_TEMPLATE_INDEX" val="20231654"/>
  <p:tag name="KSO_WM_UNIT_COMPATIBLE" val="0"/>
  <p:tag name="KSO_WM_UNIT_DIAGRAM_ISNUMVISUAL" val="0"/>
  <p:tag name="KSO_WM_UNIT_DIAGRAM_ISREFERUNIT" val="0"/>
  <p:tag name="KSO_WM_UNIT_HIGHLIGHT" val="0"/>
  <p:tag name="KSO_WM_UNIT_ID" val="diagram20231654_3*l_h_f*1_4_1"/>
  <p:tag name="KSO_WM_UNIT_INDEX" val="1_4_1"/>
  <p:tag name="KSO_WM_UNIT_LAYERLEVEL" val="1_1_1"/>
  <p:tag name="KSO_WM_UNIT_NOCLEAR" val="0"/>
  <p:tag name="KSO_WM_UNIT_PRESET_TEXT" val="单击此处输入你的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2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100000">
              <a:schemeClr val="accent1"/>
            </a:gs>
            <a:gs pos="48000">
              <a:schemeClr val="accent2">
                <a:alpha val="70000"/>
              </a:schemeClr>
            </a:gs>
          </a:gsLst>
          <a:lin ang="10800000" scaled="1"/>
        </a:gradFill>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+中文标题</vt:lpstr>
      <vt:lpstr>Wingdings</vt:lpstr>
      <vt:lpstr>Office Theme</vt:lpstr>
      <vt:lpstr>2023年中国人工智能行业发展报告</vt:lpstr>
      <vt:lpstr>目录</vt:lpstr>
      <vt:lpstr>概述</vt:lpstr>
      <vt:lpstr>报告背景和目的</vt:lpstr>
      <vt:lpstr>人工智能行业概述</vt:lpstr>
      <vt:lpstr>市场规模和增长趋势</vt:lpstr>
      <vt:lpstr>市场规模</vt:lpstr>
      <vt:lpstr>增长趋势</vt:lpstr>
      <vt:lpstr>行业分析</vt:lpstr>
      <vt:lpstr>技术发展</vt:lpstr>
      <vt:lpstr>机器学习技术</vt:lpstr>
      <vt:lpstr>自然语言处理技术</vt:lpstr>
      <vt:lpstr>计算机视觉技术</vt:lpstr>
      <vt:lpstr>技术创新与突破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2024-08-30T01:21:42.731</cp:lastPrinted>
  <dcterms:created xsi:type="dcterms:W3CDTF">2024-08-29T17:21:42Z</dcterms:created>
  <dcterms:modified xsi:type="dcterms:W3CDTF">2024-08-29T17:21:45Z</dcterms:modified>
</cp:coreProperties>
</file>