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7"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DAD7FC0-5DD1-41F0-BCDC-669C2605516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85AEC3B-4FF2-4429-BB7E-1C9C3738BA6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ED1290D-2F6A-42B6-B660-269058647AA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BB6BBB9-FF49-43CE-8365-F7E80B83473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9229558-A394-4E4E-B084-3ACA3DFEE82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F04297F-01E2-4782-A76F-2E5F5A3D76E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80887B6-D711-4D39-9E33-FAEEC984384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73DF40D-1006-4CEC-B6AB-66271AD5258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B4D00C0-0E0F-4834-A5D4-0B89C2A4BC6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8B9EACB-6C9A-432B-9F14-EF58C44B1CD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B538B6F-99D5-4DAF-90BE-2D785AA2507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面">
    <p:spTree>
      <p:nvGrpSpPr>
        <p:cNvPr id="1" name=""/>
        <p:cNvGrpSpPr/>
        <p:nvPr/>
      </p:nvGrpSpPr>
      <p:grpSpPr>
        <a:xfrm>
          <a:off x="0" y="0"/>
          <a:ext cx="0" cy="0"/>
        </a:xfrm>
      </p:grpSpPr>
      <p:pic>
        <p:nvPicPr>
          <p:cNvPr id="2" name="图片 22"/>
          <p:cNvPicPr>
            <a:picLocks noChangeAspect="1"/>
          </p:cNvPicPr>
          <p:nvPr userDrawn="1"/>
        </p:nvPicPr>
        <p:blipFill>
          <a:blip r:embed="rId1"/>
          <a:srcRect l="28268" r="21731"/>
          <a:stretch>
            <a:fillRect/>
          </a:stretch>
        </p:blipFill>
        <p:spPr>
          <a:xfrm>
            <a:off x="6096000" y="-1"/>
            <a:ext cx="6096000" cy="6858000"/>
          </a:xfrm>
          <a:prstGeom prst="rect">
            <a:avLst/>
          </a:prstGeom>
        </p:spPr>
      </p:pic>
      <p:sp>
        <p:nvSpPr>
          <p:cNvPr id="3" name="标题 1"/>
          <p:cNvSpPr>
            <a:spLocks noGrp="1"/>
          </p:cNvSpPr>
          <p:nvPr>
            <p:ph type="ctrTitle" idx="2147483647" hasCustomPrompt="1"/>
          </p:nvPr>
        </p:nvSpPr>
        <p:spPr>
          <a:xfrm>
            <a:off x="391695" y="5544503"/>
            <a:ext cx="4224233" cy="923330"/>
          </a:xfrm>
        </p:spPr>
        <p:txBody>
          <a:bodyPr wrap="none" anchor="b">
            <a:spAutoFit/>
          </a:bodyPr>
          <a:lstStyle>
            <a:lvl1pPr algn="l">
              <a:defRPr sz="6000" b="0" i="0" spc="300">
                <a:solidFill>
                  <a:schemeClr val="tx2"/>
                </a:solidFill>
                <a:latin typeface="Microsoft YaHei" panose="020b0503020204020204" pitchFamily="34" charset="-122"/>
                <a:ea typeface="Microsoft YaHei" panose="020b0503020204020204" pitchFamily="34" charset="-122"/>
              </a:defRPr>
            </a:lvl1pPr>
          </a:lstStyle>
          <a:p>
            <a:r>
              <a:rPr kumimoji="1" lang="zh-CN" altLang="en-US"/>
              <a:t>主标题样式</a:t>
            </a:r>
            <a:endParaRPr/>
          </a:p>
        </p:txBody>
      </p:sp>
      <p:sp>
        <p:nvSpPr>
          <p:cNvPr id="4" name="文本占位符 17"/>
          <p:cNvSpPr>
            <a:spLocks noGrp="1"/>
          </p:cNvSpPr>
          <p:nvPr>
            <p:ph type="body" sz="quarter" idx="10" hasCustomPrompt="1"/>
          </p:nvPr>
        </p:nvSpPr>
        <p:spPr>
          <a:xfrm>
            <a:off x="391695" y="5051672"/>
            <a:ext cx="1980029" cy="480131"/>
          </a:xfrm>
        </p:spPr>
        <p:txBody>
          <a:bodyPr wrap="none" anchor="b">
            <a:spAutoFit/>
          </a:bodyPr>
          <a:lstStyle>
            <a:lvl1pPr marL="0" indent="0" algn="l">
              <a:buNone/>
              <a:defRPr sz="2800" b="0" i="0" spc="0">
                <a:solidFill>
                  <a:schemeClr val="tx1">
                    <a:lumMod val="50000"/>
                    <a:lumOff val="50000"/>
                  </a:schemeClr>
                </a:solidFill>
                <a:latin typeface="Microsoft YaHei Light" panose="020b0503020204020204" pitchFamily="34" charset="-122"/>
                <a:ea typeface="Microsoft YaHei Light" panose="020b0503020204020204" pitchFamily="34" charset="-122"/>
              </a:defRPr>
            </a:lvl1pPr>
          </a:lstStyle>
          <a:p>
            <a:pPr lvl="0"/>
            <a:r>
              <a:rPr kumimoji="1" lang="zh-CN" altLang="en-US"/>
              <a:t>主标题样式</a:t>
            </a:r>
            <a:endParaRPr/>
          </a:p>
        </p:txBody>
      </p:sp>
    </p:spTree>
  </p:cSld>
  <p:clrMapOvr>
    <a:masterClrMapping/>
  </p:clrMapOvr>
  <p:transition/>
  <p:timing/>
  <p:extLst>
    <p:ext uri="{DCECCB84-F9BA-43D5-87BE-67443E8EF086}">
      <p15:sldGuideLst xmlns:p15="http://schemas.microsoft.com/office/powerpoint/2012/main">
        <p15:guide id="1" orient="horz" pos="2160" userDrawn="true">
          <p15:clr>
            <a:srgbClr val="FBAE40"/>
          </p15:clr>
        </p15:guide>
        <p15:guide id="2" pos="3840" userDrawn="true">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标题和内容">
    <p:spTree>
      <p:nvGrpSpPr>
        <p:cNvPr id="5" name=""/>
        <p:cNvGrpSpPr/>
        <p:nvPr/>
      </p:nvGrpSpPr>
      <p:grpSpPr>
        <a:xfrm>
          <a:off x="0" y="0"/>
          <a:ext cx="0" cy="0"/>
        </a:xfrm>
      </p:grpSpPr>
      <p:sp>
        <p:nvSpPr>
          <p:cNvPr id="6" name="标题 1"/>
          <p:cNvSpPr>
            <a:spLocks noGrp="1"/>
          </p:cNvSpPr>
          <p:nvPr>
            <p:ph type="title" idx="2147483647"/>
          </p:nvPr>
        </p:nvSpPr>
        <p:spPr/>
        <p:txBody>
          <a:bodyPr/>
          <a:lstStyle>
            <a:lvl1pPr>
              <a:defRPr b="0" i="0">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a:p>
        </p:txBody>
      </p:sp>
      <p:sp>
        <p:nvSpPr>
          <p:cNvPr id="7" name="内容占位符 2"/>
          <p:cNvSpPr>
            <a:spLocks noGrp="1"/>
          </p:cNvSpPr>
          <p:nvPr>
            <p:ph idx="1"/>
          </p:nvPr>
        </p:nvSpPr>
        <p:spPr/>
        <p:txBody>
          <a:bodyPr/>
          <a:lstStyle>
            <a:lvl1pPr>
              <a:defRPr b="0" i="0">
                <a:latin typeface="Microsoft YaHei" panose="020b0503020204020204" pitchFamily="34" charset="-122"/>
                <a:ea typeface="Microsoft YaHei" panose="020b0503020204020204" pitchFamily="34" charset="-122"/>
              </a:defRPr>
            </a:lvl1pPr>
            <a:lvl2pPr>
              <a:defRPr b="0" i="0">
                <a:latin typeface="Microsoft YaHei" panose="020b0503020204020204" pitchFamily="34" charset="-122"/>
                <a:ea typeface="Microsoft YaHei" panose="020b0503020204020204" pitchFamily="34" charset="-122"/>
              </a:defRPr>
            </a:lvl2pPr>
            <a:lvl3pPr>
              <a:defRPr b="0" i="0">
                <a:latin typeface="Microsoft YaHei" panose="020b0503020204020204" pitchFamily="34" charset="-122"/>
                <a:ea typeface="Microsoft YaHei" panose="020b0503020204020204" pitchFamily="34" charset="-122"/>
              </a:defRPr>
            </a:lvl3pPr>
            <a:lvl4pPr>
              <a:defRPr b="0" i="0">
                <a:latin typeface="Microsoft YaHei" panose="020b0503020204020204" pitchFamily="34" charset="-122"/>
                <a:ea typeface="Microsoft YaHei" panose="020b0503020204020204" pitchFamily="34" charset="-122"/>
              </a:defRPr>
            </a:lvl4pPr>
            <a:lvl5pPr>
              <a:defRPr b="0" i="0">
                <a:latin typeface="Microsoft YaHei" panose="020b0503020204020204" pitchFamily="34" charset="-122"/>
                <a:ea typeface="Microsoft YaHei" panose="020b0503020204020204" pitchFamily="34" charset="-122"/>
              </a:defRPr>
            </a:lvl5p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8"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2024/1/11</a:t>
            </a:fld>
            <a:endParaRPr kumimoji="1" lang="zh-CN" altLang="en-US"/>
          </a:p>
        </p:txBody>
      </p:sp>
      <p:sp>
        <p:nvSpPr>
          <p:cNvPr id="9"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0"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节标题">
    <p:spTree>
      <p:nvGrpSpPr>
        <p:cNvPr id="11" name=""/>
        <p:cNvGrpSpPr/>
        <p:nvPr/>
      </p:nvGrpSpPr>
      <p:grpSpPr>
        <a:xfrm>
          <a:off x="0" y="0"/>
          <a:ext cx="0" cy="0"/>
        </a:xfrm>
      </p:grpSpPr>
      <p:sp>
        <p:nvSpPr>
          <p:cNvPr id="12" name="日期占位符 3"/>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2024/1/11</a:t>
            </a:fld>
            <a:endParaRPr kumimoji="1" lang="zh-CN" altLang="en-US"/>
          </a:p>
        </p:txBody>
      </p:sp>
      <p:sp>
        <p:nvSpPr>
          <p:cNvPr id="13" name="页脚占位符 4"/>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14" name="灯片编号占位符 5"/>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pic>
        <p:nvPicPr>
          <p:cNvPr id="15" name="图片 2"/>
          <p:cNvPicPr>
            <a:picLocks noChangeAspect="1"/>
          </p:cNvPicPr>
          <p:nvPr userDrawn="1"/>
        </p:nvPicPr>
        <p:blipFill>
          <a:blip r:embed="rId1"/>
          <a:srcRect l="28268" r="21731"/>
          <a:stretch>
            <a:fillRect/>
          </a:stretch>
        </p:blipFill>
        <p:spPr>
          <a:xfrm>
            <a:off x="6096000" y="-1"/>
            <a:ext cx="6096000" cy="6858000"/>
          </a:xfrm>
          <a:prstGeom prst="rect">
            <a:avLst/>
          </a:prstGeom>
        </p:spPr>
      </p:pic>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仅标题">
    <p:bg>
      <p:bgPr>
        <a:gradFill>
          <a:gsLst>
            <a:gs pos="80000">
              <a:schemeClr val="bg1"/>
            </a:gs>
            <a:gs pos="100000">
              <a:schemeClr val="accent1">
                <a:lumMod val="20000"/>
                <a:lumOff val="80000"/>
              </a:schemeClr>
            </a:gs>
          </a:gsLst>
          <a:lin ang="16200000" scaled="1"/>
        </a:gradFill>
        <a:effectLst/>
      </p:bgPr>
    </p:bg>
    <p:spTree>
      <p:nvGrpSpPr>
        <p:cNvPr id="16" name=""/>
        <p:cNvGrpSpPr/>
        <p:nvPr/>
      </p:nvGrpSpPr>
      <p:grpSpPr>
        <a:xfrm>
          <a:off x="0" y="0"/>
          <a:ext cx="0" cy="0"/>
        </a:xfrm>
      </p:grpSpPr>
      <p:pic>
        <p:nvPicPr>
          <p:cNvPr id="17" name="图片 7"/>
          <p:cNvPicPr>
            <a:picLocks noChangeAspect="1"/>
          </p:cNvPicPr>
          <p:nvPr userDrawn="1"/>
        </p:nvPicPr>
        <p:blipFill>
          <a:blip r:embed="rId1"/>
          <a:stretch>
            <a:fillRect/>
          </a:stretch>
        </p:blipFill>
        <p:spPr>
          <a:xfrm flipH="1">
            <a:off x="0" y="-1"/>
            <a:ext cx="12192000" cy="6858000"/>
          </a:xfrm>
          <a:prstGeom prst="rect">
            <a:avLst/>
          </a:prstGeom>
        </p:spPr>
      </p:pic>
      <p:sp>
        <p:nvSpPr>
          <p:cNvPr id="18" name="矩形 6"/>
          <p:cNvSpPr/>
          <p:nvPr userDrawn="1"/>
        </p:nvSpPr>
        <p:spPr>
          <a:xfrm>
            <a:off x="0" y="-1"/>
            <a:ext cx="12192000" cy="6857999"/>
          </a:xfrm>
          <a:prstGeom prst="rect">
            <a:avLst/>
          </a:prstGeom>
          <a:gradFill>
            <a:gsLst>
              <a:gs pos="85000">
                <a:schemeClr val="bg1"/>
              </a:gs>
              <a:gs pos="100000">
                <a:schemeClr val="bg1">
                  <a:alpha val="75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zh-CN" altLang="en-US"/>
          </a:p>
        </p:txBody>
      </p:sp>
      <p:sp>
        <p:nvSpPr>
          <p:cNvPr id="19" name="日期占位符 2"/>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2024/1/11</a:t>
            </a:fld>
            <a:endParaRPr kumimoji="1" lang="zh-CN" altLang="en-US"/>
          </a:p>
        </p:txBody>
      </p:sp>
      <p:sp>
        <p:nvSpPr>
          <p:cNvPr id="20" name="页脚占位符 3"/>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21" name="灯片编号占位符 4"/>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cSld name="空白">
    <p:spTree>
      <p:nvGrpSpPr>
        <p:cNvPr id="22" name=""/>
        <p:cNvGrpSpPr/>
        <p:nvPr/>
      </p:nvGrpSpPr>
      <p:grpSpPr>
        <a:xfrm>
          <a:off x="0" y="0"/>
          <a:ext cx="0" cy="0"/>
        </a:xfrm>
      </p:grpSpPr>
      <p:sp>
        <p:nvSpPr>
          <p:cNvPr id="23" name="日期占位符 1"/>
          <p:cNvSpPr>
            <a:spLocks noGrp="1"/>
          </p:cNvSpPr>
          <p:nvPr>
            <p:ph type="dt" sz="half" idx="10"/>
          </p:nvPr>
        </p:nvSpPr>
        <p:spPr/>
        <p:txBody>
          <a:bodyPr/>
          <a:lstStyle>
            <a:lvl1pPr>
              <a:defRPr b="0" i="0">
                <a:latin typeface="Microsoft YaHei" panose="020b0503020204020204" pitchFamily="34" charset="-122"/>
                <a:ea typeface="Microsoft YaHei" panose="020b0503020204020204" pitchFamily="34" charset="-122"/>
              </a:defRPr>
            </a:lvl1pPr>
          </a:lstStyle>
          <a:p>
            <a:fld id="{50281522-3AB1-3541-90AB-7A631F5C75F8}" type="datetimeFigureOut">
              <a:rPr/>
              <a:t>2024/1/11</a:t>
            </a:fld>
            <a:endParaRPr kumimoji="1" lang="zh-CN" altLang="en-US"/>
          </a:p>
        </p:txBody>
      </p:sp>
      <p:sp>
        <p:nvSpPr>
          <p:cNvPr id="24" name="页脚占位符 2"/>
          <p:cNvSpPr>
            <a:spLocks noGrp="1"/>
          </p:cNvSpPr>
          <p:nvPr>
            <p:ph type="ftr" sz="quarter" idx="11"/>
          </p:nvPr>
        </p:nvSpPr>
        <p:spPr/>
        <p:txBody>
          <a:bodyPr/>
          <a:lstStyle>
            <a:lvl1pPr>
              <a:defRPr b="0" i="0">
                <a:latin typeface="Microsoft YaHei" panose="020b0503020204020204" pitchFamily="34" charset="-122"/>
                <a:ea typeface="Microsoft YaHei" panose="020b0503020204020204" pitchFamily="34" charset="-122"/>
              </a:defRPr>
            </a:lvl1pPr>
          </a:lstStyle>
          <a:p>
            <a:endParaRPr kumimoji="1" lang="zh-CN" altLang="en-US"/>
          </a:p>
        </p:txBody>
      </p:sp>
      <p:sp>
        <p:nvSpPr>
          <p:cNvPr id="25" name="灯片编号占位符 3"/>
          <p:cNvSpPr>
            <a:spLocks noGrp="1"/>
          </p:cNvSpPr>
          <p:nvPr>
            <p:ph type="sldNum" sz="quarter" idx="12"/>
          </p:nvPr>
        </p:nvSpPr>
        <p:spPr/>
        <p:txBody>
          <a:bodyPr/>
          <a:lstStyle>
            <a:lvl1pPr>
              <a:defRPr b="0" i="0">
                <a:latin typeface="Microsoft YaHei" panose="020b0503020204020204" pitchFamily="34" charset="-122"/>
                <a:ea typeface="Microsoft YaHei" panose="020b0503020204020204" pitchFamily="34" charset="-122"/>
              </a:defRPr>
            </a:lvl1pPr>
          </a:lstStyle>
          <a:p>
            <a:fld id="{419F402A-E1A9-C741-9EEF-1CF72A8557FF}" type="slidenum">
              <a:rPr/>
              <a:t>‹#›</a:t>
            </a:fld>
            <a:endParaRPr kumimoji="1"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封底">
    <p:spTree>
      <p:nvGrpSpPr>
        <p:cNvPr id="26" name=""/>
        <p:cNvGrpSpPr/>
        <p:nvPr/>
      </p:nvGrpSpPr>
      <p:grpSpPr>
        <a:xfrm>
          <a:off x="0" y="0"/>
          <a:ext cx="0" cy="0"/>
        </a:xfrm>
      </p:grpSpPr>
      <p:pic>
        <p:nvPicPr>
          <p:cNvPr id="27" name="图片 2"/>
          <p:cNvPicPr>
            <a:picLocks noChangeAspect="1"/>
          </p:cNvPicPr>
          <p:nvPr userDrawn="1"/>
        </p:nvPicPr>
        <p:blipFill>
          <a:blip r:embed="rId1"/>
          <a:srcRect l="28268" r="21731"/>
          <a:stretch>
            <a:fillRect/>
          </a:stretch>
        </p:blipFill>
        <p:spPr>
          <a:xfrm>
            <a:off x="6096000" y="-1"/>
            <a:ext cx="6096000" cy="6858000"/>
          </a:xfrm>
          <a:prstGeom prst="rect">
            <a:avLst/>
          </a:prstGeom>
        </p:spPr>
      </p:pic>
    </p:spTree>
  </p:cSld>
  <p:clrMapOvr>
    <a:masterClrMapping/>
  </p:clrMapOvr>
  <p:transition/>
  <p:timing/>
  <p:extLst>
    <p:ext uri="{DCECCB84-F9BA-43D5-87BE-67443E8EF086}">
      <p15:sldGuideLst xmlns:p15="http://schemas.microsoft.com/office/powerpoint/2012/main">
        <p15:guide id="3" orient="horz" pos="2160" userDrawn="true">
          <p15:clr>
            <a:srgbClr val="FBAE40"/>
          </p15:clr>
        </p15:guide>
        <p15:guide id="4" pos="3840" userDrawn="true">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Contents Layout">
    <p:spTree>
      <p:nvGrpSpPr>
        <p:cNvPr id="28" name=""/>
        <p:cNvGrpSpPr/>
        <p:nvPr/>
      </p:nvGrpSpPr>
      <p:grpSpPr>
        <a:xfrm>
          <a:off x="0" y="0"/>
          <a:ext cx="0" cy="0"/>
        </a:xfrm>
      </p:grpSpPr>
      <p:sp>
        <p:nvSpPr>
          <p:cNvPr id="29" name="文本占位符 8"/>
          <p:cNvSpPr>
            <a:spLocks noGrp="1"/>
          </p:cNvSpPr>
          <p:nvPr>
            <p:ph type="body" sz="quarter" idx="14" hasCustomPrompt="1"/>
          </p:nvPr>
        </p:nvSpPr>
        <p:spPr>
          <a:xfrm>
            <a:off x="673100" y="1500188"/>
            <a:ext cx="2836562" cy="696024"/>
          </a:xfrm>
        </p:spPr>
        <p:txBody>
          <a:bodyPr>
            <a:spAutoFit/>
          </a:bodyPr>
          <a:lstStyle>
            <a:lvl1pPr marL="0" indent="0" algn="l">
              <a:buFont typeface="+mj-lt"/>
              <a:buNone/>
              <a:defRPr sz="3600" b="1"/>
            </a:lvl1pPr>
            <a:lvl2pPr marL="457200" indent="0">
              <a:buFont typeface="+mj-ea"/>
              <a:buNone/>
              <a:defRPr/>
            </a:lvl2pPr>
            <a:lvl3pPr marL="1257300" indent="-342900">
              <a:buFont typeface="+mj-lt"/>
              <a:buAutoNum type="alphaLcParenR"/>
              <a:defRPr/>
            </a:lvl3pPr>
          </a:lstStyle>
          <a:p>
            <a:pPr lvl="0"/>
            <a:r>
              <a:rPr lang="en-US" altLang="zh-CN"/>
              <a:t>CONTENTS</a:t>
            </a:r>
            <a:endParaRPr lang="zh-CN" altLang="en-US"/>
          </a:p>
        </p:txBody>
      </p:sp>
      <p:sp>
        <p:nvSpPr>
          <p:cNvPr id="30" name="文本占位符 6"/>
          <p:cNvSpPr>
            <a:spLocks noGrp="1"/>
          </p:cNvSpPr>
          <p:nvPr>
            <p:ph type="body" sz="quarter" idx="13"/>
          </p:nvPr>
        </p:nvSpPr>
        <p:spPr>
          <a:xfrm>
            <a:off x="3660536" y="1500187"/>
            <a:ext cx="7871045" cy="4633913"/>
          </a:xfrm>
        </p:spPr>
        <p:txBody>
          <a:bodyPr/>
          <a:lstStyle>
            <a:lvl1pPr marL="342900" indent="-342900">
              <a:buFont typeface="+mj-lt"/>
              <a:buAutoNum type="arabicPeriod"/>
              <a:defRPr/>
            </a:lvl1pPr>
            <a:lvl2pPr marL="800100" indent="-342900">
              <a:buFont typeface="+mj-ea"/>
              <a:buAutoNum type="circleNumDbPlain"/>
              <a:defRPr/>
            </a:lvl2pPr>
            <a:lvl3pPr marL="1257300" indent="-342900">
              <a:buFont typeface="+mj-lt"/>
              <a:buAutoNum type="alphaLcParenR"/>
              <a:defRPr/>
            </a:lvl3pPr>
          </a:lstStyle>
          <a:p>
            <a:pPr lvl="0"/>
            <a:r>
              <a:rPr lang="en-US" altLang="zh-CN"/>
              <a:t>Click to edit Master text styles</a:t>
            </a:r>
            <a:endParaRPr/>
          </a:p>
          <a:p>
            <a:pPr lvl="1"/>
            <a:r>
              <a:rPr lang="en-US" altLang="zh-CN"/>
              <a:t>Second level</a:t>
            </a:r>
            <a:endParaRPr/>
          </a:p>
          <a:p>
            <a:pPr lvl="2"/>
            <a:r>
              <a:rPr lang="en-US" altLang="zh-CN"/>
              <a:t>Third level</a:t>
            </a:r>
            <a:endParaRPr/>
          </a:p>
          <a:p>
            <a:pPr lvl="3"/>
            <a:r>
              <a:rPr lang="en-US" altLang="zh-CN"/>
              <a:t>Fourth level</a:t>
            </a:r>
            <a:endParaRPr/>
          </a:p>
          <a:p>
            <a:pPr lvl="4"/>
            <a:r>
              <a:rPr lang="en-US" altLang="zh-CN"/>
              <a:t>Fifth level</a:t>
            </a:r>
            <a:endParaRPr lang="zh-CN" altLang="en-US"/>
          </a:p>
        </p:txBody>
      </p:sp>
      <p:sp>
        <p:nvSpPr>
          <p:cNvPr id="31" name="页脚占位符 2"/>
          <p:cNvSpPr>
            <a:spLocks noGrp="1"/>
          </p:cNvSpPr>
          <p:nvPr>
            <p:ph type="ftr" sz="quarter" idx="10"/>
          </p:nvPr>
        </p:nvSpPr>
        <p:spPr>
          <a:xfrm>
            <a:off x="673101" y="6423740"/>
            <a:ext cx="3992171" cy="246221"/>
          </a:xfrm>
        </p:spPr>
        <p:txBody>
          <a:bodyPr/>
          <a:lstStyle/>
          <a:p>
            <a:endParaRPr lang="zh-CN" altLang="en-US"/>
          </a:p>
        </p:txBody>
      </p:sp>
      <p:sp>
        <p:nvSpPr>
          <p:cNvPr id="32" name="日期占位符 3"/>
          <p:cNvSpPr>
            <a:spLocks noGrp="1"/>
          </p:cNvSpPr>
          <p:nvPr>
            <p:ph type="dt" sz="half" idx="11"/>
          </p:nvPr>
        </p:nvSpPr>
        <p:spPr>
          <a:xfrm>
            <a:off x="5517356" y="6423740"/>
            <a:ext cx="1802924" cy="246221"/>
          </a:xfrm>
        </p:spPr>
        <p:txBody>
          <a:bodyPr/>
          <a:lstStyle/>
          <a:p>
            <a:fld id="{AC4CC43B-9EB6-4465-8B1A-3F7180DAD0DF}" type="datetime1">
              <a:rPr/>
              <a:t>2024/1/11</a:t>
            </a:fld>
            <a:endParaRPr lang="en-US" altLang="zh-CN"/>
          </a:p>
        </p:txBody>
      </p:sp>
      <p:sp>
        <p:nvSpPr>
          <p:cNvPr id="33" name="灯片编号占位符 4"/>
          <p:cNvSpPr>
            <a:spLocks noGrp="1"/>
          </p:cNvSpPr>
          <p:nvPr>
            <p:ph type="sldNum" sz="quarter" idx="12"/>
          </p:nvPr>
        </p:nvSpPr>
        <p:spPr/>
        <p:txBody>
          <a:bodyPr/>
          <a:lstStyle/>
          <a:p>
            <a:fld id="{7F65B630-C7FF-41C0-9923-C5E5E29EED81}" type="slidenum">
              <a:rPr/>
              <a:t>‹#›</a:t>
            </a:fld>
            <a:endParaRPr lang="en-US" altLang="zh-CN"/>
          </a:p>
        </p:txBody>
      </p:sp>
      <p:cxnSp>
        <p:nvCxnSpPr>
          <p:cNvPr id="34" name="î$ļíďé"/>
          <p:cNvCxnSpPr/>
          <p:nvPr userDrawn="1"/>
        </p:nvCxnSpPr>
        <p:spPr>
          <a:xfrm flipH="1">
            <a:off x="3621019" y="1500188"/>
            <a:ext cx="0" cy="4633913"/>
          </a:xfrm>
          <a:prstGeom prst="line">
            <a:avLst/>
          </a:prstGeom>
          <a:solidFill>
            <a:srgbClr val="FFCC00"/>
          </a:solidFill>
          <a:ln w="3175" cap="flat" cmpd="sng" algn="ctr">
            <a:solidFill>
              <a:schemeClr val="bg1">
                <a:lumMod val="75000"/>
                <a:alpha val="0"/>
              </a:schemeClr>
            </a:solidFill>
            <a:prstDash val="solid"/>
            <a:round/>
            <a:headEnd type="none" w="med" len="med"/>
            <a:tailEnd type="none" w="med" len="med"/>
          </a:ln>
          <a:effectLst/>
        </p:spPr>
      </p:cxnSp>
      <p:sp>
        <p:nvSpPr>
          <p:cNvPr id="35" name="iṣļiďê"/>
          <p:cNvSpPr>
            <a:spLocks noChangeAspect="1"/>
          </p:cNvSpPr>
          <p:nvPr userDrawn="1"/>
        </p:nvSpPr>
        <p:spPr bwMode="auto">
          <a:xfrm>
            <a:off x="2626456" y="5219207"/>
            <a:ext cx="870506" cy="915667"/>
          </a:xfrm>
          <a:custGeom>
            <a:gdLst>
              <a:gd name="T0" fmla="*/ 3353 w 5127"/>
              <a:gd name="T1" fmla="*/ 1728 h 5401"/>
              <a:gd name="T2" fmla="*/ 2183 w 5127"/>
              <a:gd name="T3" fmla="*/ 1608 h 5401"/>
              <a:gd name="T4" fmla="*/ 3353 w 5127"/>
              <a:gd name="T5" fmla="*/ 1488 h 5401"/>
              <a:gd name="T6" fmla="*/ 3103 w 5127"/>
              <a:gd name="T7" fmla="*/ 2231 h 5401"/>
              <a:gd name="T8" fmla="*/ 3103 w 5127"/>
              <a:gd name="T9" fmla="*/ 1991 h 5401"/>
              <a:gd name="T10" fmla="*/ 2432 w 5127"/>
              <a:gd name="T11" fmla="*/ 2111 h 5401"/>
              <a:gd name="T12" fmla="*/ 3103 w 5127"/>
              <a:gd name="T13" fmla="*/ 2231 h 5401"/>
              <a:gd name="T14" fmla="*/ 3353 w 5127"/>
              <a:gd name="T15" fmla="*/ 2648 h 5401"/>
              <a:gd name="T16" fmla="*/ 2183 w 5127"/>
              <a:gd name="T17" fmla="*/ 2768 h 5401"/>
              <a:gd name="T18" fmla="*/ 3353 w 5127"/>
              <a:gd name="T19" fmla="*/ 2888 h 5401"/>
              <a:gd name="T20" fmla="*/ 2552 w 5127"/>
              <a:gd name="T21" fmla="*/ 3151 h 5401"/>
              <a:gd name="T22" fmla="*/ 2552 w 5127"/>
              <a:gd name="T23" fmla="*/ 3391 h 5401"/>
              <a:gd name="T24" fmla="*/ 3223 w 5127"/>
              <a:gd name="T25" fmla="*/ 3271 h 5401"/>
              <a:gd name="T26" fmla="*/ 2552 w 5127"/>
              <a:gd name="T27" fmla="*/ 3151 h 5401"/>
              <a:gd name="T28" fmla="*/ 4448 w 5127"/>
              <a:gd name="T29" fmla="*/ 1442 h 5401"/>
              <a:gd name="T30" fmla="*/ 4688 w 5127"/>
              <a:gd name="T31" fmla="*/ 1442 h 5401"/>
              <a:gd name="T32" fmla="*/ 3988 w 5127"/>
              <a:gd name="T33" fmla="*/ 0 h 5401"/>
              <a:gd name="T34" fmla="*/ 0 w 5127"/>
              <a:gd name="T35" fmla="*/ 604 h 5401"/>
              <a:gd name="T36" fmla="*/ 120 w 5127"/>
              <a:gd name="T37" fmla="*/ 1792 h 5401"/>
              <a:gd name="T38" fmla="*/ 686 w 5127"/>
              <a:gd name="T39" fmla="*/ 1672 h 5401"/>
              <a:gd name="T40" fmla="*/ 240 w 5127"/>
              <a:gd name="T41" fmla="*/ 1552 h 5401"/>
              <a:gd name="T42" fmla="*/ 604 w 5127"/>
              <a:gd name="T43" fmla="*/ 240 h 5401"/>
              <a:gd name="T44" fmla="*/ 968 w 5127"/>
              <a:gd name="T45" fmla="*/ 4179 h 5401"/>
              <a:gd name="T46" fmla="*/ 3904 w 5127"/>
              <a:gd name="T47" fmla="*/ 4879 h 5401"/>
              <a:gd name="T48" fmla="*/ 3904 w 5127"/>
              <a:gd name="T49" fmla="*/ 4639 h 5401"/>
              <a:gd name="T50" fmla="*/ 1208 w 5127"/>
              <a:gd name="T51" fmla="*/ 4179 h 5401"/>
              <a:gd name="T52" fmla="*/ 1086 w 5127"/>
              <a:gd name="T53" fmla="*/ 240 h 5401"/>
              <a:gd name="T54" fmla="*/ 4448 w 5127"/>
              <a:gd name="T55" fmla="*/ 700 h 5401"/>
              <a:gd name="T56" fmla="*/ 4568 w 5127"/>
              <a:gd name="T57" fmla="*/ 2000 h 5401"/>
              <a:gd name="T58" fmla="*/ 4568 w 5127"/>
              <a:gd name="T59" fmla="*/ 2240 h 5401"/>
              <a:gd name="T60" fmla="*/ 4887 w 5127"/>
              <a:gd name="T61" fmla="*/ 2340 h 5401"/>
              <a:gd name="T62" fmla="*/ 5007 w 5127"/>
              <a:gd name="T63" fmla="*/ 3838 h 5401"/>
              <a:gd name="T64" fmla="*/ 5127 w 5127"/>
              <a:gd name="T65" fmla="*/ 2340 h 5401"/>
              <a:gd name="T66" fmla="*/ 4568 w 5127"/>
              <a:gd name="T67" fmla="*/ 5139 h 5401"/>
              <a:gd name="T68" fmla="*/ 4448 w 5127"/>
              <a:gd name="T69" fmla="*/ 5281 h 5401"/>
              <a:gd name="T70" fmla="*/ 4688 w 5127"/>
              <a:gd name="T71" fmla="*/ 5281 h 5401"/>
              <a:gd name="T72" fmla="*/ 4568 w 5127"/>
              <a:gd name="T73" fmla="*/ 5139 h 5401"/>
              <a:gd name="T74" fmla="*/ 4448 w 5127"/>
              <a:gd name="T75" fmla="*/ 2559 h 5401"/>
              <a:gd name="T76" fmla="*/ 4568 w 5127"/>
              <a:gd name="T77" fmla="*/ 4974 h 5401"/>
              <a:gd name="T78" fmla="*/ 4688 w 5127"/>
              <a:gd name="T79" fmla="*/ 2559 h 540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127" h="5401">
                <a:moveTo>
                  <a:pt x="3473" y="1608"/>
                </a:moveTo>
                <a:cubicBezTo>
                  <a:pt x="3473" y="1674"/>
                  <a:pt x="3419" y="1728"/>
                  <a:pt x="3353" y="1728"/>
                </a:cubicBezTo>
                <a:lnTo>
                  <a:pt x="2303" y="1728"/>
                </a:lnTo>
                <a:cubicBezTo>
                  <a:pt x="2236" y="1728"/>
                  <a:pt x="2183" y="1674"/>
                  <a:pt x="2183" y="1608"/>
                </a:cubicBezTo>
                <a:cubicBezTo>
                  <a:pt x="2183" y="1542"/>
                  <a:pt x="2236" y="1488"/>
                  <a:pt x="2303" y="1488"/>
                </a:cubicBezTo>
                <a:lnTo>
                  <a:pt x="3353" y="1488"/>
                </a:lnTo>
                <a:cubicBezTo>
                  <a:pt x="3419" y="1488"/>
                  <a:pt x="3473" y="1542"/>
                  <a:pt x="3473" y="1608"/>
                </a:cubicBezTo>
                <a:close/>
                <a:moveTo>
                  <a:pt x="3103" y="2231"/>
                </a:moveTo>
                <a:cubicBezTo>
                  <a:pt x="3170" y="2231"/>
                  <a:pt x="3223" y="2178"/>
                  <a:pt x="3223" y="2111"/>
                </a:cubicBezTo>
                <a:cubicBezTo>
                  <a:pt x="3223" y="2045"/>
                  <a:pt x="3170" y="1991"/>
                  <a:pt x="3103" y="1991"/>
                </a:cubicBezTo>
                <a:lnTo>
                  <a:pt x="2552" y="1991"/>
                </a:lnTo>
                <a:cubicBezTo>
                  <a:pt x="2486" y="1991"/>
                  <a:pt x="2432" y="2045"/>
                  <a:pt x="2432" y="2111"/>
                </a:cubicBezTo>
                <a:cubicBezTo>
                  <a:pt x="2432" y="2178"/>
                  <a:pt x="2486" y="2231"/>
                  <a:pt x="2552" y="2231"/>
                </a:cubicBezTo>
                <a:lnTo>
                  <a:pt x="3103" y="2231"/>
                </a:lnTo>
                <a:close/>
                <a:moveTo>
                  <a:pt x="3473" y="2768"/>
                </a:moveTo>
                <a:cubicBezTo>
                  <a:pt x="3473" y="2701"/>
                  <a:pt x="3419" y="2648"/>
                  <a:pt x="3353" y="2648"/>
                </a:cubicBezTo>
                <a:lnTo>
                  <a:pt x="2303" y="2648"/>
                </a:lnTo>
                <a:cubicBezTo>
                  <a:pt x="2236" y="2648"/>
                  <a:pt x="2183" y="2701"/>
                  <a:pt x="2183" y="2768"/>
                </a:cubicBezTo>
                <a:cubicBezTo>
                  <a:pt x="2183" y="2834"/>
                  <a:pt x="2236" y="2888"/>
                  <a:pt x="2303" y="2888"/>
                </a:cubicBezTo>
                <a:lnTo>
                  <a:pt x="3353" y="2888"/>
                </a:lnTo>
                <a:cubicBezTo>
                  <a:pt x="3419" y="2888"/>
                  <a:pt x="3473" y="2834"/>
                  <a:pt x="3473" y="2768"/>
                </a:cubicBezTo>
                <a:close/>
                <a:moveTo>
                  <a:pt x="2552" y="3151"/>
                </a:moveTo>
                <a:cubicBezTo>
                  <a:pt x="2486" y="3151"/>
                  <a:pt x="2432" y="3205"/>
                  <a:pt x="2432" y="3271"/>
                </a:cubicBezTo>
                <a:cubicBezTo>
                  <a:pt x="2432" y="3338"/>
                  <a:pt x="2486" y="3391"/>
                  <a:pt x="2552" y="3391"/>
                </a:cubicBezTo>
                <a:lnTo>
                  <a:pt x="3103" y="3391"/>
                </a:lnTo>
                <a:cubicBezTo>
                  <a:pt x="3170" y="3391"/>
                  <a:pt x="3223" y="3338"/>
                  <a:pt x="3223" y="3271"/>
                </a:cubicBezTo>
                <a:cubicBezTo>
                  <a:pt x="3223" y="3205"/>
                  <a:pt x="3170" y="3151"/>
                  <a:pt x="3103" y="3151"/>
                </a:cubicBezTo>
                <a:lnTo>
                  <a:pt x="2552" y="3151"/>
                </a:lnTo>
                <a:close/>
                <a:moveTo>
                  <a:pt x="4448" y="700"/>
                </a:moveTo>
                <a:lnTo>
                  <a:pt x="4448" y="1442"/>
                </a:lnTo>
                <a:cubicBezTo>
                  <a:pt x="4448" y="1509"/>
                  <a:pt x="4501" y="1562"/>
                  <a:pt x="4568" y="1562"/>
                </a:cubicBezTo>
                <a:cubicBezTo>
                  <a:pt x="4634" y="1562"/>
                  <a:pt x="4688" y="1509"/>
                  <a:pt x="4688" y="1442"/>
                </a:cubicBezTo>
                <a:lnTo>
                  <a:pt x="4688" y="700"/>
                </a:lnTo>
                <a:cubicBezTo>
                  <a:pt x="4688" y="314"/>
                  <a:pt x="4374" y="0"/>
                  <a:pt x="3988" y="0"/>
                </a:cubicBezTo>
                <a:lnTo>
                  <a:pt x="604" y="0"/>
                </a:lnTo>
                <a:cubicBezTo>
                  <a:pt x="271" y="0"/>
                  <a:pt x="0" y="271"/>
                  <a:pt x="0" y="604"/>
                </a:cubicBezTo>
                <a:lnTo>
                  <a:pt x="0" y="1672"/>
                </a:lnTo>
                <a:cubicBezTo>
                  <a:pt x="0" y="1738"/>
                  <a:pt x="53" y="1792"/>
                  <a:pt x="120" y="1792"/>
                </a:cubicBezTo>
                <a:lnTo>
                  <a:pt x="566" y="1792"/>
                </a:lnTo>
                <a:cubicBezTo>
                  <a:pt x="632" y="1792"/>
                  <a:pt x="686" y="1738"/>
                  <a:pt x="686" y="1672"/>
                </a:cubicBezTo>
                <a:cubicBezTo>
                  <a:pt x="686" y="1606"/>
                  <a:pt x="632" y="1552"/>
                  <a:pt x="566" y="1552"/>
                </a:cubicBezTo>
                <a:lnTo>
                  <a:pt x="240" y="1552"/>
                </a:lnTo>
                <a:lnTo>
                  <a:pt x="240" y="604"/>
                </a:lnTo>
                <a:cubicBezTo>
                  <a:pt x="240" y="403"/>
                  <a:pt x="403" y="240"/>
                  <a:pt x="604" y="240"/>
                </a:cubicBezTo>
                <a:cubicBezTo>
                  <a:pt x="805" y="240"/>
                  <a:pt x="968" y="403"/>
                  <a:pt x="968" y="604"/>
                </a:cubicBezTo>
                <a:lnTo>
                  <a:pt x="968" y="4179"/>
                </a:lnTo>
                <a:cubicBezTo>
                  <a:pt x="968" y="4565"/>
                  <a:pt x="1282" y="4879"/>
                  <a:pt x="1668" y="4879"/>
                </a:cubicBezTo>
                <a:lnTo>
                  <a:pt x="3904" y="4879"/>
                </a:lnTo>
                <a:cubicBezTo>
                  <a:pt x="3970" y="4879"/>
                  <a:pt x="4024" y="4825"/>
                  <a:pt x="4024" y="4759"/>
                </a:cubicBezTo>
                <a:cubicBezTo>
                  <a:pt x="4024" y="4693"/>
                  <a:pt x="3970" y="4639"/>
                  <a:pt x="3904" y="4639"/>
                </a:cubicBezTo>
                <a:lnTo>
                  <a:pt x="1668" y="4639"/>
                </a:lnTo>
                <a:cubicBezTo>
                  <a:pt x="1415" y="4639"/>
                  <a:pt x="1208" y="4433"/>
                  <a:pt x="1208" y="4179"/>
                </a:cubicBezTo>
                <a:lnTo>
                  <a:pt x="1208" y="604"/>
                </a:lnTo>
                <a:cubicBezTo>
                  <a:pt x="1208" y="468"/>
                  <a:pt x="1163" y="341"/>
                  <a:pt x="1086" y="240"/>
                </a:cubicBezTo>
                <a:lnTo>
                  <a:pt x="3988" y="240"/>
                </a:lnTo>
                <a:cubicBezTo>
                  <a:pt x="4241" y="240"/>
                  <a:pt x="4448" y="446"/>
                  <a:pt x="4448" y="700"/>
                </a:cubicBezTo>
                <a:close/>
                <a:moveTo>
                  <a:pt x="4787" y="2000"/>
                </a:moveTo>
                <a:lnTo>
                  <a:pt x="4568" y="2000"/>
                </a:lnTo>
                <a:cubicBezTo>
                  <a:pt x="4501" y="2000"/>
                  <a:pt x="4448" y="2054"/>
                  <a:pt x="4448" y="2120"/>
                </a:cubicBezTo>
                <a:cubicBezTo>
                  <a:pt x="4448" y="2187"/>
                  <a:pt x="4501" y="2240"/>
                  <a:pt x="4568" y="2240"/>
                </a:cubicBezTo>
                <a:lnTo>
                  <a:pt x="4787" y="2240"/>
                </a:lnTo>
                <a:cubicBezTo>
                  <a:pt x="4842" y="2240"/>
                  <a:pt x="4887" y="2285"/>
                  <a:pt x="4887" y="2340"/>
                </a:cubicBezTo>
                <a:lnTo>
                  <a:pt x="4887" y="3718"/>
                </a:lnTo>
                <a:cubicBezTo>
                  <a:pt x="4887" y="3785"/>
                  <a:pt x="4941" y="3838"/>
                  <a:pt x="5007" y="3838"/>
                </a:cubicBezTo>
                <a:cubicBezTo>
                  <a:pt x="5073" y="3838"/>
                  <a:pt x="5127" y="3785"/>
                  <a:pt x="5127" y="3718"/>
                </a:cubicBezTo>
                <a:lnTo>
                  <a:pt x="5127" y="2340"/>
                </a:lnTo>
                <a:cubicBezTo>
                  <a:pt x="5127" y="2153"/>
                  <a:pt x="4975" y="2000"/>
                  <a:pt x="4787" y="2000"/>
                </a:cubicBezTo>
                <a:close/>
                <a:moveTo>
                  <a:pt x="4568" y="5139"/>
                </a:moveTo>
                <a:cubicBezTo>
                  <a:pt x="4501" y="5139"/>
                  <a:pt x="4448" y="5193"/>
                  <a:pt x="4448" y="5259"/>
                </a:cubicBezTo>
                <a:lnTo>
                  <a:pt x="4448" y="5281"/>
                </a:lnTo>
                <a:cubicBezTo>
                  <a:pt x="4448" y="5347"/>
                  <a:pt x="4501" y="5401"/>
                  <a:pt x="4568" y="5401"/>
                </a:cubicBezTo>
                <a:cubicBezTo>
                  <a:pt x="4634" y="5401"/>
                  <a:pt x="4688" y="5347"/>
                  <a:pt x="4688" y="5281"/>
                </a:cubicBezTo>
                <a:lnTo>
                  <a:pt x="4688" y="5259"/>
                </a:lnTo>
                <a:cubicBezTo>
                  <a:pt x="4688" y="5193"/>
                  <a:pt x="4634" y="5139"/>
                  <a:pt x="4568" y="5139"/>
                </a:cubicBezTo>
                <a:close/>
                <a:moveTo>
                  <a:pt x="4568" y="2439"/>
                </a:moveTo>
                <a:cubicBezTo>
                  <a:pt x="4501" y="2439"/>
                  <a:pt x="4448" y="2492"/>
                  <a:pt x="4448" y="2559"/>
                </a:cubicBezTo>
                <a:lnTo>
                  <a:pt x="4448" y="4854"/>
                </a:lnTo>
                <a:cubicBezTo>
                  <a:pt x="4448" y="4920"/>
                  <a:pt x="4501" y="4974"/>
                  <a:pt x="4568" y="4974"/>
                </a:cubicBezTo>
                <a:cubicBezTo>
                  <a:pt x="4634" y="4974"/>
                  <a:pt x="4688" y="4920"/>
                  <a:pt x="4688" y="4854"/>
                </a:cubicBezTo>
                <a:lnTo>
                  <a:pt x="4688" y="2559"/>
                </a:lnTo>
                <a:cubicBezTo>
                  <a:pt x="4688" y="2492"/>
                  <a:pt x="4634" y="2439"/>
                  <a:pt x="4568" y="2439"/>
                </a:cubicBezTo>
                <a:close/>
              </a:path>
            </a:pathLst>
          </a:custGeom>
          <a:solidFill>
            <a:schemeClr val="bg1">
              <a:lumMod val="85000"/>
              <a:alpha val="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标题占位符 1"/>
          <p:cNvSpPr>
            <a:spLocks noGrp="1"/>
          </p:cNvSpPr>
          <p:nvPr>
            <p:ph type="title" idx="2147483647"/>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a:p>
          <a:p>
            <a:pPr lvl="1"/>
            <a:r>
              <a:rPr kumimoji="1" lang="zh-CN" altLang="en-US"/>
              <a:t>二级</a:t>
            </a:r>
            <a:endParaRPr/>
          </a:p>
          <a:p>
            <a:pPr lvl="2"/>
            <a:r>
              <a:rPr kumimoji="1" lang="zh-CN" altLang="en-US"/>
              <a:t>三级</a:t>
            </a:r>
            <a:endParaRPr/>
          </a:p>
          <a:p>
            <a:pPr lvl="3"/>
            <a:r>
              <a:rPr kumimoji="1" lang="zh-CN" altLang="en-US"/>
              <a:t>四级</a:t>
            </a:r>
            <a:endParaRPr/>
          </a:p>
          <a:p>
            <a:pPr lvl="4"/>
            <a:r>
              <a:rPr kumimoji="1" lang="zh-CN" altLang="en-US"/>
              <a:t>五级</a:t>
            </a:r>
            <a:endParaRP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0281522-3AB1-3541-90AB-7A631F5C75F8}" type="datetimeFigureOut">
              <a:rPr/>
              <a:t>2024/1/11</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b="0" i="0" kern="1200">
                <a:solidFill>
                  <a:schemeClr val="tx1">
                    <a:tint val="75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19F402A-E1A9-C741-9EEF-1CF72A8557FF}" type="slidenum">
              <a:rPr/>
              <a:t>‹#›</a:t>
            </a:fld>
            <a:endParaRPr kumimoji="1"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Lst>
  <p:transition/>
  <p:timing/>
  <p:txStyles>
    <p:titleStyle>
      <a:lvl1pPr algn="l" defTabSz="914400" rtl="0" eaLnBrk="1" latinLnBrk="0" hangingPunct="1">
        <a:lnSpc>
          <a:spcPct val="90000"/>
        </a:lnSpc>
        <a:spcBef>
          <a:spcPct val="0"/>
        </a:spcBef>
        <a:buNone/>
        <a:defRPr sz="4400" b="0" i="0" kern="1200">
          <a:solidFill>
            <a:schemeClr val="tx1"/>
          </a:solidFill>
          <a:latin typeface="Microsoft YaHei" panose="020b0503020204020204" pitchFamily="34" charset="-122"/>
          <a:ea typeface="Microsoft YaHei"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b="0" i="0" kern="12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true">
          <p15:clr>
            <a:srgbClr val="F26B43"/>
          </p15:clr>
        </p15:guide>
        <p15:guide id="2" pos="3840" userDrawn="true">
          <p15:clr>
            <a:srgbClr val="F26B43"/>
          </p15:clr>
        </p15:guide>
      </p15:sldGuideLst>
    </p:ext>
  </p:extLst>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07106161061006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descr="{&quot;isTemplate&quot;:true,&quot;type&quot;:0,&quot;continueWritingContext&quot;:{&quot;outline&quot;:&quot;# 社区民警安全培训\n## 1.社区民警安全培训概述及重要性\n### 1.1社区民警安全培训的定义与目标\n### 1.2社区民警安全培训的重要性及作用\n### 1.3社区民警安全培训的现实需求\n## 2.社区民警安全培训的主要内容\n### 2.1社区警务战术与技能\n### 2.2社区安全防范与应急处理\n### 2.3社区警务法律法规与职业道德\n## 3.社区民警安全培训的实施方法\n### 3.1理论与实践相结合的教学方法\n### 3.2案例分析教学与模拟演练\n### 3.3远程教育与在线培训\n## 4.社区民警安全培训的效果评估与反馈\n### 4.1培训效果的评估方法与标准\n### 4.2培训效果的反馈与改进\n### 4.3持续教育与能力提升\n## 5.社区民警安全培训的未来展望\n### 5.1培训体系的完善与创新\n### 5.2科技手段在培训中的应用\n### 5.3国际化视野下的社区民警安全培训\n&quot;,&quot;templateId&quot;:&quot;g4cp6mxhy78uudam11m8zmqt9y&quot;}}"/>
        <p:cNvGrpSpPr/>
        <p:nvPr/>
      </p:nvGrpSpPr>
      <p:grpSpPr>
        <a:xfrm>
          <a:off x="0" y="0"/>
          <a:ext cx="0" cy="0"/>
        </a:xfrm>
      </p:grpSpPr>
      <p:sp>
        <p:nvSpPr>
          <p:cNvPr id="2" name="标题 1" descr="{&quot;isTemplate&quot;:true,&quot;type&quot;:&quot;title&quot;,&quot;canOmit&quot;:false,&quot;range&quot;:0}"/>
          <p:cNvSpPr>
            <a:spLocks noGrp="1"/>
          </p:cNvSpPr>
          <p:nvPr>
            <p:ph type="ctrTitle" idx="2147483647"/>
          </p:nvPr>
        </p:nvSpPr>
        <p:spPr>
          <a:xfrm>
            <a:off x="391695" y="5553433"/>
            <a:ext cx="9931400" cy="914400"/>
          </a:xfrm>
        </p:spPr>
        <p:txBody>
          <a:bodyPr vert="horz" wrap="square" lIns="91440" tIns="45720" rIns="91440" bIns="45720" anchor="t">
            <a:spAutoFit/>
          </a:bodyPr>
          <a:lstStyle/>
          <a:p>
            <a:pPr>
              <a:buNone/>
            </a:pPr>
            <a:r>
              <a:rPr lang="zh-CN"/>
              <a:t>社区民警安全培训</a:t>
            </a:r>
            <a:endParaRPr/>
          </a:p>
        </p:txBody>
      </p:sp>
      <p:sp>
        <p:nvSpPr>
          <p:cNvPr id="3" name="文本占位符 3" descr="{&quot;isTemplate&quot;:false,&quot;type&quot;:&quot;content&quot;,&quot;canOmit&quot;:true,&quot;range&quot;:0}"/>
          <p:cNvSpPr>
            <a:spLocks noGrp="1"/>
          </p:cNvSpPr>
          <p:nvPr>
            <p:ph type="body" sz="quarter" idx="10"/>
          </p:nvPr>
        </p:nvSpPr>
        <p:spPr>
          <a:xfrm>
            <a:off x="391695" y="5055553"/>
            <a:ext cx="5786771" cy="476250"/>
          </a:xfrm>
        </p:spPr>
        <p:txBody>
          <a:bodyPr vert="horz" wrap="square" lIns="91440" tIns="45720" rIns="91440" bIns="45720" anchor="b">
            <a:spAutoFit/>
          </a:bodyPr>
          <a:lstStyle/>
          <a:p>
            <a:r>
              <a:rPr lang="en-US"/>
              <a:t>TENCENT DOCS SMART CREATE</a:t>
            </a:r>
            <a:endParaRPr lang="zh-CN" spc="0"/>
          </a:p>
        </p:txBody>
      </p:sp>
      <p:sp>
        <p:nvSpPr>
          <p:cNvPr id="4" name="文本占位符 20"/>
          <p:cNvSpPr txBox="1"/>
          <p:nvPr/>
        </p:nvSpPr>
        <p:spPr>
          <a:xfrm>
            <a:off x="392698" y="580667"/>
            <a:ext cx="1758815" cy="336695"/>
          </a:xfrm>
          <a:prstGeom prst="rect">
            <a:avLst/>
          </a:prstGeom>
        </p:spPr>
        <p:txBody>
          <a:bodyPr wrap="none" anchor="t">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r>
              <a:rPr lang="en-US" altLang="zh-CN" spc="80">
                <a:effectLst/>
                <a:latin typeface="+mj-ea"/>
                <a:ea typeface="+mj-ea"/>
              </a:rPr>
              <a:t>CREATE TOGETHER</a:t>
            </a:r>
            <a:endParaRPr kumimoji="1" lang="en-US" altLang="zh-CN" spc="80">
              <a:latin typeface="+mj-ea"/>
              <a:ea typeface="+mj-ea"/>
            </a:endParaRPr>
          </a:p>
        </p:txBody>
      </p:sp>
      <p:sp>
        <p:nvSpPr>
          <p:cNvPr id="5" name="文本占位符 20" descr="{&quot;isTemplate&quot;:false,&quot;type&quot;:&quot;subTitle&quot;,&quot;canOmit&quot;:true,&quot;range&quot;:0}"/>
          <p:cNvSpPr txBox="1"/>
          <p:nvPr/>
        </p:nvSpPr>
        <p:spPr>
          <a:xfrm>
            <a:off x="10314921" y="6131138"/>
            <a:ext cx="1484381" cy="336695"/>
          </a:xfrm>
          <a:prstGeom prst="rect">
            <a:avLst/>
          </a:prstGeom>
        </p:spPr>
        <p:txBody>
          <a:bodyPr wrap="none" anchor="b">
            <a:spAutoFit/>
          </a:bodyPr>
          <a:lstStyle>
            <a:defPPr>
              <a:defRPr lang="zh-CN"/>
            </a:defPPr>
            <a:lvl1pPr marL="0" indent="0" algn="l" defTabSz="914400" rtl="0" eaLnBrk="1" latinLnBrk="0" hangingPunct="1">
              <a:lnSpc>
                <a:spcPct val="150000"/>
              </a:lnSpc>
              <a:spcBef>
                <a:spcPts val="1000"/>
              </a:spcBef>
              <a:buFont typeface="Arial" pitchFamily="34" charset="0"/>
              <a:buNone/>
              <a:defRPr sz="1200" b="0" i="0" kern="1200" spc="3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itchFamily="34" charset="0"/>
              <a:buChar char="•"/>
              <a:defRPr sz="2400" b="0" i="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itchFamily="34" charset="0"/>
              <a:buChar char="•"/>
              <a:defRPr sz="2000" b="0" i="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itchFamily="34" charset="0"/>
              <a:buChar char="•"/>
              <a:defRPr sz="1800" b="0" i="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gn="r"/>
            <a:r>
              <a:rPr lang="en-US" altLang="zh-CN" spc="80">
                <a:solidFill>
                  <a:schemeClr val="bg1"/>
                </a:solidFill>
                <a:effectLst/>
              </a:rPr>
              <a:t>TENCENT</a:t>
            </a:r>
            <a:r>
              <a:rPr lang="zh-CN" altLang="en-US" spc="80">
                <a:solidFill>
                  <a:schemeClr val="bg1"/>
                </a:solidFill>
                <a:effectLst/>
              </a:rPr>
              <a:t> </a:t>
            </a:r>
            <a:r>
              <a:rPr lang="en-US" altLang="zh-CN" spc="80">
                <a:solidFill>
                  <a:schemeClr val="bg1"/>
                </a:solidFill>
                <a:effectLst/>
              </a:rPr>
              <a:t>DOCS</a:t>
            </a:r>
            <a:endParaRPr kumimoji="1" lang="en-US" altLang="zh-CN" spc="80">
              <a:solidFill>
                <a:schemeClr val="bg1"/>
              </a:solidFill>
            </a:endParaRPr>
          </a:p>
        </p:txBody>
      </p:sp>
      <p:cxnSp>
        <p:nvCxnSpPr>
          <p:cNvPr id="6" name="Tencent"/>
          <p:cNvCxnSpPr/>
          <p:nvPr/>
        </p:nvCxnSpPr>
        <p:spPr>
          <a:xfrm>
            <a:off x="443999" y="402867"/>
            <a:ext cx="72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9" name="" descr="{&quot;isTemplate&quot;:true,&quot;type&quot;:2}"/>
        <p:cNvGrpSpPr/>
        <p:nvPr/>
      </p:nvGrpSpPr>
      <p:grpSpPr>
        <a:xfrm>
          <a:off x="0" y="0"/>
          <a:ext cx="0" cy="0"/>
        </a:xfrm>
      </p:grpSpPr>
      <p:sp>
        <p:nvSpPr>
          <p:cNvPr id="80" name="标题 1" descr="{&quot;isTemplate&quot;:true,&quot;type&quot;:&quot;title&quot;,&quot;canOmit&quot;:false,&quot;range&quot;:0}"/>
          <p:cNvSpPr txBox="1"/>
          <p:nvPr/>
        </p:nvSpPr>
        <p:spPr>
          <a:xfrm>
            <a:off x="384898" y="5184101"/>
            <a:ext cx="11241408" cy="914400"/>
          </a:xfrm>
          <a:prstGeom prst="rect">
            <a:avLst/>
          </a:prstGeom>
        </p:spPr>
        <p:txBody>
          <a:bodyPr vert="horz" wrap="square" lIns="91440" tIns="45720" rIns="91440" bIns="45720" rtlCol="0" anchor="b">
            <a:spAutoFit/>
          </a:bodyPr>
          <a:lstStyle>
            <a:defPPr>
              <a:defRPr lang="zh-CN"/>
            </a:defPPr>
            <a:lvl1pPr marL="0" algn="l" defTabSz="914400" rtl="0" eaLnBrk="1" latinLnBrk="0" hangingPunct="1">
              <a:lnSpc>
                <a:spcPct val="90000"/>
              </a:lnSpc>
              <a:spcBef>
                <a:spcPct val="0"/>
              </a:spcBef>
              <a:buNone/>
              <a:defRPr sz="6000" b="0" i="0" kern="1200" spc="300">
                <a:solidFill>
                  <a:schemeClr val="tx2"/>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a:t>社区民警安全培训概述及重要性</a:t>
            </a:r>
            <a:endParaRPr/>
          </a:p>
        </p:txBody>
      </p:sp>
      <p:sp>
        <p:nvSpPr>
          <p:cNvPr id="81" name="标题 1"/>
          <p:cNvSpPr txBox="1"/>
          <p:nvPr/>
        </p:nvSpPr>
        <p:spPr>
          <a:xfrm>
            <a:off x="384898" y="4390341"/>
            <a:ext cx="982961" cy="757130"/>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6000" b="0" i="0" kern="1200" spc="300">
                <a:solidFill>
                  <a:schemeClr val="tx2"/>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sz="4800">
                <a:solidFill>
                  <a:schemeClr val="tx1">
                    <a:lumMod val="50000"/>
                    <a:lumOff val="50000"/>
                  </a:schemeClr>
                </a:solidFill>
              </a:rPr>
              <a:t>01</a:t>
            </a:r>
            <a:endParaRPr kumimoji="1" lang="zh-CN" altLang="en-US" sz="4800">
              <a:solidFill>
                <a:schemeClr val="tx1">
                  <a:lumMod val="50000"/>
                  <a:lumOff val="50000"/>
                </a:schemeClr>
              </a:solidFil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6" name="" descr="{&quot;isTemplate&quot;:true,&quot;type&quot;:3}"/>
        <p:cNvGrpSpPr/>
        <p:nvPr/>
      </p:nvGrpSpPr>
      <p:grpSpPr>
        <a:xfrm>
          <a:off x="0" y="0"/>
          <a:ext cx="0" cy="0"/>
        </a:xfrm>
      </p:grpSpPr>
      <p:grpSp>
        <p:nvGrpSpPr>
          <p:cNvPr id="107" name="" descr="{&quot;isTemplate&quot;:true,&quot;type&quot;:&quot;list&quot;,&quot;alignment&quot;:&quot;left&quot;,&quot;alignmentVertical&quot;:&quot;top&quot;,&quot;canOmit&quot;:false,&quot;scalable&quot;:false,&quot;minItemsCount&quot;:-1}"/>
          <p:cNvGrpSpPr/>
          <p:nvPr/>
        </p:nvGrpSpPr>
        <p:grpSpPr>
          <a:xfrm>
            <a:off x="685800" y="3146904"/>
            <a:ext cx="10730436" cy="3225487"/>
            <a:chOff x="685800" y="3146904"/>
            <a:chExt cx="10730436" cy="3225487"/>
          </a:xfrm>
        </p:grpSpPr>
        <p:grpSp>
          <p:nvGrpSpPr>
            <p:cNvPr id="108" name=""/>
            <p:cNvGrpSpPr/>
            <p:nvPr/>
          </p:nvGrpSpPr>
          <p:grpSpPr>
            <a:xfrm>
              <a:off x="685800" y="3146904"/>
              <a:ext cx="5760000" cy="3225487"/>
              <a:chOff x="685800" y="3146904"/>
              <a:chExt cx="5760000" cy="3225487"/>
            </a:xfrm>
          </p:grpSpPr>
          <p:sp>
            <p:nvSpPr>
              <p:cNvPr id="109" name="Tencent" descr="{&quot;isTemplate&quot;:true,&quot;type&quot;:&quot;title&quot;,&quot;canOmit&quot;:false,&quot;range&quot;:0}"/>
              <p:cNvSpPr/>
              <p:nvPr/>
            </p:nvSpPr>
            <p:spPr>
              <a:xfrm>
                <a:off x="685800" y="3146904"/>
                <a:ext cx="5760000"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社区民警安全培训是指针对社区民警的安全技能和应急处理能力进行培训和提升</a:t>
                </a:r>
                <a:endParaRPr kumimoji="1" lang="en-US" altLang="zh-CN" sz="1800" b="1">
                  <a:solidFill>
                    <a:schemeClr val="bg1"/>
                  </a:solidFill>
                  <a:latin typeface="+mj-ea"/>
                  <a:ea typeface="+mj-ea"/>
                </a:endParaRPr>
              </a:p>
            </p:txBody>
          </p:sp>
          <p:sp>
            <p:nvSpPr>
              <p:cNvPr id="110" name="Tencent" descr="{&quot;isTemplate&quot;:true,&quot;type&quot;:&quot;content&quot;,&quot;canOmit&quot;:true,&quot;range&quot;:0}"/>
              <p:cNvSpPr txBox="1"/>
              <p:nvPr/>
            </p:nvSpPr>
            <p:spPr>
              <a:xfrm>
                <a:off x="16962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提高社区民警在面对各类安全事件时的应对能力</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增强社区民警的</a:t>
                </a:r>
                <a:r>
                  <a:rPr lang="zh-CN" sz="1400" b="1">
                    <a:solidFill>
                      <a:schemeClr val="tx1">
                        <a:lumMod val="50000"/>
                        <a:lumOff val="50000"/>
                        <a:alpha val="100000"/>
                      </a:schemeClr>
                    </a:solidFill>
                    <a:latin typeface="微软雅黑"/>
                    <a:ea typeface="微软雅黑"/>
                  </a:rPr>
                  <a:t>自我保护</a:t>
                </a:r>
                <a:r>
                  <a:rPr lang="zh-CN" sz="1400">
                    <a:solidFill>
                      <a:schemeClr val="tx1">
                        <a:lumMod val="50000"/>
                        <a:lumOff val="50000"/>
                        <a:alpha val="100000"/>
                      </a:schemeClr>
                    </a:solidFill>
                    <a:latin typeface="微软雅黑"/>
                    <a:ea typeface="微软雅黑"/>
                  </a:rPr>
                  <a:t>和</a:t>
                </a:r>
                <a:r>
                  <a:rPr lang="zh-CN" sz="1400" b="1">
                    <a:solidFill>
                      <a:schemeClr val="tx1">
                        <a:lumMod val="50000"/>
                        <a:lumOff val="50000"/>
                        <a:alpha val="100000"/>
                      </a:schemeClr>
                    </a:solidFill>
                    <a:latin typeface="微软雅黑"/>
                    <a:ea typeface="微软雅黑"/>
                  </a:rPr>
                  <a:t>团队协作</a:t>
                </a:r>
                <a:r>
                  <a:rPr lang="zh-CN" sz="1400">
                    <a:solidFill>
                      <a:schemeClr val="tx1">
                        <a:lumMod val="50000"/>
                        <a:lumOff val="50000"/>
                        <a:alpha val="100000"/>
                      </a:schemeClr>
                    </a:solidFill>
                    <a:latin typeface="微软雅黑"/>
                    <a:ea typeface="微软雅黑"/>
                  </a:rPr>
                  <a:t>能力</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培养社区民警的</a:t>
                </a:r>
                <a:r>
                  <a:rPr lang="zh-CN" sz="1400" b="1">
                    <a:solidFill>
                      <a:schemeClr val="tx1">
                        <a:lumMod val="50000"/>
                        <a:lumOff val="50000"/>
                        <a:alpha val="100000"/>
                      </a:schemeClr>
                    </a:solidFill>
                    <a:latin typeface="微软雅黑"/>
                    <a:ea typeface="微软雅黑"/>
                  </a:rPr>
                  <a:t>职业道德</a:t>
                </a:r>
                <a:r>
                  <a:rPr lang="zh-CN" sz="1400">
                    <a:solidFill>
                      <a:schemeClr val="tx1">
                        <a:lumMod val="50000"/>
                        <a:lumOff val="50000"/>
                        <a:alpha val="100000"/>
                      </a:schemeClr>
                    </a:solidFill>
                    <a:latin typeface="微软雅黑"/>
                    <a:ea typeface="微软雅黑"/>
                  </a:rPr>
                  <a:t>和</a:t>
                </a:r>
                <a:r>
                  <a:rPr lang="zh-CN" sz="1400" b="1">
                    <a:solidFill>
                      <a:schemeClr val="tx1">
                        <a:lumMod val="50000"/>
                        <a:lumOff val="50000"/>
                        <a:alpha val="100000"/>
                      </a:schemeClr>
                    </a:solidFill>
                    <a:latin typeface="微软雅黑"/>
                    <a:ea typeface="微软雅黑"/>
                  </a:rPr>
                  <a:t>法律法规</a:t>
                </a:r>
                <a:r>
                  <a:rPr lang="zh-CN" sz="1400">
                    <a:solidFill>
                      <a:schemeClr val="tx1">
                        <a:lumMod val="50000"/>
                        <a:lumOff val="50000"/>
                        <a:alpha val="100000"/>
                      </a:schemeClr>
                    </a:solidFill>
                    <a:latin typeface="微软雅黑"/>
                    <a:ea typeface="微软雅黑"/>
                  </a:rPr>
                  <a:t>意识</a:t>
                </a:r>
                <a:endParaRPr/>
              </a:p>
            </p:txBody>
          </p:sp>
        </p:grpSp>
        <p:grpSp>
          <p:nvGrpSpPr>
            <p:cNvPr id="111" name=""/>
            <p:cNvGrpSpPr/>
            <p:nvPr/>
          </p:nvGrpSpPr>
          <p:grpSpPr>
            <a:xfrm>
              <a:off x="6016236" y="3146904"/>
              <a:ext cx="5400000" cy="3225487"/>
              <a:chOff x="6016236" y="3146904"/>
              <a:chExt cx="5400000" cy="3225487"/>
            </a:xfrm>
          </p:grpSpPr>
          <p:sp>
            <p:nvSpPr>
              <p:cNvPr id="112" name="Tencent" descr="{&quot;isTemplate&quot;:true,&quot;type&quot;:&quot;title&quot;,&quot;canOmit&quot;:false,&quot;range&quot;:0}"/>
              <p:cNvSpPr/>
              <p:nvPr/>
            </p:nvSpPr>
            <p:spPr>
              <a:xfrm>
                <a:off x="6016236" y="3146904"/>
                <a:ext cx="5400000"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培训目标：使社区民警具备高效、专业的安全技能和应急处理能力，为社区治安保驾护航</a:t>
                </a:r>
                <a:endParaRPr kumimoji="1" lang="en-US" altLang="zh-CN" sz="1800" b="1">
                  <a:solidFill>
                    <a:schemeClr val="bg1"/>
                  </a:solidFill>
                  <a:latin typeface="+mj-ea"/>
                  <a:ea typeface="+mj-ea"/>
                </a:endParaRPr>
              </a:p>
            </p:txBody>
          </p:sp>
          <p:sp>
            <p:nvSpPr>
              <p:cNvPr id="113" name="Tencent" descr="{&quot;isTemplate&quot;:true,&quot;type&quot;:&quot;content&quot;,&quot;canOmit&quot;:true,&quot;range&quot;:0}"/>
              <p:cNvSpPr txBox="1"/>
              <p:nvPr/>
            </p:nvSpPr>
            <p:spPr>
              <a:xfrm>
                <a:off x="71026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掌握社区警务战术与技能，提高警务工作效率</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熟悉社区安全防范与应急处理，减少安全事故发生</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遵守社区警务法律法规与职业道德，树立良好的警察形象</a:t>
                </a:r>
                <a:endParaRPr/>
              </a:p>
            </p:txBody>
          </p:sp>
        </p:grpSp>
      </p:grpSp>
      <p:sp>
        <p:nvSpPr>
          <p:cNvPr id="114"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2800" b="1">
                <a:latin typeface="微软雅黑"/>
                <a:ea typeface="微软雅黑"/>
              </a:rPr>
              <a:t>社区民警安全培训的定义与目标</a:t>
            </a:r>
            <a:endParaRPr lang="en-US" sz="2800" b="1">
              <a:latin typeface="微软雅黑"/>
              <a:ea typeface="微软雅黑"/>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5" name="" descr="{&quot;isTemplate&quot;:true,&quot;type&quot;:3}"/>
        <p:cNvGrpSpPr/>
        <p:nvPr/>
      </p:nvGrpSpPr>
      <p:grpSpPr>
        <a:xfrm>
          <a:off x="0" y="0"/>
          <a:ext cx="0" cy="0"/>
        </a:xfrm>
      </p:grpSpPr>
      <p:grpSp>
        <p:nvGrpSpPr>
          <p:cNvPr id="116" name="Group 627" descr="{&quot;isTemplate&quot;:true,&quot;type&quot;:&quot;list&quot;,&quot;alignment&quot;:&quot;left&quot;,&quot;alignmentVertical&quot;:&quot;top&quot;,&quot;canOmit&quot;:false,&quot;scalable&quot;:false,&quot;minItemsCount&quot;:-1}"/>
          <p:cNvGrpSpPr/>
          <p:nvPr/>
        </p:nvGrpSpPr>
        <p:grpSpPr>
          <a:xfrm>
            <a:off x="1197254" y="1423099"/>
            <a:ext cx="13310622" cy="4655015"/>
            <a:chOff x="1197254" y="1423099"/>
            <a:chExt cx="13310622" cy="4655015"/>
          </a:xfrm>
        </p:grpSpPr>
        <p:grpSp>
          <p:nvGrpSpPr>
            <p:cNvPr id="117" name="Group 628"/>
            <p:cNvGrpSpPr/>
            <p:nvPr/>
          </p:nvGrpSpPr>
          <p:grpSpPr>
            <a:xfrm>
              <a:off x="1197254" y="3971227"/>
              <a:ext cx="11008530" cy="2106887"/>
              <a:chOff x="1197254" y="3971227"/>
              <a:chExt cx="11008530" cy="2106887"/>
            </a:xfrm>
          </p:grpSpPr>
          <p:sp>
            <p:nvSpPr>
              <p:cNvPr id="118" name="AutoShape 3"/>
              <p:cNvSpPr/>
              <p:nvPr/>
            </p:nvSpPr>
            <p:spPr>
              <a:xfrm>
                <a:off x="1250166" y="5955116"/>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9" name="AutoShape 4"/>
              <p:cNvSpPr/>
              <p:nvPr/>
            </p:nvSpPr>
            <p:spPr>
              <a:xfrm>
                <a:off x="1197254"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0" name="AutoShape 5"/>
              <p:cNvSpPr/>
              <p:nvPr/>
            </p:nvSpPr>
            <p:spPr>
              <a:xfrm>
                <a:off x="1880006" y="5955116"/>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121"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22" name="TextBox 8" descr="{&quot;isTemplate&quot;:true,&quot;type&quot;:&quot;title&quot;,&quot;canOmit&quot;:false,&quot;range&quot;:0}"/>
              <p:cNvSpPr txBox="1"/>
              <p:nvPr/>
            </p:nvSpPr>
            <p:spPr>
              <a:xfrm>
                <a:off x="1197254" y="3971227"/>
                <a:ext cx="8032750" cy="6731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zh-CN" sz="2000" b="1">
                    <a:solidFill>
                      <a:schemeClr val="accent1">
                        <a:alpha val="100000"/>
                      </a:schemeClr>
                    </a:solidFill>
                    <a:latin typeface="Microsoft Yahei"/>
                    <a:ea typeface="Microsoft Yahei"/>
                  </a:rPr>
                  <a:t>社区民警安全培训对于提高社区治安水平具有重要意义</a:t>
                </a:r>
                <a:endParaRPr/>
              </a:p>
            </p:txBody>
          </p:sp>
          <p:sp>
            <p:nvSpPr>
              <p:cNvPr id="123" name="TextBox 9" descr="{&quot;isTemplate&quot;:true,&quot;type&quot;:&quot;content&quot;,&quot;canOmit&quot;:false,&quot;range&quot;:0}"/>
              <p:cNvSpPr txBox="1"/>
              <p:nvPr/>
            </p:nvSpPr>
            <p:spPr>
              <a:xfrm>
                <a:off x="1197254" y="4461419"/>
                <a:ext cx="7810500" cy="1282700"/>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有助于预防和减少社区犯罪，保障居民人身财产安全</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有助于提高社区民警的</a:t>
                </a:r>
                <a:r>
                  <a:rPr lang="zh-CN" sz="1400" b="1">
                    <a:solidFill>
                      <a:schemeClr val="tx1">
                        <a:alpha val="100000"/>
                      </a:schemeClr>
                    </a:solidFill>
                    <a:latin typeface="Microsoft Yahei"/>
                    <a:ea typeface="Microsoft Yahei"/>
                  </a:rPr>
                  <a:t>工作效率</a:t>
                </a:r>
                <a:r>
                  <a:rPr lang="zh-CN" sz="1400">
                    <a:solidFill>
                      <a:schemeClr val="tx1">
                        <a:alpha val="100000"/>
                      </a:schemeClr>
                    </a:solidFill>
                    <a:latin typeface="Microsoft Yahei"/>
                    <a:ea typeface="Microsoft Yahei"/>
                  </a:rPr>
                  <a:t>和</a:t>
                </a:r>
                <a:r>
                  <a:rPr lang="zh-CN" sz="1400" b="1">
                    <a:solidFill>
                      <a:schemeClr val="tx1">
                        <a:alpha val="100000"/>
                      </a:schemeClr>
                    </a:solidFill>
                    <a:latin typeface="Microsoft Yahei"/>
                    <a:ea typeface="Microsoft Yahei"/>
                  </a:rPr>
                  <a:t>服务质量</a:t>
                </a:r>
                <a:r>
                  <a:rPr lang="zh-CN" sz="1400">
                    <a:solidFill>
                      <a:schemeClr val="tx1">
                        <a:alpha val="100000"/>
                      </a:schemeClr>
                    </a:solidFill>
                    <a:latin typeface="Microsoft Yahei"/>
                    <a:ea typeface="Microsoft Yahei"/>
                  </a:rPr>
                  <a:t>，提升居民的安全感和满意度</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有助于加强社区民警与居民之间的沟通与联系，构建和谐的社区氛围</a:t>
                </a:r>
                <a:endParaRPr/>
              </a:p>
            </p:txBody>
          </p:sp>
        </p:grpSp>
        <p:grpSp>
          <p:nvGrpSpPr>
            <p:cNvPr id="124" name="Group 635"/>
            <p:cNvGrpSpPr/>
            <p:nvPr/>
          </p:nvGrpSpPr>
          <p:grpSpPr>
            <a:xfrm>
              <a:off x="3499345" y="1423099"/>
              <a:ext cx="11008530" cy="2005901"/>
              <a:chOff x="3499345" y="1423099"/>
              <a:chExt cx="11008530" cy="2005901"/>
            </a:xfrm>
          </p:grpSpPr>
          <p:sp>
            <p:nvSpPr>
              <p:cNvPr id="125" name="TextBox 2" descr="{&quot;isTemplate&quot;:true,&quot;type&quot;:&quot;title&quot;,&quot;canOmit&quot;:false,&quot;range&quot;:0}"/>
              <p:cNvSpPr txBox="1"/>
              <p:nvPr/>
            </p:nvSpPr>
            <p:spPr>
              <a:xfrm>
                <a:off x="3574694" y="1423099"/>
                <a:ext cx="8032750" cy="673100"/>
              </a:xfrm>
              <a:prstGeom prst="rect">
                <a:avLst/>
              </a:prstGeom>
            </p:spPr>
            <p:txBody>
              <a:bodyPr vert="horz" wrap="square" lIns="123825" tIns="123825" rIns="57150" bIns="123825"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zh-CN" sz="2000" b="1">
                    <a:solidFill>
                      <a:schemeClr val="accent1">
                        <a:alpha val="100000"/>
                      </a:schemeClr>
                    </a:solidFill>
                    <a:latin typeface="Microsoft Yahei"/>
                    <a:ea typeface="Microsoft Yahei"/>
                  </a:rPr>
                  <a:t>社区民警安全培训对于提高警察队伍整体素质具有重要作用</a:t>
                </a:r>
                <a:endParaRPr/>
              </a:p>
            </p:txBody>
          </p:sp>
          <p:sp>
            <p:nvSpPr>
              <p:cNvPr id="126" name="TextBox 7" descr="{&quot;isTemplate&quot;:true,&quot;type&quot;:&quot;content&quot;,&quot;canOmit&quot;:false,&quot;range&quot;:0}"/>
              <p:cNvSpPr txBox="1"/>
              <p:nvPr/>
            </p:nvSpPr>
            <p:spPr>
              <a:xfrm>
                <a:off x="3574694" y="1913291"/>
                <a:ext cx="7778750" cy="1282700"/>
              </a:xfrm>
              <a:prstGeom prst="rect">
                <a:avLst/>
              </a:prstGeom>
            </p:spPr>
            <p:txBody>
              <a:bodyPr vert="horz" wrap="square" lIns="123825" tIns="123825" rIns="57150" bIns="123825"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有助于提高警察队伍的</a:t>
                </a:r>
                <a:r>
                  <a:rPr lang="zh-CN" sz="1400" b="1">
                    <a:solidFill>
                      <a:schemeClr val="tx1">
                        <a:alpha val="100000"/>
                      </a:schemeClr>
                    </a:solidFill>
                    <a:latin typeface="Microsoft Yahei"/>
                    <a:ea typeface="Microsoft Yahei"/>
                  </a:rPr>
                  <a:t>应急处理能力</a:t>
                </a:r>
                <a:r>
                  <a:rPr lang="zh-CN" sz="1400">
                    <a:solidFill>
                      <a:schemeClr val="tx1">
                        <a:alpha val="100000"/>
                      </a:schemeClr>
                    </a:solidFill>
                    <a:latin typeface="Microsoft Yahei"/>
                    <a:ea typeface="Microsoft Yahei"/>
                  </a:rPr>
                  <a:t>和</a:t>
                </a:r>
                <a:r>
                  <a:rPr lang="zh-CN" sz="1400" b="1">
                    <a:solidFill>
                      <a:schemeClr val="tx1">
                        <a:alpha val="100000"/>
                      </a:schemeClr>
                    </a:solidFill>
                    <a:latin typeface="Microsoft Yahei"/>
                    <a:ea typeface="Microsoft Yahei"/>
                  </a:rPr>
                  <a:t>实战能力</a:t>
                </a:r>
                <a:r>
                  <a:rPr lang="zh-CN" sz="1400">
                    <a:solidFill>
                      <a:schemeClr val="tx1">
                        <a:alpha val="100000"/>
                      </a:schemeClr>
                    </a:solidFill>
                    <a:latin typeface="Microsoft Yahei"/>
                    <a:ea typeface="Microsoft Yahei"/>
                  </a:rPr>
                  <a:t>，应对各类安全事件</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有助于培养警察队伍的</a:t>
                </a:r>
                <a:r>
                  <a:rPr lang="zh-CN" sz="1400" b="1">
                    <a:solidFill>
                      <a:schemeClr val="tx1">
                        <a:alpha val="100000"/>
                      </a:schemeClr>
                    </a:solidFill>
                    <a:latin typeface="Microsoft Yahei"/>
                    <a:ea typeface="Microsoft Yahei"/>
                  </a:rPr>
                  <a:t>职业道德</a:t>
                </a:r>
                <a:r>
                  <a:rPr lang="zh-CN" sz="1400">
                    <a:solidFill>
                      <a:schemeClr val="tx1">
                        <a:alpha val="100000"/>
                      </a:schemeClr>
                    </a:solidFill>
                    <a:latin typeface="Microsoft Yahei"/>
                    <a:ea typeface="Microsoft Yahei"/>
                  </a:rPr>
                  <a:t>和</a:t>
                </a:r>
                <a:r>
                  <a:rPr lang="zh-CN" sz="1400" b="1">
                    <a:solidFill>
                      <a:schemeClr val="tx1">
                        <a:alpha val="100000"/>
                      </a:schemeClr>
                    </a:solidFill>
                    <a:latin typeface="Microsoft Yahei"/>
                    <a:ea typeface="Microsoft Yahei"/>
                  </a:rPr>
                  <a:t>法律法规</a:t>
                </a:r>
                <a:r>
                  <a:rPr lang="zh-CN" sz="1400">
                    <a:solidFill>
                      <a:schemeClr val="tx1">
                        <a:alpha val="100000"/>
                      </a:schemeClr>
                    </a:solidFill>
                    <a:latin typeface="Microsoft Yahei"/>
                    <a:ea typeface="Microsoft Yahei"/>
                  </a:rPr>
                  <a:t>意识，树立良好的警察形象</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有助于提高警察队伍的</a:t>
                </a:r>
                <a:r>
                  <a:rPr lang="zh-CN" sz="1400" b="1">
                    <a:solidFill>
                      <a:schemeClr val="tx1">
                        <a:alpha val="100000"/>
                      </a:schemeClr>
                    </a:solidFill>
                    <a:latin typeface="Microsoft Yahei"/>
                    <a:ea typeface="Microsoft Yahei"/>
                  </a:rPr>
                  <a:t>团队协作</a:t>
                </a:r>
                <a:r>
                  <a:rPr lang="zh-CN" sz="1400">
                    <a:solidFill>
                      <a:schemeClr val="tx1">
                        <a:alpha val="100000"/>
                      </a:schemeClr>
                    </a:solidFill>
                    <a:latin typeface="Microsoft Yahei"/>
                    <a:ea typeface="Microsoft Yahei"/>
                  </a:rPr>
                  <a:t>能力，增强队伍凝聚力</a:t>
                </a:r>
                <a:endParaRPr/>
              </a:p>
            </p:txBody>
          </p:sp>
          <p:sp>
            <p:nvSpPr>
              <p:cNvPr id="127" name="AutoShape 10"/>
              <p:cNvSpPr/>
              <p:nvPr/>
            </p:nvSpPr>
            <p:spPr>
              <a:xfrm>
                <a:off x="3552256" y="3306002"/>
                <a:ext cx="701468" cy="122998"/>
              </a:xfrm>
              <a:prstGeom prst="rect">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8" name="AutoShape 11"/>
              <p:cNvSpPr/>
              <p:nvPr/>
            </p:nvSpPr>
            <p:spPr>
              <a:xfrm>
                <a:off x="3499345" y="3306002"/>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9" name="AutoShape 12"/>
              <p:cNvSpPr/>
              <p:nvPr/>
            </p:nvSpPr>
            <p:spPr>
              <a:xfrm>
                <a:off x="4182096" y="3306002"/>
                <a:ext cx="122998" cy="122998"/>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130"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grpSp>
      <p:sp>
        <p:nvSpPr>
          <p:cNvPr id="131"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社区民警安全培训的重要性及作用</a:t>
            </a:r>
            <a:endParaRPr lang="en-US" altLang="zh-CN" sz="2800" b="1">
              <a:latin typeface="+mj-ea"/>
              <a:ea typeface="+mj-ea"/>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2" name="" descr="{&quot;isTemplate&quot;:true,&quot;type&quot;:3}"/>
        <p:cNvGrpSpPr/>
        <p:nvPr/>
      </p:nvGrpSpPr>
      <p:grpSpPr>
        <a:xfrm>
          <a:off x="0" y="0"/>
          <a:ext cx="0" cy="0"/>
        </a:xfrm>
      </p:grpSpPr>
      <p:grpSp>
        <p:nvGrpSpPr>
          <p:cNvPr id="133" name="Group 685" descr="{&quot;isTemplate&quot;:true,&quot;type&quot;:&quot;list&quot;,&quot;alignment&quot;:&quot;left&quot;,&quot;alignmentVertical&quot;:&quot;top&quot;,&quot;canOmit&quot;:false,&quot;scalable&quot;:false,&quot;minItemsCount&quot;:-1}"/>
          <p:cNvGrpSpPr/>
          <p:nvPr/>
        </p:nvGrpSpPr>
        <p:grpSpPr>
          <a:xfrm>
            <a:off x="1075314" y="1520189"/>
            <a:ext cx="9868911" cy="4434111"/>
            <a:chOff x="1075314" y="1520189"/>
            <a:chExt cx="9868911" cy="4434111"/>
          </a:xfrm>
        </p:grpSpPr>
        <p:grpSp>
          <p:nvGrpSpPr>
            <p:cNvPr id="134" name="Group 686"/>
            <p:cNvGrpSpPr/>
            <p:nvPr/>
          </p:nvGrpSpPr>
          <p:grpSpPr>
            <a:xfrm>
              <a:off x="1075314" y="1520189"/>
              <a:ext cx="9868911" cy="2072418"/>
              <a:chOff x="1075314" y="1520189"/>
              <a:chExt cx="9868911" cy="2072418"/>
            </a:xfrm>
          </p:grpSpPr>
          <p:sp>
            <p:nvSpPr>
              <p:cNvPr id="135" name="TextBox 25" descr="{&quot;isTemplate&quot;:true,&quot;type&quot;:&quot;content&quot;,&quot;canOmit&quot;:false,&quot;range&quot;:0}"/>
              <p:cNvSpPr txBox="1"/>
              <p:nvPr/>
            </p:nvSpPr>
            <p:spPr>
              <a:xfrm>
                <a:off x="3561535" y="2061200"/>
                <a:ext cx="7382690" cy="1531407"/>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恐怖主义、暴力犯罪等新型犯罪手段不断涌现</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社区安全防范和应急处理任务日益繁重</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居民对社区安全和服务质量的要求不断提高</a:t>
                </a:r>
                <a:endParaRPr/>
              </a:p>
            </p:txBody>
          </p:sp>
          <p:sp>
            <p:nvSpPr>
              <p:cNvPr id="136" name="TextBox 27" descr="{&quot;isTemplate&quot;:true,&quot;type&quot;:&quot;title&quot;,&quot;canOmit&quot;:false,&quot;range&quot;:0}"/>
              <p:cNvSpPr txBox="1"/>
              <p:nvPr/>
            </p:nvSpPr>
            <p:spPr>
              <a:xfrm>
                <a:off x="3561535" y="1520189"/>
                <a:ext cx="7382690" cy="490334"/>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sz="2000" b="1">
                    <a:solidFill>
                      <a:schemeClr val="accent1">
                        <a:alpha val="100000"/>
                      </a:schemeClr>
                    </a:solidFill>
                    <a:latin typeface="Microsoft Yahei"/>
                    <a:ea typeface="Microsoft Yahei"/>
                  </a:rPr>
                  <a:t>随着社会的发展和科技的进步，社区安全面临着越来越多的挑战</a:t>
                </a:r>
                <a:endParaRPr/>
              </a:p>
            </p:txBody>
          </p:sp>
          <p:sp>
            <p:nvSpPr>
              <p:cNvPr id="137" name="AutoShape 33"/>
              <p:cNvSpPr/>
              <p:nvPr/>
            </p:nvSpPr>
            <p:spPr>
              <a:xfrm>
                <a:off x="1075314" y="1789318"/>
                <a:ext cx="1747957" cy="1747957"/>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8" name="Freeform 35"/>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9" name="Group 691"/>
            <p:cNvGrpSpPr/>
            <p:nvPr/>
          </p:nvGrpSpPr>
          <p:grpSpPr>
            <a:xfrm>
              <a:off x="1075314" y="3881882"/>
              <a:ext cx="9868911" cy="2072418"/>
              <a:chOff x="1075314" y="3881882"/>
              <a:chExt cx="9868911" cy="2072418"/>
            </a:xfrm>
          </p:grpSpPr>
          <p:sp>
            <p:nvSpPr>
              <p:cNvPr id="140" name="TextBox 29" descr="{&quot;isTemplate&quot;:true,&quot;type&quot;:&quot;content&quot;,&quot;canOmit&quot;:false,&quot;range&quot;:0}"/>
              <p:cNvSpPr txBox="1"/>
              <p:nvPr/>
            </p:nvSpPr>
            <p:spPr>
              <a:xfrm>
                <a:off x="3561535" y="4422893"/>
                <a:ext cx="7382690" cy="1531407"/>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通过培训提高社区民警的安全技能和应急处理能力，有效预防和打击犯罪</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通过培训提高社区民警的服务质量，满足居民的安全需求</a:t>
                </a:r>
                <a:endParaRPr/>
              </a:p>
              <a:p>
                <a:pPr marL="0" lvl="0" indent="-203200">
                  <a:lnSpc>
                    <a:spcPct val="130000"/>
                  </a:lnSpc>
                  <a:buFont typeface="Arial" pitchFamily="34" charset="0"/>
                  <a:buChar char="•"/>
                </a:pPr>
                <a:r>
                  <a:rPr lang="zh-CN" sz="1400">
                    <a:solidFill>
                      <a:schemeClr val="tx1">
                        <a:alpha val="100000"/>
                      </a:schemeClr>
                    </a:solidFill>
                    <a:latin typeface="Microsoft Yahei"/>
                    <a:ea typeface="Microsoft Yahei"/>
                  </a:rPr>
                  <a:t>通过培训提高社区民警的职业道德和法律法规意识，树立良好的警察形象</a:t>
                </a:r>
                <a:endParaRPr/>
              </a:p>
            </p:txBody>
          </p:sp>
          <p:sp>
            <p:nvSpPr>
              <p:cNvPr id="141" name="TextBox 31" descr="{&quot;isTemplate&quot;:true,&quot;type&quot;:&quot;title&quot;,&quot;canOmit&quot;:false,&quot;range&quot;:0}"/>
              <p:cNvSpPr txBox="1"/>
              <p:nvPr/>
            </p:nvSpPr>
            <p:spPr>
              <a:xfrm>
                <a:off x="3561535" y="3881882"/>
                <a:ext cx="7382690" cy="490334"/>
              </a:xfrm>
              <a:prstGeom prst="rect">
                <a:avLst/>
              </a:prstGeom>
            </p:spPr>
            <p:txBody>
              <a:bodyPr vert="horz" wrap="square" lIns="66008" tIns="33052" rIns="66008" bIns="33052" rtlCol="0" anchor="ctr" anchorCtr="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sz="2000" b="1">
                    <a:solidFill>
                      <a:schemeClr val="accent1">
                        <a:alpha val="100000"/>
                      </a:schemeClr>
                    </a:solidFill>
                    <a:latin typeface="Microsoft Yahei"/>
                    <a:ea typeface="Microsoft Yahei"/>
                  </a:rPr>
                  <a:t>社区民警安全培训是应对这些现实需求的有效途径</a:t>
                </a:r>
                <a:endParaRPr/>
              </a:p>
            </p:txBody>
          </p:sp>
          <p:sp>
            <p:nvSpPr>
              <p:cNvPr id="142" name="AutoShape 32"/>
              <p:cNvSpPr/>
              <p:nvPr/>
            </p:nvSpPr>
            <p:spPr>
              <a:xfrm>
                <a:off x="1075314" y="4179055"/>
                <a:ext cx="1747957" cy="1747957"/>
              </a:xfrm>
              <a:prstGeom prst="ellipse">
                <a:avLst/>
              </a:prstGeom>
              <a:solidFill>
                <a:schemeClr val="accent1">
                  <a:alpha val="100000"/>
                </a:scheme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3" name="Freeform 34"/>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
        <p:nvSpPr>
          <p:cNvPr id="144" name="Tencent" descr="{&quot;isTemplate&quot;:true,&quot;type&quot;:&quot;title&quot;,&quot;canOmit&quot;:false,&quot;range&quot;:0}"/>
          <p:cNvSpPr txBox="1"/>
          <p:nvPr/>
        </p:nvSpPr>
        <p:spPr>
          <a:xfrm>
            <a:off x="660396" y="418039"/>
            <a:ext cx="10681374" cy="520700"/>
          </a:xfrm>
          <a:prstGeom prst="rect">
            <a:avLst/>
          </a:prstGeom>
          <a:noFill/>
        </p:spPr>
        <p:txBody>
          <a:bodyPr wrap="square" lIns="90000" tIns="46800" rIns="90000" bIns="46800" rtlCol="0" anchor="b"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b="1">
                <a:latin typeface="+mj-ea"/>
                <a:ea typeface="+mj-ea"/>
              </a:rPr>
              <a:t>社区民警安全培训的现实需求</a:t>
            </a:r>
            <a:endParaRPr lang="en-US" altLang="zh-CN" sz="2800" b="1">
              <a:latin typeface="+mj-ea"/>
              <a:ea typeface="+mj-ea"/>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5" name="" descr="{&quot;isTemplate&quot;:true,&quot;type&quot;:2}"/>
        <p:cNvGrpSpPr/>
        <p:nvPr/>
      </p:nvGrpSpPr>
      <p:grpSpPr>
        <a:xfrm>
          <a:off x="0" y="0"/>
          <a:ext cx="0" cy="0"/>
        </a:xfrm>
      </p:grpSpPr>
      <p:sp>
        <p:nvSpPr>
          <p:cNvPr id="146" name="标题 1" descr="{&quot;isTemplate&quot;:true,&quot;type&quot;:&quot;title&quot;,&quot;canOmit&quot;:false,&quot;range&quot;:0}"/>
          <p:cNvSpPr txBox="1"/>
          <p:nvPr/>
        </p:nvSpPr>
        <p:spPr>
          <a:xfrm>
            <a:off x="384898" y="5184101"/>
            <a:ext cx="11241408" cy="914400"/>
          </a:xfrm>
          <a:prstGeom prst="rect">
            <a:avLst/>
          </a:prstGeom>
        </p:spPr>
        <p:txBody>
          <a:bodyPr vert="horz" wrap="square" lIns="91440" tIns="45720" rIns="91440" bIns="45720" rtlCol="0" anchor="b">
            <a:spAutoFit/>
          </a:bodyPr>
          <a:lstStyle>
            <a:defPPr>
              <a:defRPr lang="zh-CN"/>
            </a:defPPr>
            <a:lvl1pPr marL="0" algn="l" defTabSz="914400" rtl="0" eaLnBrk="1" latinLnBrk="0" hangingPunct="1">
              <a:lnSpc>
                <a:spcPct val="90000"/>
              </a:lnSpc>
              <a:spcBef>
                <a:spcPct val="0"/>
              </a:spcBef>
              <a:buNone/>
              <a:defRPr sz="6000" b="0" i="0" kern="1200" spc="300">
                <a:solidFill>
                  <a:schemeClr val="tx2"/>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a:t>社区民警安全培训的主要内容</a:t>
            </a:r>
            <a:endParaRPr/>
          </a:p>
        </p:txBody>
      </p:sp>
      <p:sp>
        <p:nvSpPr>
          <p:cNvPr id="147" name="标题 1"/>
          <p:cNvSpPr txBox="1"/>
          <p:nvPr/>
        </p:nvSpPr>
        <p:spPr>
          <a:xfrm>
            <a:off x="384898" y="4390341"/>
            <a:ext cx="982961" cy="757130"/>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6000" b="0" i="0" kern="1200" spc="300">
                <a:solidFill>
                  <a:schemeClr val="tx2"/>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sz="4800">
                <a:solidFill>
                  <a:schemeClr val="tx1">
                    <a:lumMod val="50000"/>
                    <a:lumOff val="50000"/>
                  </a:schemeClr>
                </a:solidFill>
              </a:rPr>
              <a:t>02</a:t>
            </a:r>
            <a:endParaRPr kumimoji="1" lang="zh-CN" altLang="en-US" sz="4800">
              <a:solidFill>
                <a:schemeClr val="tx1">
                  <a:lumMod val="50000"/>
                  <a:lumOff val="50000"/>
                </a:schemeClr>
              </a:solidFil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8" name="" descr="{&quot;isTemplate&quot;:true,&quot;type&quot;:3}"/>
        <p:cNvGrpSpPr/>
        <p:nvPr/>
      </p:nvGrpSpPr>
      <p:grpSpPr>
        <a:xfrm>
          <a:off x="0" y="0"/>
          <a:ext cx="0" cy="0"/>
        </a:xfrm>
      </p:grpSpPr>
      <p:sp>
        <p:nvSpPr>
          <p:cNvPr id="149" name="Tencent" descr="{&quot;isTemplate&quot;:true,&quot;type&quot;:&quot;title&quot;,&quot;canOmit&quot;:false,&quot;range&quot;:0}"/>
          <p:cNvSpPr txBox="1"/>
          <p:nvPr/>
        </p:nvSpPr>
        <p:spPr>
          <a:xfrm>
            <a:off x="753805" y="643889"/>
            <a:ext cx="10699750" cy="64135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sz="3600" b="1">
                <a:latin typeface="微软雅黑"/>
                <a:ea typeface="微软雅黑"/>
              </a:rPr>
              <a:t>社区警务战术与技能</a:t>
            </a:r>
            <a:endParaRPr lang="en-US" sz="3600" b="1">
              <a:latin typeface="微软雅黑"/>
              <a:ea typeface="微软雅黑"/>
            </a:endParaRPr>
          </a:p>
        </p:txBody>
      </p:sp>
      <p:grpSp>
        <p:nvGrpSpPr>
          <p:cNvPr id="150" name="" descr="{&quot;isTemplate&quot;:true,&quot;type&quot;:&quot;list&quot;,&quot;alignment&quot;:&quot;left&quot;,&quot;alignmentVertical&quot;:&quot;top&quot;,&quot;canOmit&quot;:false,&quot;scalable&quot;:false,&quot;minItemsCount&quot;:-1}"/>
          <p:cNvGrpSpPr/>
          <p:nvPr/>
        </p:nvGrpSpPr>
        <p:grpSpPr>
          <a:xfrm>
            <a:off x="2826111" y="2144759"/>
            <a:ext cx="6539782" cy="4397325"/>
            <a:chOff x="2826110" y="2144759"/>
            <a:chExt cx="6539782" cy="4397325"/>
          </a:xfrm>
        </p:grpSpPr>
        <p:grpSp>
          <p:nvGrpSpPr>
            <p:cNvPr id="151" name=""/>
            <p:cNvGrpSpPr/>
            <p:nvPr/>
          </p:nvGrpSpPr>
          <p:grpSpPr>
            <a:xfrm>
              <a:off x="2826110" y="2144759"/>
              <a:ext cx="2880000" cy="4397325"/>
              <a:chOff x="2826109" y="2144759"/>
              <a:chExt cx="2880000" cy="4397325"/>
            </a:xfrm>
          </p:grpSpPr>
          <p:sp>
            <p:nvSpPr>
              <p:cNvPr id="152" name="椭圆 10" descr="{&quot;isTemplate&quot;:true,&quot;type&quot;:&quot;title&quot;,&quot;canOmit&quot;:false,&quot;range&quot;:0}"/>
              <p:cNvSpPr>
                <a:spLocks noChangeAspect="1"/>
              </p:cNvSpPr>
              <p:nvPr/>
            </p:nvSpPr>
            <p:spPr>
              <a:xfrm>
                <a:off x="2826109" y="2144759"/>
                <a:ext cx="2880000" cy="28800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2200" b="1">
                    <a:solidFill>
                      <a:schemeClr val="bg1"/>
                    </a:solidFill>
                    <a:latin typeface="+mj-ea"/>
                    <a:ea typeface="+mj-ea"/>
                  </a:rPr>
                  <a:t>社区警务战术是指社区民警在执法过程中所运用的战术动作和战术策略</a:t>
                </a:r>
                <a:endParaRPr kumimoji="1" lang="en-US" altLang="zh-CN" sz="2200" b="1">
                  <a:solidFill>
                    <a:schemeClr val="bg1"/>
                  </a:solidFill>
                  <a:latin typeface="+mj-ea"/>
                  <a:ea typeface="+mj-ea"/>
                </a:endParaRPr>
              </a:p>
            </p:txBody>
          </p:sp>
          <p:sp>
            <p:nvSpPr>
              <p:cNvPr id="153" name="Tencent" descr="{&quot;isTemplate&quot;:true,&quot;type&quot;:&quot;content&quot;,&quot;canOmit&quot;:true,&quot;range&quot;:0}"/>
              <p:cNvSpPr txBox="1"/>
              <p:nvPr/>
            </p:nvSpPr>
            <p:spPr>
              <a:xfrm>
                <a:off x="3006109" y="5561464"/>
                <a:ext cx="2520950" cy="980620"/>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Microsoft YaHei"/>
                    <a:ea typeface="Microsoft YaHei"/>
                  </a:rPr>
                  <a:t>包括巡逻、盘查、抓捕等基本战术动作</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Microsoft YaHei"/>
                    <a:ea typeface="Microsoft YaHei"/>
                  </a:rPr>
                  <a:t>包括情报收集、分析研判、协同作战等战术策略</a:t>
                </a:r>
                <a:endParaRPr/>
              </a:p>
            </p:txBody>
          </p:sp>
          <p:sp>
            <p:nvSpPr>
              <p:cNvPr id="154" name="Tencent"/>
              <p:cNvSpPr/>
              <p:nvPr/>
            </p:nvSpPr>
            <p:spPr>
              <a:xfrm>
                <a:off x="4015079" y="5145078"/>
                <a:ext cx="502061" cy="400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sp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en-US" altLang="zh-CN" sz="2000" b="1">
                    <a:solidFill>
                      <a:schemeClr val="accent1"/>
                    </a:solidFill>
                    <a:latin typeface="+mj-ea"/>
                    <a:ea typeface="+mj-ea"/>
                  </a:rPr>
                  <a:t>01</a:t>
                </a:r>
                <a:endParaRPr/>
              </a:p>
            </p:txBody>
          </p:sp>
        </p:grpSp>
        <p:grpSp>
          <p:nvGrpSpPr>
            <p:cNvPr id="155" name=""/>
            <p:cNvGrpSpPr/>
            <p:nvPr/>
          </p:nvGrpSpPr>
          <p:grpSpPr>
            <a:xfrm>
              <a:off x="6485892" y="2144759"/>
              <a:ext cx="2880000" cy="4397325"/>
              <a:chOff x="6485892" y="2144759"/>
              <a:chExt cx="2880000" cy="4397325"/>
            </a:xfrm>
          </p:grpSpPr>
          <p:sp>
            <p:nvSpPr>
              <p:cNvPr id="156" name="椭圆 11" descr="{&quot;isTemplate&quot;:true,&quot;type&quot;:&quot;title&quot;,&quot;canOmit&quot;:false,&quot;range&quot;:0}"/>
              <p:cNvSpPr>
                <a:spLocks noChangeAspect="1"/>
              </p:cNvSpPr>
              <p:nvPr/>
            </p:nvSpPr>
            <p:spPr>
              <a:xfrm>
                <a:off x="6485892" y="2144759"/>
                <a:ext cx="2880000" cy="288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2200" b="1">
                    <a:solidFill>
                      <a:schemeClr val="bg1"/>
                    </a:solidFill>
                    <a:latin typeface="+mj-ea"/>
                    <a:ea typeface="+mj-ea"/>
                  </a:rPr>
                  <a:t>社区警务技能是指社区民警在执法过程中所具备的专业技能和实用技能</a:t>
                </a:r>
                <a:endParaRPr kumimoji="1" lang="en-US" altLang="zh-CN" sz="2200" b="1">
                  <a:solidFill>
                    <a:schemeClr val="bg1"/>
                  </a:solidFill>
                  <a:latin typeface="+mj-ea"/>
                  <a:ea typeface="+mj-ea"/>
                </a:endParaRPr>
              </a:p>
            </p:txBody>
          </p:sp>
          <p:sp>
            <p:nvSpPr>
              <p:cNvPr id="157" name="Tencent" descr="{&quot;isTemplate&quot;:true,&quot;type&quot;:&quot;content&quot;,&quot;canOmit&quot;:true,&quot;range&quot;:0}"/>
              <p:cNvSpPr txBox="1"/>
              <p:nvPr/>
            </p:nvSpPr>
            <p:spPr>
              <a:xfrm>
                <a:off x="6665892" y="5561464"/>
                <a:ext cx="2520950" cy="980620"/>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Microsoft YaHei"/>
                    <a:ea typeface="Microsoft YaHei"/>
                  </a:rPr>
                  <a:t>包括人际交往、沟通技巧、心理疏导等专业技能</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Microsoft YaHei"/>
                    <a:ea typeface="Microsoft YaHei"/>
                  </a:rPr>
                  <a:t>包括现场勘查、证据收集、应急处理等实用技能</a:t>
                </a:r>
                <a:endParaRPr/>
              </a:p>
            </p:txBody>
          </p:sp>
          <p:sp>
            <p:nvSpPr>
              <p:cNvPr id="158" name="Tencent"/>
              <p:cNvSpPr/>
              <p:nvPr/>
            </p:nvSpPr>
            <p:spPr>
              <a:xfrm>
                <a:off x="7674862" y="5145078"/>
                <a:ext cx="502061" cy="400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sp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en-US" altLang="zh-CN" sz="2000" b="1">
                    <a:solidFill>
                      <a:schemeClr val="accent2"/>
                    </a:solidFill>
                    <a:latin typeface="+mj-ea"/>
                    <a:ea typeface="+mj-ea"/>
                  </a:rPr>
                  <a:t>02</a:t>
                </a:r>
                <a:endParaRPr/>
              </a:p>
            </p:txBody>
          </p:sp>
        </p:gr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9" name="" descr="{&quot;isTemplate&quot;:true,&quot;type&quot;:3}"/>
        <p:cNvGrpSpPr/>
        <p:nvPr/>
      </p:nvGrpSpPr>
      <p:grpSpPr>
        <a:xfrm>
          <a:off x="0" y="0"/>
          <a:ext cx="0" cy="0"/>
        </a:xfrm>
      </p:grpSpPr>
      <p:grpSp>
        <p:nvGrpSpPr>
          <p:cNvPr id="160" name="" descr="{&quot;isTemplate&quot;:true,&quot;type&quot;:&quot;list&quot;,&quot;alignment&quot;:&quot;left&quot;,&quot;alignmentVertical&quot;:&quot;top&quot;,&quot;canOmit&quot;:false,&quot;scalable&quot;:false,&quot;minItemsCount&quot;:-1}"/>
          <p:cNvGrpSpPr/>
          <p:nvPr/>
        </p:nvGrpSpPr>
        <p:grpSpPr>
          <a:xfrm>
            <a:off x="685800" y="3146904"/>
            <a:ext cx="10730436" cy="3225487"/>
            <a:chOff x="685800" y="3146904"/>
            <a:chExt cx="10730436" cy="3225487"/>
          </a:xfrm>
        </p:grpSpPr>
        <p:grpSp>
          <p:nvGrpSpPr>
            <p:cNvPr id="161" name=""/>
            <p:cNvGrpSpPr/>
            <p:nvPr/>
          </p:nvGrpSpPr>
          <p:grpSpPr>
            <a:xfrm>
              <a:off x="685800" y="3146904"/>
              <a:ext cx="5760000" cy="3225487"/>
              <a:chOff x="685800" y="3146904"/>
              <a:chExt cx="5760000" cy="3225487"/>
            </a:xfrm>
          </p:grpSpPr>
          <p:sp>
            <p:nvSpPr>
              <p:cNvPr id="162" name="Tencent" descr="{&quot;isTemplate&quot;:true,&quot;type&quot;:&quot;title&quot;,&quot;canOmit&quot;:false,&quot;range&quot;:0}"/>
              <p:cNvSpPr/>
              <p:nvPr/>
            </p:nvSpPr>
            <p:spPr>
              <a:xfrm>
                <a:off x="685800" y="3146904"/>
                <a:ext cx="5760000"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社区安全防范是指社区民警在平时工作中所进行的预防性和主动性的安全工作</a:t>
                </a:r>
                <a:endParaRPr kumimoji="1" lang="en-US" altLang="zh-CN" sz="1800" b="1">
                  <a:solidFill>
                    <a:schemeClr val="bg1"/>
                  </a:solidFill>
                  <a:latin typeface="+mj-ea"/>
                  <a:ea typeface="+mj-ea"/>
                </a:endParaRPr>
              </a:p>
            </p:txBody>
          </p:sp>
          <p:sp>
            <p:nvSpPr>
              <p:cNvPr id="163" name="Tencent" descr="{&quot;isTemplate&quot;:true,&quot;type&quot;:&quot;content&quot;,&quot;canOmit&quot;:true,&quot;range&quot;:0}"/>
              <p:cNvSpPr txBox="1"/>
              <p:nvPr/>
            </p:nvSpPr>
            <p:spPr>
              <a:xfrm>
                <a:off x="16962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包括开展安全教育、提高居民的安全防范意识</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包括加强社区物防、技防设施建设，提高社区安全防范水平</a:t>
                </a:r>
                <a:endParaRPr/>
              </a:p>
            </p:txBody>
          </p:sp>
        </p:grpSp>
        <p:grpSp>
          <p:nvGrpSpPr>
            <p:cNvPr id="164" name=""/>
            <p:cNvGrpSpPr/>
            <p:nvPr/>
          </p:nvGrpSpPr>
          <p:grpSpPr>
            <a:xfrm>
              <a:off x="6016236" y="3146904"/>
              <a:ext cx="5400000" cy="3225487"/>
              <a:chOff x="6016236" y="3146904"/>
              <a:chExt cx="5400000" cy="3225487"/>
            </a:xfrm>
          </p:grpSpPr>
          <p:sp>
            <p:nvSpPr>
              <p:cNvPr id="165" name="Tencent" descr="{&quot;isTemplate&quot;:true,&quot;type&quot;:&quot;title&quot;,&quot;canOmit&quot;:false,&quot;range&quot;:0}"/>
              <p:cNvSpPr/>
              <p:nvPr/>
            </p:nvSpPr>
            <p:spPr>
              <a:xfrm>
                <a:off x="6016236" y="3146904"/>
                <a:ext cx="5400000"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社区应急处理是指社区民警在面对突发事件时所进行的紧急性和有效性的应对工作</a:t>
                </a:r>
                <a:endParaRPr kumimoji="1" lang="en-US" altLang="zh-CN" sz="1800" b="1">
                  <a:solidFill>
                    <a:schemeClr val="bg1"/>
                  </a:solidFill>
                  <a:latin typeface="+mj-ea"/>
                  <a:ea typeface="+mj-ea"/>
                </a:endParaRPr>
              </a:p>
            </p:txBody>
          </p:sp>
          <p:sp>
            <p:nvSpPr>
              <p:cNvPr id="166" name="Tencent" descr="{&quot;isTemplate&quot;:true,&quot;type&quot;:&quot;content&quot;,&quot;canOmit&quot;:true,&quot;range&quot;:0}"/>
              <p:cNvSpPr txBox="1"/>
              <p:nvPr/>
            </p:nvSpPr>
            <p:spPr>
              <a:xfrm>
                <a:off x="71026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包括制定应急预案、组织应急演练、提高应急处理能力</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包括协调救援资源、保障居民生命财产安全、维护社区治安稳定</a:t>
                </a:r>
                <a:endParaRPr/>
              </a:p>
            </p:txBody>
          </p:sp>
        </p:grpSp>
      </p:grpSp>
      <p:sp>
        <p:nvSpPr>
          <p:cNvPr id="167"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2800" b="1">
                <a:latin typeface="微软雅黑"/>
                <a:ea typeface="微软雅黑"/>
              </a:rPr>
              <a:t>社区安全防范与应急处理</a:t>
            </a:r>
            <a:endParaRPr lang="en-US" sz="2800" b="1">
              <a:latin typeface="微软雅黑"/>
              <a:ea typeface="微软雅黑"/>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8" name="" descr="{&quot;isTemplate&quot;:true,&quot;type&quot;:3}"/>
        <p:cNvGrpSpPr/>
        <p:nvPr/>
      </p:nvGrpSpPr>
      <p:grpSpPr>
        <a:xfrm>
          <a:off x="0" y="0"/>
          <a:ext cx="0" cy="0"/>
        </a:xfrm>
      </p:grpSpPr>
      <p:sp>
        <p:nvSpPr>
          <p:cNvPr id="169" name="Tencent" descr="{&quot;isTemplate&quot;:true,&quot;type&quot;:&quot;title&quot;,&quot;canOmit&quot;:false,&quot;range&quot;:0}"/>
          <p:cNvSpPr txBox="1"/>
          <p:nvPr/>
        </p:nvSpPr>
        <p:spPr>
          <a:xfrm>
            <a:off x="753805" y="643889"/>
            <a:ext cx="10699750" cy="64135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sz="3600" b="1">
                <a:latin typeface="微软雅黑"/>
                <a:ea typeface="微软雅黑"/>
              </a:rPr>
              <a:t>社区警务法律法规与职业道德</a:t>
            </a:r>
            <a:endParaRPr lang="en-US" sz="3600" b="1">
              <a:latin typeface="微软雅黑"/>
              <a:ea typeface="微软雅黑"/>
            </a:endParaRPr>
          </a:p>
        </p:txBody>
      </p:sp>
      <p:grpSp>
        <p:nvGrpSpPr>
          <p:cNvPr id="170" name="" descr="{&quot;isTemplate&quot;:true,&quot;type&quot;:&quot;list&quot;,&quot;alignment&quot;:&quot;left&quot;,&quot;alignmentVertical&quot;:&quot;top&quot;,&quot;canOmit&quot;:false,&quot;scalable&quot;:false,&quot;minItemsCount&quot;:-1}"/>
          <p:cNvGrpSpPr/>
          <p:nvPr/>
        </p:nvGrpSpPr>
        <p:grpSpPr>
          <a:xfrm>
            <a:off x="2826111" y="2144759"/>
            <a:ext cx="6539782" cy="4397325"/>
            <a:chOff x="2826110" y="2144759"/>
            <a:chExt cx="6539782" cy="4397325"/>
          </a:xfrm>
        </p:grpSpPr>
        <p:grpSp>
          <p:nvGrpSpPr>
            <p:cNvPr id="171" name=""/>
            <p:cNvGrpSpPr/>
            <p:nvPr/>
          </p:nvGrpSpPr>
          <p:grpSpPr>
            <a:xfrm>
              <a:off x="2826110" y="2144759"/>
              <a:ext cx="2880000" cy="4397325"/>
              <a:chOff x="2826109" y="2144759"/>
              <a:chExt cx="2880000" cy="4397325"/>
            </a:xfrm>
          </p:grpSpPr>
          <p:sp>
            <p:nvSpPr>
              <p:cNvPr id="172" name="椭圆 10" descr="{&quot;isTemplate&quot;:true,&quot;type&quot;:&quot;title&quot;,&quot;canOmit&quot;:false,&quot;range&quot;:0}"/>
              <p:cNvSpPr>
                <a:spLocks noChangeAspect="1"/>
              </p:cNvSpPr>
              <p:nvPr/>
            </p:nvSpPr>
            <p:spPr>
              <a:xfrm>
                <a:off x="2826109" y="2144759"/>
                <a:ext cx="2880000" cy="28800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2200" b="1">
                    <a:solidFill>
                      <a:schemeClr val="bg1"/>
                    </a:solidFill>
                    <a:latin typeface="+mj-ea"/>
                    <a:ea typeface="+mj-ea"/>
                  </a:rPr>
                  <a:t>社区警务法律法规是指社区民警在执法过程中所依据的法律法规和政策文件</a:t>
                </a:r>
                <a:endParaRPr kumimoji="1" lang="en-US" altLang="zh-CN" sz="2200" b="1">
                  <a:solidFill>
                    <a:schemeClr val="bg1"/>
                  </a:solidFill>
                  <a:latin typeface="+mj-ea"/>
                  <a:ea typeface="+mj-ea"/>
                </a:endParaRPr>
              </a:p>
            </p:txBody>
          </p:sp>
          <p:sp>
            <p:nvSpPr>
              <p:cNvPr id="173" name="Tencent" descr="{&quot;isTemplate&quot;:true,&quot;type&quot;:&quot;content&quot;,&quot;canOmit&quot;:true,&quot;range&quot;:0}"/>
              <p:cNvSpPr txBox="1"/>
              <p:nvPr/>
            </p:nvSpPr>
            <p:spPr>
              <a:xfrm>
                <a:off x="3006109" y="5561464"/>
                <a:ext cx="2520950" cy="980620"/>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Microsoft YaHei"/>
                    <a:ea typeface="Microsoft YaHei"/>
                  </a:rPr>
                  <a:t>包括宪法、刑法、治安管理处罚法等基本法律法规</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Microsoft YaHei"/>
                    <a:ea typeface="Microsoft YaHei"/>
                  </a:rPr>
                  <a:t>包括社区警务工作相关的政策文件和规定</a:t>
                </a:r>
                <a:endParaRPr/>
              </a:p>
            </p:txBody>
          </p:sp>
          <p:sp>
            <p:nvSpPr>
              <p:cNvPr id="174" name="Tencent"/>
              <p:cNvSpPr/>
              <p:nvPr/>
            </p:nvSpPr>
            <p:spPr>
              <a:xfrm>
                <a:off x="4015079" y="5145078"/>
                <a:ext cx="502061" cy="400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sp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en-US" altLang="zh-CN" sz="2000" b="1">
                    <a:solidFill>
                      <a:schemeClr val="accent1"/>
                    </a:solidFill>
                    <a:latin typeface="+mj-ea"/>
                    <a:ea typeface="+mj-ea"/>
                  </a:rPr>
                  <a:t>01</a:t>
                </a:r>
                <a:endParaRPr/>
              </a:p>
            </p:txBody>
          </p:sp>
        </p:grpSp>
        <p:grpSp>
          <p:nvGrpSpPr>
            <p:cNvPr id="175" name=""/>
            <p:cNvGrpSpPr/>
            <p:nvPr/>
          </p:nvGrpSpPr>
          <p:grpSpPr>
            <a:xfrm>
              <a:off x="6485892" y="2144759"/>
              <a:ext cx="2880000" cy="4397325"/>
              <a:chOff x="6485892" y="2144759"/>
              <a:chExt cx="2880000" cy="4397325"/>
            </a:xfrm>
          </p:grpSpPr>
          <p:sp>
            <p:nvSpPr>
              <p:cNvPr id="176" name="椭圆 11" descr="{&quot;isTemplate&quot;:true,&quot;type&quot;:&quot;title&quot;,&quot;canOmit&quot;:false,&quot;range&quot;:0}"/>
              <p:cNvSpPr>
                <a:spLocks noChangeAspect="1"/>
              </p:cNvSpPr>
              <p:nvPr/>
            </p:nvSpPr>
            <p:spPr>
              <a:xfrm>
                <a:off x="6485892" y="2144759"/>
                <a:ext cx="2880000" cy="288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2200" b="1">
                    <a:solidFill>
                      <a:schemeClr val="bg1"/>
                    </a:solidFill>
                    <a:latin typeface="+mj-ea"/>
                    <a:ea typeface="+mj-ea"/>
                  </a:rPr>
                  <a:t>社区民警职业道德是指社区民警在执法过程中所应遵循的道德规范和行为准则</a:t>
                </a:r>
                <a:endParaRPr kumimoji="1" lang="en-US" altLang="zh-CN" sz="2200" b="1">
                  <a:solidFill>
                    <a:schemeClr val="bg1"/>
                  </a:solidFill>
                  <a:latin typeface="+mj-ea"/>
                  <a:ea typeface="+mj-ea"/>
                </a:endParaRPr>
              </a:p>
            </p:txBody>
          </p:sp>
          <p:sp>
            <p:nvSpPr>
              <p:cNvPr id="177" name="Tencent" descr="{&quot;isTemplate&quot;:true,&quot;type&quot;:&quot;content&quot;,&quot;canOmit&quot;:true,&quot;range&quot;:0}"/>
              <p:cNvSpPr txBox="1"/>
              <p:nvPr/>
            </p:nvSpPr>
            <p:spPr>
              <a:xfrm>
                <a:off x="6665892" y="5561464"/>
                <a:ext cx="2520950" cy="980620"/>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Microsoft YaHei"/>
                    <a:ea typeface="Microsoft YaHei"/>
                  </a:rPr>
                  <a:t>包括忠诚、为民、公正、廉洁等基本职业道德</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Microsoft YaHei"/>
                    <a:ea typeface="Microsoft YaHei"/>
                  </a:rPr>
                  <a:t>包括爱岗敬业、团结协作、勇于担当等职业行为准则</a:t>
                </a:r>
                <a:endParaRPr/>
              </a:p>
            </p:txBody>
          </p:sp>
          <p:sp>
            <p:nvSpPr>
              <p:cNvPr id="178" name="Tencent"/>
              <p:cNvSpPr/>
              <p:nvPr/>
            </p:nvSpPr>
            <p:spPr>
              <a:xfrm>
                <a:off x="7674862" y="5145078"/>
                <a:ext cx="502061" cy="400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b" anchorCtr="0">
                <a:sp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en-US" altLang="zh-CN" sz="2000" b="1">
                    <a:solidFill>
                      <a:schemeClr val="accent2"/>
                    </a:solidFill>
                    <a:latin typeface="+mj-ea"/>
                    <a:ea typeface="+mj-ea"/>
                  </a:rPr>
                  <a:t>02</a:t>
                </a:r>
                <a:endParaRPr/>
              </a:p>
            </p:txBody>
          </p:sp>
        </p:gr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 name="" descr="{&quot;isTemplate&quot;:true,&quot;type&quot;:2}"/>
        <p:cNvGrpSpPr/>
        <p:nvPr/>
      </p:nvGrpSpPr>
      <p:grpSpPr>
        <a:xfrm>
          <a:off x="0" y="0"/>
          <a:ext cx="0" cy="0"/>
        </a:xfrm>
      </p:grpSpPr>
      <p:sp>
        <p:nvSpPr>
          <p:cNvPr id="8" name="标题 1" descr="{&quot;isTemplate&quot;:true,&quot;type&quot;:&quot;title&quot;,&quot;canOmit&quot;:false,&quot;range&quot;:0}"/>
          <p:cNvSpPr txBox="1"/>
          <p:nvPr/>
        </p:nvSpPr>
        <p:spPr>
          <a:xfrm>
            <a:off x="384898" y="5184101"/>
            <a:ext cx="11241408" cy="914400"/>
          </a:xfrm>
          <a:prstGeom prst="rect">
            <a:avLst/>
          </a:prstGeom>
        </p:spPr>
        <p:txBody>
          <a:bodyPr vert="horz" wrap="square" lIns="91440" tIns="45720" rIns="91440" bIns="45720" rtlCol="0" anchor="b">
            <a:spAutoFit/>
          </a:bodyPr>
          <a:lstStyle>
            <a:defPPr>
              <a:defRPr lang="zh-CN"/>
            </a:defPPr>
            <a:lvl1pPr marL="0" algn="l" defTabSz="914400" rtl="0" eaLnBrk="1" latinLnBrk="0" hangingPunct="1">
              <a:lnSpc>
                <a:spcPct val="90000"/>
              </a:lnSpc>
              <a:spcBef>
                <a:spcPct val="0"/>
              </a:spcBef>
              <a:buNone/>
              <a:defRPr sz="6000" b="0" i="0" kern="1200" spc="300">
                <a:solidFill>
                  <a:schemeClr val="tx2"/>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a:t>社区民警安全培训的实施方法</a:t>
            </a:r>
            <a:endParaRPr/>
          </a:p>
        </p:txBody>
      </p:sp>
      <p:sp>
        <p:nvSpPr>
          <p:cNvPr id="9" name="标题 1"/>
          <p:cNvSpPr txBox="1"/>
          <p:nvPr/>
        </p:nvSpPr>
        <p:spPr>
          <a:xfrm>
            <a:off x="384898" y="4390341"/>
            <a:ext cx="982961" cy="757130"/>
          </a:xfrm>
          <a:prstGeom prst="rect">
            <a:avLst/>
          </a:prstGeom>
        </p:spPr>
        <p:txBody>
          <a:bodyPr vert="horz" wrap="none" lIns="91440" tIns="45720" rIns="91440" bIns="45720" rtlCol="0" anchor="b">
            <a:spAutoFit/>
          </a:bodyPr>
          <a:lstStyle>
            <a:defPPr>
              <a:defRPr lang="zh-CN"/>
            </a:defPPr>
            <a:lvl1pPr marL="0" algn="l" defTabSz="914400" rtl="0" eaLnBrk="1" latinLnBrk="0" hangingPunct="1">
              <a:lnSpc>
                <a:spcPct val="90000"/>
              </a:lnSpc>
              <a:spcBef>
                <a:spcPct val="0"/>
              </a:spcBef>
              <a:buNone/>
              <a:defRPr sz="6000" b="0" i="0" kern="1200" spc="300">
                <a:solidFill>
                  <a:schemeClr val="tx2"/>
                </a:solidFill>
                <a:latin typeface="Microsoft YaHei" panose="020b0503020204020204" pitchFamily="34" charset="-122"/>
                <a:ea typeface="Microsoft YaHei"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sz="4800">
                <a:solidFill>
                  <a:schemeClr val="tx1">
                    <a:lumMod val="50000"/>
                    <a:lumOff val="50000"/>
                  </a:schemeClr>
                </a:solidFill>
              </a:rPr>
              <a:t>03</a:t>
            </a:r>
            <a:endParaRPr kumimoji="1" lang="zh-CN" altLang="en-US" sz="4800">
              <a:solidFill>
                <a:schemeClr val="tx1">
                  <a:lumMod val="50000"/>
                  <a:lumOff val="50000"/>
                </a:schemeClr>
              </a:solidFil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 name="" descr="{&quot;isTemplate&quot;:true,&quot;type&quot;:3}"/>
        <p:cNvGrpSpPr/>
        <p:nvPr/>
      </p:nvGrpSpPr>
      <p:grpSpPr>
        <a:xfrm>
          <a:off x="0" y="0"/>
          <a:ext cx="0" cy="0"/>
        </a:xfrm>
      </p:grpSpPr>
      <p:grpSp>
        <p:nvGrpSpPr>
          <p:cNvPr id="11" name="" descr="{&quot;isTemplate&quot;:true,&quot;type&quot;:&quot;list&quot;,&quot;alignment&quot;:&quot;left&quot;,&quot;alignmentVertical&quot;:&quot;top&quot;,&quot;canOmit&quot;:false,&quot;scalable&quot;:false,&quot;minItemsCount&quot;:-1}"/>
          <p:cNvGrpSpPr/>
          <p:nvPr/>
        </p:nvGrpSpPr>
        <p:grpSpPr>
          <a:xfrm>
            <a:off x="685800" y="3146904"/>
            <a:ext cx="10730436" cy="3225487"/>
            <a:chOff x="685800" y="3146904"/>
            <a:chExt cx="10730436" cy="3225487"/>
          </a:xfrm>
        </p:grpSpPr>
        <p:grpSp>
          <p:nvGrpSpPr>
            <p:cNvPr id="12" name=""/>
            <p:cNvGrpSpPr/>
            <p:nvPr/>
          </p:nvGrpSpPr>
          <p:grpSpPr>
            <a:xfrm>
              <a:off x="685800" y="3146904"/>
              <a:ext cx="5760000" cy="3225487"/>
              <a:chOff x="685800" y="3146904"/>
              <a:chExt cx="5760000" cy="3225487"/>
            </a:xfrm>
          </p:grpSpPr>
          <p:sp>
            <p:nvSpPr>
              <p:cNvPr id="13" name="Tencent" descr="{&quot;isTemplate&quot;:true,&quot;type&quot;:&quot;title&quot;,&quot;canOmit&quot;:false,&quot;range&quot;:0}"/>
              <p:cNvSpPr/>
              <p:nvPr/>
            </p:nvSpPr>
            <p:spPr>
              <a:xfrm>
                <a:off x="685800" y="3146904"/>
                <a:ext cx="5760000" cy="1296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理论学习：通过课堂教学、案例分析等形式，使社区民警掌握基本的安全知识和技能</a:t>
                </a:r>
                <a:endParaRPr kumimoji="1" lang="en-US" altLang="zh-CN" sz="1800" b="1">
                  <a:solidFill>
                    <a:schemeClr val="bg1"/>
                  </a:solidFill>
                  <a:latin typeface="+mj-ea"/>
                  <a:ea typeface="+mj-ea"/>
                </a:endParaRPr>
              </a:p>
            </p:txBody>
          </p:sp>
          <p:sp>
            <p:nvSpPr>
              <p:cNvPr id="14" name="Tencent" descr="{&quot;isTemplate&quot;:true,&quot;type&quot;:&quot;content&quot;,&quot;canOmit&quot;:true,&quot;range&quot;:0}"/>
              <p:cNvSpPr txBox="1"/>
              <p:nvPr/>
            </p:nvSpPr>
            <p:spPr>
              <a:xfrm>
                <a:off x="16962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课堂教学：邀请专家、学者进行授课，讲解社区警务战术与技能、社区安全防范与应急处理等知识</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案例分析：分析典型的安全事件案例，使社区民警了解应急处理的过程和方法，提高实战能力</a:t>
                </a:r>
                <a:endParaRPr/>
              </a:p>
            </p:txBody>
          </p:sp>
        </p:grpSp>
        <p:grpSp>
          <p:nvGrpSpPr>
            <p:cNvPr id="15" name=""/>
            <p:cNvGrpSpPr/>
            <p:nvPr/>
          </p:nvGrpSpPr>
          <p:grpSpPr>
            <a:xfrm>
              <a:off x="6016236" y="3146904"/>
              <a:ext cx="5400000" cy="3225487"/>
              <a:chOff x="6016236" y="3146904"/>
              <a:chExt cx="5400000" cy="3225487"/>
            </a:xfrm>
          </p:grpSpPr>
          <p:sp>
            <p:nvSpPr>
              <p:cNvPr id="16" name="Tencent" descr="{&quot;isTemplate&quot;:true,&quot;type&quot;:&quot;title&quot;,&quot;canOmit&quot;:false,&quot;range&quot;:0}"/>
              <p:cNvSpPr/>
              <p:nvPr/>
            </p:nvSpPr>
            <p:spPr>
              <a:xfrm>
                <a:off x="6016236" y="3146904"/>
                <a:ext cx="5400000" cy="1296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kumimoji="1" lang="zh-CN" altLang="en-US" sz="1800" b="1">
                    <a:solidFill>
                      <a:schemeClr val="bg1"/>
                    </a:solidFill>
                    <a:latin typeface="+mj-ea"/>
                    <a:ea typeface="+mj-ea"/>
                  </a:rPr>
                  <a:t>实践操作：通过实战演练、模拟实训等形式，使社区民警熟练掌握安全技能和应急处理能力</a:t>
                </a:r>
                <a:endParaRPr kumimoji="1" lang="en-US" altLang="zh-CN" sz="1800" b="1">
                  <a:solidFill>
                    <a:schemeClr val="bg1"/>
                  </a:solidFill>
                  <a:latin typeface="+mj-ea"/>
                  <a:ea typeface="+mj-ea"/>
                </a:endParaRPr>
              </a:p>
            </p:txBody>
          </p:sp>
          <p:sp>
            <p:nvSpPr>
              <p:cNvPr id="17" name="Tencent" descr="{&quot;isTemplate&quot;:true,&quot;type&quot;:&quot;content&quot;,&quot;canOmit&quot;:true,&quot;range&quot;:0}"/>
              <p:cNvSpPr txBox="1"/>
              <p:nvPr/>
            </p:nvSpPr>
            <p:spPr>
              <a:xfrm>
                <a:off x="7102636" y="4667039"/>
                <a:ext cx="3240000" cy="1705352"/>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实战演练：组织社区民警进行巡逻、盘查、抓捕等实战演练，提高警务战术水平</a:t>
                </a:r>
                <a:endParaRPr/>
              </a:p>
              <a:p>
                <a:pPr marL="0" lvl="0" indent="-203200">
                  <a:lnSpc>
                    <a:spcPct val="130000"/>
                  </a:lnSpc>
                  <a:buFont typeface="Arial" pitchFamily="34" charset="0"/>
                  <a:buChar char="•"/>
                </a:pPr>
                <a:r>
                  <a:rPr lang="zh-CN" sz="1400">
                    <a:solidFill>
                      <a:schemeClr val="tx1">
                        <a:lumMod val="50000"/>
                        <a:lumOff val="50000"/>
                        <a:alpha val="100000"/>
                      </a:schemeClr>
                    </a:solidFill>
                    <a:latin typeface="微软雅黑"/>
                    <a:ea typeface="微软雅黑"/>
                  </a:rPr>
                  <a:t>模拟实训：利用虚拟现实技术进行模拟实训，使社区民警熟悉现场勘查、证据收集等实用技能</a:t>
                </a:r>
                <a:endParaRPr/>
              </a:p>
            </p:txBody>
          </p:sp>
        </p:grpSp>
      </p:grpSp>
      <p:sp>
        <p:nvSpPr>
          <p:cNvPr id="18" name="Tencent" descr="{&quot;isTemplate&quot;:true,&quot;type&quot;:&quot;title&quot;,&quot;canOmit&quot;:false,&quot;range&quot;:0}"/>
          <p:cNvSpPr txBox="1"/>
          <p:nvPr/>
        </p:nvSpPr>
        <p:spPr>
          <a:xfrm>
            <a:off x="660396" y="419688"/>
            <a:ext cx="10915650" cy="520700"/>
          </a:xfrm>
          <a:prstGeom prst="rect">
            <a:avLst/>
          </a:prstGeom>
          <a:noFill/>
        </p:spPr>
        <p:txBody>
          <a:bodyPr wrap="square" lIns="90000" tIns="46800" rIns="90000" bIns="4680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2800" b="1">
                <a:latin typeface="微软雅黑"/>
                <a:ea typeface="微软雅黑"/>
              </a:rPr>
              <a:t>理论与实践相结合的教学方法</a:t>
            </a:r>
            <a:endParaRPr lang="en-US" sz="2800" b="1">
              <a:latin typeface="微软雅黑"/>
              <a:ea typeface="微软雅黑"/>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https://d.book118.com/507106161061006044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template_ppt_humanities_architecture_blue">
      <a:dk1>
        <a:srgbClr val="000000"/>
      </a:dk1>
      <a:lt1>
        <a:srgbClr val="FFFFFF"/>
      </a:lt1>
      <a:dk2>
        <a:srgbClr val="0A102F"/>
      </a:dk2>
      <a:lt2>
        <a:srgbClr val="DEEFF8"/>
      </a:lt2>
      <a:accent1>
        <a:srgbClr val="2565A9"/>
      </a:accent1>
      <a:accent2>
        <a:srgbClr val="94CAE9"/>
      </a:accent2>
      <a:accent3>
        <a:srgbClr val="4D98D1"/>
      </a:accent3>
      <a:accent4>
        <a:srgbClr val="315C89"/>
      </a:accent4>
      <a:accent5>
        <a:srgbClr val="5880A4"/>
      </a:accent5>
      <a:accent6>
        <a:srgbClr val="1C2F45"/>
      </a:accent6>
      <a:hlink>
        <a:srgbClr val="175CEB"/>
      </a:hlink>
      <a:folHlink>
        <a:srgbClr val="81868F"/>
      </a:folHlink>
    </a:clrScheme>
    <a:fontScheme name="Arial Black-Arial">
      <a:majorFont>
        <a:latin typeface="Arial Black" panose="020b0a04020102020204"/>
        <a:ea typeface="微软雅黑"/>
        <a:cs typeface="Arial"/>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70</Paragraphs>
  <Slides>12</Slides>
  <Notes>0</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12</vt:i4>
      </vt:variant>
    </vt:vector>
  </HeadingPairs>
  <TitlesOfParts>
    <vt:vector baseType="lpstr" size="21">
      <vt:lpstr>Arial</vt:lpstr>
      <vt:lpstr>Calibri</vt:lpstr>
      <vt:lpstr>Arial Black</vt:lpstr>
      <vt:lpstr>微软雅黑</vt:lpstr>
      <vt:lpstr>黑体</vt:lpstr>
      <vt:lpstr>Microsoft YaHei</vt:lpstr>
      <vt:lpstr>Microsoft YaHei Light</vt:lpstr>
      <vt:lpstr>Microsoft Yahei</vt:lpstr>
      <vt:lpstr>Office Theme</vt:lpstr>
      <vt:lpstr>社区民警安全培训</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2024-09-18T19:55:42.675</cp:lastPrinted>
  <dcterms:created xsi:type="dcterms:W3CDTF">2024-09-18T11:55:42Z</dcterms:created>
  <dcterms:modified xsi:type="dcterms:W3CDTF">2024-09-18T11:55:44Z</dcterms:modified>
</cp:coreProperties>
</file>