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5FE401-6C40-48D5-BF3F-02FA772AA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D8C433-792C-4D50-A0B8-3E51FDA9E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A976A6-EA0A-42FB-9163-A3B2A7EF0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4738E9-7604-4D80-967D-0C2C58BDFD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E3A96BA-53C4-45EB-9CB0-E82CEAA505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0B6281-CDF1-4D16-B7CD-7BE5874918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487EED-D211-4767-BA3B-AE47A5353D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BE0B4B-08E9-471E-999B-BC94590031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F34E98-507D-4535-91F9-5FC4D3B0C1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6468CF-C58D-4080-84C2-03899F573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811B6-F5DD-4118-ADA3-70D9941992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emf"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1010602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教育管理学教育科研管理\n## 1.教育管理学的基本概念与理论体系\n### 1.1教育管理学的定义与内涵\n### 1.2教育管理学的发展历程与趋势\n### 1.3教育管理学的主要理论体系\n## 2.教育科研管理的基本概念与理论体系\n### 2.1教育科研管理的定义与内涵\n### 2.2教育科研管理的发展历程与趋势\n### 2.3教育科研管理的主要理论体系\n## 3.教育管理学与教育科研管理的关联性\n### 3.1教育管理学对教育科研管理的影响与指导\n### 3.2教育科研管理对教育管理学的促进与完善\n### 3.3教育管理学与教育科研管理的互动与融合\n## 4.教育科研管理的基本原则与方法\n### 4.1教育科研管理的基本原则\n### 4.2教育科研管理的主要方法\n### 4.3教育科研管理的实践案例分析\n## 5.教育管理学教育科研管理的未来展望\n### 5.1教育管理学与教育科研管理的发展趋势\n### 5.2教育管理学与教育科研管理的挑战与机遇\n### 5.3教育管理学与教育科研管理的创新与实践\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sz="6900"/>
              <a:t>教育管理学教育科研管理</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 </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1" name="" descr="{&quot;isTemplate&quot;:true,&quot;type&quot;:2}"/>
        <p:cNvGrpSpPr/>
        <p:nvPr/>
      </p:nvGrpSpPr>
      <p:grpSpPr>
        <a:xfrm>
          <a:off x="0" y="0"/>
          <a:ext cx="0" cy="0"/>
        </a:xfrm>
      </p:grpSpPr>
      <p:sp>
        <p:nvSpPr>
          <p:cNvPr id="52"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53"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54"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教育管理学的基本概念与理论体系</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descr="{&quot;isTemplate&quot;:true,&quot;type&quot;:3}"/>
        <p:cNvGrpSpPr/>
        <p:nvPr/>
      </p:nvGrpSpPr>
      <p:grpSpPr>
        <a:xfrm>
          <a:off x="0" y="0"/>
          <a:ext cx="0" cy="0"/>
        </a:xfrm>
      </p:grpSpPr>
      <p:grpSp>
        <p:nvGrpSpPr>
          <p:cNvPr id="66"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67" name=""/>
            <p:cNvGrpSpPr/>
            <p:nvPr/>
          </p:nvGrpSpPr>
          <p:grpSpPr>
            <a:xfrm>
              <a:off x="996217" y="2144759"/>
              <a:ext cx="2880000" cy="4458640"/>
              <a:chOff x="996217" y="2144759"/>
              <a:chExt cx="2880000" cy="4458640"/>
            </a:xfrm>
          </p:grpSpPr>
          <p:sp>
            <p:nvSpPr>
              <p:cNvPr id="68"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教育管理学是研究教育组织和教育活动的管理规律、管理原则和管理方法的科学</a:t>
                </a:r>
                <a:endParaRPr kumimoji="1" lang="en-US" altLang="zh-CN" sz="2200" b="1">
                  <a:solidFill>
                    <a:schemeClr val="bg1"/>
                  </a:solidFill>
                  <a:latin typeface="+mj-ea"/>
                  <a:ea typeface="+mj-ea"/>
                </a:endParaRPr>
              </a:p>
            </p:txBody>
          </p:sp>
          <p:sp>
            <p:nvSpPr>
              <p:cNvPr id="69"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教育组织包括学校、教育机构、教育团队等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教育活动包括教学、科研、德育等</a:t>
                </a:r>
                <a:endParaRPr/>
              </a:p>
            </p:txBody>
          </p:sp>
          <p:sp>
            <p:nvSpPr>
              <p:cNvPr id="70"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71" name=""/>
            <p:cNvGrpSpPr/>
            <p:nvPr/>
          </p:nvGrpSpPr>
          <p:grpSpPr>
            <a:xfrm>
              <a:off x="4656000" y="2144759"/>
              <a:ext cx="2880000" cy="4458640"/>
              <a:chOff x="4656000" y="2144759"/>
              <a:chExt cx="2880000" cy="4458640"/>
            </a:xfrm>
          </p:grpSpPr>
          <p:sp>
            <p:nvSpPr>
              <p:cNvPr id="72"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教育管理学的研究对象是教育组织和教育活动的管理过程</a:t>
                </a:r>
                <a:endParaRPr kumimoji="1" lang="en-US" altLang="zh-CN" sz="2200" b="1">
                  <a:solidFill>
                    <a:schemeClr val="bg1"/>
                  </a:solidFill>
                  <a:latin typeface="+mj-ea"/>
                  <a:ea typeface="+mj-ea"/>
                </a:endParaRPr>
              </a:p>
            </p:txBody>
          </p:sp>
          <p:sp>
            <p:nvSpPr>
              <p:cNvPr id="73"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管理过程包括计划、组织、指导、控制、评价等环节</a:t>
                </a:r>
                <a:endParaRPr/>
              </a:p>
            </p:txBody>
          </p:sp>
          <p:sp>
            <p:nvSpPr>
              <p:cNvPr id="74"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75" name=""/>
            <p:cNvGrpSpPr/>
            <p:nvPr/>
          </p:nvGrpSpPr>
          <p:grpSpPr>
            <a:xfrm>
              <a:off x="8315783" y="2144759"/>
              <a:ext cx="2880000" cy="4458640"/>
              <a:chOff x="8315783" y="2144759"/>
              <a:chExt cx="2880000" cy="4458640"/>
            </a:xfrm>
          </p:grpSpPr>
          <p:sp>
            <p:nvSpPr>
              <p:cNvPr id="76"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教育管理学的目标是提高教育组织和教育活动的管理效率和管理效果</a:t>
                </a:r>
                <a:endParaRPr kumimoji="1" lang="en-US" altLang="zh-CN" sz="2200" b="1">
                  <a:solidFill>
                    <a:schemeClr val="bg1"/>
                  </a:solidFill>
                  <a:latin typeface="+mj-ea"/>
                  <a:ea typeface="+mj-ea"/>
                </a:endParaRPr>
              </a:p>
            </p:txBody>
          </p:sp>
          <p:sp>
            <p:nvSpPr>
              <p:cNvPr id="77"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管理效率指教育资源和时间的有效利用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管理效果指教育目标和期望的达成程度</a:t>
                </a:r>
                <a:endParaRPr/>
              </a:p>
            </p:txBody>
          </p:sp>
          <p:sp>
            <p:nvSpPr>
              <p:cNvPr id="78"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79"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教育管理学的定义与内涵</a:t>
            </a:r>
            <a:endParaRPr lang="en-US" sz="36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0" name="" descr="{&quot;isTemplate&quot;:true,&quot;type&quot;:3}"/>
        <p:cNvGrpSpPr/>
        <p:nvPr/>
      </p:nvGrpSpPr>
      <p:grpSpPr>
        <a:xfrm>
          <a:off x="0" y="0"/>
          <a:ext cx="0" cy="0"/>
        </a:xfrm>
      </p:grpSpPr>
      <p:sp>
        <p:nvSpPr>
          <p:cNvPr id="8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教育管理学的发展历程与趋势</a:t>
            </a:r>
            <a:endParaRPr lang="en-US" sz="3600" b="1">
              <a:latin typeface="微软雅黑"/>
              <a:ea typeface="微软雅黑"/>
            </a:endParaRPr>
          </a:p>
        </p:txBody>
      </p:sp>
      <p:sp>
        <p:nvSpPr>
          <p:cNvPr id="8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教育管理学的发展历程可以分为</a:t>
            </a:r>
            <a:r>
              <a:rPr lang="zh-CN" sz="1400" b="1" spc="300">
                <a:solidFill>
                  <a:schemeClr val="tx1">
                    <a:lumMod val="50000"/>
                    <a:lumOff val="50000"/>
                    <a:alpha val="100000"/>
                  </a:schemeClr>
                </a:solidFill>
                <a:latin typeface="微软雅黑"/>
                <a:ea typeface="微软雅黑"/>
              </a:rPr>
              <a:t>经验管理</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科学管理和现代管理</a:t>
            </a:r>
            <a:r>
              <a:rPr lang="zh-CN" sz="1400" spc="300">
                <a:solidFill>
                  <a:schemeClr val="tx1">
                    <a:lumMod val="50000"/>
                    <a:lumOff val="50000"/>
                    <a:alpha val="100000"/>
                  </a:schemeClr>
                </a:solidFill>
                <a:latin typeface="微软雅黑"/>
                <a:ea typeface="微软雅黑"/>
              </a:rPr>
              <a:t>三个阶段</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经验管理阶段主要依赖管理者的经验和直觉进行决策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科学管理阶段强调运用科学方法和管理理论进行决策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现代管理阶段注重综合运用多学科理论和技术进行创新管理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教育管理学的发展趋势表现为</a:t>
            </a:r>
            <a:r>
              <a:rPr lang="zh-CN" sz="1400" b="1" spc="300">
                <a:solidFill>
                  <a:schemeClr val="tx1">
                    <a:lumMod val="50000"/>
                    <a:lumOff val="50000"/>
                    <a:alpha val="100000"/>
                  </a:schemeClr>
                </a:solidFill>
                <a:latin typeface="微软雅黑"/>
                <a:ea typeface="微软雅黑"/>
              </a:rPr>
              <a:t>全球化</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信息化</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人本化</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生态化</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全球化要求教育管理者具有全球视野和跨文化沟通能力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信息化要求教育管理者掌握信息技术和数据分析能力</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人本化要求教育管理者关注学生和教师的全面发展需求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生态化要求教育管理者关注教育组织和教育活动的可持续发展</a:t>
            </a:r>
            <a:endParaRPr/>
          </a:p>
        </p:txBody>
      </p:sp>
      <p:cxnSp>
        <p:nvCxnSpPr>
          <p:cNvPr id="8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3}"/>
        <p:cNvGrpSpPr/>
        <p:nvPr/>
      </p:nvGrpSpPr>
      <p:grpSpPr>
        <a:xfrm>
          <a:off x="0" y="0"/>
          <a:ext cx="0" cy="0"/>
        </a:xfrm>
      </p:grpSpPr>
      <p:sp>
        <p:nvSpPr>
          <p:cNvPr id="87"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教育管理学的主要理论体系</a:t>
            </a:r>
            <a:endParaRPr lang="en-US" sz="3600" b="1">
              <a:latin typeface="微软雅黑"/>
              <a:ea typeface="微软雅黑"/>
            </a:endParaRPr>
          </a:p>
        </p:txBody>
      </p:sp>
      <p:sp>
        <p:nvSpPr>
          <p:cNvPr id="88"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教育管理学的理论体系包括</a:t>
            </a:r>
            <a:r>
              <a:rPr lang="zh-CN" sz="1400" b="1" spc="300">
                <a:solidFill>
                  <a:schemeClr val="tx1">
                    <a:lumMod val="50000"/>
                    <a:lumOff val="50000"/>
                    <a:alpha val="100000"/>
                  </a:schemeClr>
                </a:solidFill>
                <a:latin typeface="微软雅黑"/>
                <a:ea typeface="微软雅黑"/>
              </a:rPr>
              <a:t>教育管理哲学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教育管理规律</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教育管理原则</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教育管理方法</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教育管理哲学是研究教育管理的基本观念和价值观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教育管理规律是研究教育组织和教育活动的内在联系和规律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教育管理原则是研究教育管理实践中的指导思想和行为准则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教育管理方法是研究教育管理过程中的具体手段和策略</a:t>
            </a:r>
            <a:endParaRPr/>
          </a:p>
        </p:txBody>
      </p:sp>
      <p:cxnSp>
        <p:nvCxnSpPr>
          <p:cNvPr id="89"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0"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descr="{&quot;isTemplate&quot;:true,&quot;type&quot;:2}"/>
        <p:cNvGrpSpPr/>
        <p:nvPr/>
      </p:nvGrpSpPr>
      <p:grpSpPr>
        <a:xfrm>
          <a:off x="0" y="0"/>
          <a:ext cx="0" cy="0"/>
        </a:xfrm>
      </p:grpSpPr>
      <p:sp>
        <p:nvSpPr>
          <p:cNvPr id="92"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93"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4"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600">
                <a:solidFill>
                  <a:srgbClr val="FFFFFF">
                    <a:alpha val="100000"/>
                  </a:srgbClr>
                </a:solidFill>
                <a:latin typeface="微软雅黑"/>
                <a:ea typeface="微软雅黑"/>
              </a:rPr>
              <a:t>教育科研管理的基本概念与理论体系</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3}"/>
        <p:cNvGrpSpPr/>
        <p:nvPr/>
      </p:nvGrpSpPr>
      <p:grpSpPr>
        <a:xfrm>
          <a:off x="0" y="0"/>
          <a:ext cx="0" cy="0"/>
        </a:xfrm>
      </p:grpSpPr>
      <p:grpSp>
        <p:nvGrpSpPr>
          <p:cNvPr id="9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7" name=""/>
            <p:cNvGrpSpPr/>
            <p:nvPr/>
          </p:nvGrpSpPr>
          <p:grpSpPr>
            <a:xfrm>
              <a:off x="685800" y="3146904"/>
              <a:ext cx="5760000" cy="3225487"/>
              <a:chOff x="685800" y="3146904"/>
              <a:chExt cx="5760000" cy="3225487"/>
            </a:xfrm>
          </p:grpSpPr>
          <p:sp>
            <p:nvSpPr>
              <p:cNvPr id="9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教育科研管理是指对教育科研活动进行计划、组织、指导、控制和评价的过程</a:t>
                </a:r>
                <a:endParaRPr kumimoji="1" lang="en-US" altLang="zh-CN" sz="1800" b="1">
                  <a:solidFill>
                    <a:schemeClr val="bg1"/>
                  </a:solidFill>
                  <a:latin typeface="+mj-ea"/>
                  <a:ea typeface="+mj-ea"/>
                </a:endParaRPr>
              </a:p>
            </p:txBody>
          </p:sp>
          <p:sp>
            <p:nvSpPr>
              <p:cNvPr id="9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教育科研活动包括课题研究、学术交流、成果转化等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教育科研管理旨在提高教育科研活动的</a:t>
                </a:r>
                <a:r>
                  <a:rPr lang="zh-CN" sz="1400" b="1">
                    <a:solidFill>
                      <a:schemeClr val="tx1">
                        <a:lumMod val="50000"/>
                        <a:lumOff val="50000"/>
                        <a:alpha val="100000"/>
                      </a:schemeClr>
                    </a:solidFill>
                    <a:latin typeface="微软雅黑"/>
                    <a:ea typeface="微软雅黑"/>
                  </a:rPr>
                  <a:t>效率</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效果</a:t>
                </a:r>
                <a:endParaRPr/>
              </a:p>
            </p:txBody>
          </p:sp>
        </p:grpSp>
        <p:grpSp>
          <p:nvGrpSpPr>
            <p:cNvPr id="100" name=""/>
            <p:cNvGrpSpPr/>
            <p:nvPr/>
          </p:nvGrpSpPr>
          <p:grpSpPr>
            <a:xfrm>
              <a:off x="6016236" y="3146904"/>
              <a:ext cx="5400000" cy="3225487"/>
              <a:chOff x="6016236" y="3146904"/>
              <a:chExt cx="5400000" cy="3225487"/>
            </a:xfrm>
          </p:grpSpPr>
          <p:sp>
            <p:nvSpPr>
              <p:cNvPr id="10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教育科研管理的对象是教育科研活动的过程和成果</a:t>
                </a:r>
                <a:endParaRPr kumimoji="1" lang="en-US" altLang="zh-CN" sz="1800" b="1">
                  <a:solidFill>
                    <a:schemeClr val="bg1"/>
                  </a:solidFill>
                  <a:latin typeface="+mj-ea"/>
                  <a:ea typeface="+mj-ea"/>
                </a:endParaRPr>
              </a:p>
            </p:txBody>
          </p:sp>
          <p:sp>
            <p:nvSpPr>
              <p:cNvPr id="10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过程管理包括科研项目的选题、论证、实施、结题等环节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成果管理包括科研成果的评审、奖励、推广、转化等环节</a:t>
                </a:r>
                <a:endParaRPr/>
              </a:p>
            </p:txBody>
          </p:sp>
        </p:grpSp>
      </p:grpSp>
      <p:sp>
        <p:nvSpPr>
          <p:cNvPr id="10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教育科研管理的定义与内涵</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4" name="" descr="{&quot;isTemplate&quot;:true,&quot;type&quot;:3}"/>
        <p:cNvGrpSpPr/>
        <p:nvPr/>
      </p:nvGrpSpPr>
      <p:grpSpPr>
        <a:xfrm>
          <a:off x="0" y="0"/>
          <a:ext cx="0" cy="0"/>
        </a:xfrm>
      </p:grpSpPr>
      <p:sp>
        <p:nvSpPr>
          <p:cNvPr id="105"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教育科研管理的发展历程可以分为</a:t>
            </a:r>
            <a:r>
              <a:rPr lang="en-US" sz="1400" b="1" spc="300">
                <a:solidFill>
                  <a:srgbClr val="808080">
                    <a:alpha val="100000"/>
                  </a:srgbClr>
                </a:solidFill>
                <a:latin typeface="微软雅黑"/>
                <a:ea typeface="微软雅黑"/>
              </a:rPr>
              <a:t>经验管理</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科学管理和现代管理</a:t>
            </a:r>
            <a:r>
              <a:rPr lang="en-US" sz="1400" spc="300">
                <a:solidFill>
                  <a:srgbClr val="808080">
                    <a:alpha val="100000"/>
                  </a:srgbClr>
                </a:solidFill>
                <a:latin typeface="微软雅黑"/>
                <a:ea typeface="微软雅黑"/>
              </a:rPr>
              <a:t>三个阶段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经验管理阶段主要依赖管理者的经验和直觉进行决策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科学管理阶段强调运用科学方法和管理理论进行决策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现代管理阶段注重综合运用多学科理论和技术进行创新管理</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教育科研管理的发展趋势表现为</a:t>
            </a:r>
            <a:r>
              <a:rPr lang="en-US" sz="1400" b="1" spc="300">
                <a:solidFill>
                  <a:srgbClr val="808080">
                    <a:alpha val="100000"/>
                  </a:srgbClr>
                </a:solidFill>
                <a:latin typeface="微软雅黑"/>
                <a:ea typeface="微软雅黑"/>
              </a:rPr>
              <a:t>全球化</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信息化</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人本化</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生态化</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全球化要求教育科研管理者具有全球视野和跨文化沟通能力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信息化要求教育科研管理者掌握信息技术和数据分析能力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人本化要求教育科研管理者关注学生和教师的全面发展需求</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生态化要求教育科研管理者关注教育组织和教育活动的可持续发展</a:t>
            </a:r>
            <a:endParaRPr/>
          </a:p>
        </p:txBody>
      </p:sp>
      <p:sp>
        <p:nvSpPr>
          <p:cNvPr id="106"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教育科研管理的发展历程与趋势</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descr="{&quot;isTemplate&quot;:true,&quot;type&quot;:3}"/>
        <p:cNvGrpSpPr/>
        <p:nvPr/>
      </p:nvGrpSpPr>
      <p:grpSpPr>
        <a:xfrm>
          <a:off x="0" y="0"/>
          <a:ext cx="0" cy="0"/>
        </a:xfrm>
      </p:grpSpPr>
      <p:sp>
        <p:nvSpPr>
          <p:cNvPr id="108"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教育科研管理的主要理论体系</a:t>
            </a:r>
            <a:endParaRPr lang="en-US" sz="3600" b="1">
              <a:latin typeface="微软雅黑"/>
              <a:ea typeface="微软雅黑"/>
            </a:endParaRPr>
          </a:p>
        </p:txBody>
      </p:sp>
      <p:sp>
        <p:nvSpPr>
          <p:cNvPr id="109"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教育科研管理的理论体系包括</a:t>
            </a:r>
            <a:r>
              <a:rPr lang="zh-CN" sz="1400" b="1" spc="300">
                <a:solidFill>
                  <a:schemeClr val="tx1">
                    <a:lumMod val="50000"/>
                    <a:lumOff val="50000"/>
                    <a:alpha val="100000"/>
                  </a:schemeClr>
                </a:solidFill>
                <a:latin typeface="微软雅黑"/>
                <a:ea typeface="微软雅黑"/>
              </a:rPr>
              <a:t>教育科研哲学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教育科研规律</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教育科研原则</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教育科研方法</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教育科研哲学是研究教育科研的基本观念和价值观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教育科研规律是研究教育科研活动的内在联系和规律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教育科研原则是研究教育科研实践中的指导思想和行为准则</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教育科研方法是研究教育科研过程中的具体手段和策略</a:t>
            </a:r>
            <a:endParaRPr/>
          </a:p>
        </p:txBody>
      </p:sp>
      <p:pic>
        <p:nvPicPr>
          <p:cNvPr id="110"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600">
                <a:solidFill>
                  <a:srgbClr val="FFFFFF">
                    <a:alpha val="100000"/>
                  </a:srgbClr>
                </a:solidFill>
                <a:latin typeface="微软雅黑"/>
                <a:ea typeface="微软雅黑"/>
              </a:rPr>
              <a:t>教育管理学与教育科研管理的关联性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教育管理学为教育科研管理提供了</a:t>
            </a:r>
            <a:r>
              <a:rPr lang="en-US" sz="1400" b="1" spc="300">
                <a:solidFill>
                  <a:srgbClr val="808080">
                    <a:alpha val="100000"/>
                  </a:srgbClr>
                </a:solidFill>
                <a:latin typeface="微软雅黑"/>
                <a:ea typeface="微软雅黑"/>
              </a:rPr>
              <a:t>理论基础</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方法论指导</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教育管理学的研究方法和理论体系可以应用于教育科研管理实践</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教育管理学的研究成果有助于提高教育科研管理的效率和效果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教育管理学对教育科研管理的影响表现为</a:t>
            </a:r>
            <a:r>
              <a:rPr lang="en-US" sz="1400" b="1" spc="300">
                <a:solidFill>
                  <a:srgbClr val="808080">
                    <a:alpha val="100000"/>
                  </a:srgbClr>
                </a:solidFill>
                <a:latin typeface="微软雅黑"/>
                <a:ea typeface="微软雅黑"/>
              </a:rPr>
              <a:t>战略导向</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资源配置</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政策支持</a:t>
            </a:r>
            <a:r>
              <a:rPr lang="en-US" sz="1400" spc="300">
                <a:solidFill>
                  <a:srgbClr val="808080">
                    <a:alpha val="100000"/>
                  </a:srgbClr>
                </a:solidFill>
                <a:latin typeface="微软雅黑"/>
                <a:ea typeface="微软雅黑"/>
              </a:rPr>
              <a:t>等方面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战略导向方面，教育管理学的理念和目标对教育科研管理具有指导和引领作用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资源配置方面，教育管理学的研究有助于优化教育科研资源的配置和利用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政策支持方面，教育管理学的研究成果为教育科研管理政策的制定和实施提供了依据</a:t>
            </a:r>
            <a:endParaRPr/>
          </a:p>
        </p:txBody>
      </p:sp>
      <p:sp>
        <p:nvSpPr>
          <p:cNvPr id="1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教育管理学对教育科研管理的影响与指导</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https://d.book118.com/507110106026006044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12</vt:i4>
      </vt:variant>
    </vt:vector>
  </HeadingPairs>
  <TitlesOfParts>
    <vt:vector baseType="lpstr" size="20">
      <vt:lpstr>Arial</vt:lpstr>
      <vt:lpstr>Calibri</vt:lpstr>
      <vt:lpstr>Arial Black</vt:lpstr>
      <vt:lpstr>微软雅黑</vt:lpstr>
      <vt:lpstr>黑体</vt:lpstr>
      <vt:lpstr>Microsoft YaHei</vt:lpstr>
      <vt:lpstr>Microsoft YaHei Light</vt:lpstr>
      <vt:lpstr>Office Theme</vt:lpstr>
      <vt:lpstr>教育管理学教育科研管理</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2024-09-18T09:27:48.799</cp:lastPrinted>
  <dcterms:created xsi:type="dcterms:W3CDTF">2024-09-18T01:27:48Z</dcterms:created>
  <dcterms:modified xsi:type="dcterms:W3CDTF">2024-09-18T01:27:50Z</dcterms:modified>
</cp:coreProperties>
</file>