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9D0517-1408-4912-B3E3-B5FCDDC8C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B5BFEB-337C-487C-BF6E-E12D0D046D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D96F02-428E-494D-AC90-4F1998DA8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C38544-4284-4938-AE1B-420C48F85A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E3BE8C-3950-472E-9795-587AE5D910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66EFF5-C2AA-4C1F-878F-1CEBF94500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1088D9-9FEB-4A75-B96D-257577B8D7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8DFD90-92D3-4B97-8206-C8F34A03A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9C1FFD-998B-4291-A085-B8D19854BF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DADF71-AC1D-481B-A969-E0B949ED4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BB4ECD-C8B1-4DB9-A24F-A68B72278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11502416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《国际bot融资》ppt课件</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国际bot融资概述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国际bot融资的运作方式</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国际bot融资的风险与防范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国际bot融资的成功案例分析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国际bot融资的未来发展趋势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国际bot融资概述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3423" r="33423"/>
          <a:stretch>
            <a:fillRect/>
          </a:stretch>
        </p:blipFill>
        <p:spPr>
          <a:xfrm>
            <a:off x="939483"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国际bot融资是指一国政府就某一基础设施项目与外国投资者签订特许权协议，授予外方投资者在一定期限内对该项目的特许经营权，并由外方投资者筹集资金、建设和经营该项目的一种融资方式。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国际bot融资是一种国际性的公共基础设施建设融资模式，旨在吸引外国资本和技术，加速本国基础设施的建设进程。</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国际bot融资的定义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353" r="1135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国际bot融资的特许经营期限较长，一般为20-30年，甚至更长。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长期性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国际bot融资涉及政治、经济、法律等多个方面的风险，如政府更迭、汇率波动、税收政策变化等。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高风险性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国际bot融资涉及多个国家和地区的法律、税收、金融等方面的差异，需要专业的中介机构进行协调和谈判。</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复杂性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国际bot融资的特点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起源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国际bot融资起源于20世纪80年代，最初在泰国开始实施，后来逐渐推广到其他国家和地区。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随着全球经济的发展和基础设施建设的需要，国际bot融资逐渐成为一种重要的国际性公共基础设施建设融资模式。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目前，国际bot融资已经在全球范围内得到广泛应用，涉及交通、能源、水利等多个领域。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国际bot融资的发展历程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国际bot融资的运作方式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建设-经营-转让模式，指政府通过特许经营权协议，授权私营企业进行基础设施建设和经营，并在特许经营期结束后将项目无偿转让给政府。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BOT模式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建设-转让-经营模式，指私营企业先行投资建设基础设施，完工后将其所有权转让给政府，然后由政府负责运营和管理。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BTO模式</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建设-拥有-经营模式，私营企业投资建设基础设施并拥有其所有权，长期经营并获得收益，特许经营期满后可选择将项目无偿转让给政府。</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BOO模式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运作模式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1913535"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19203"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94280" y="1296383"/>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19203"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94280"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35501" y="3971944"/>
            <a:ext cx="1279754" cy="127975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3193289"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9" name="Connector 9"/>
          <p:cNvCxnSpPr/>
          <p:nvPr/>
        </p:nvCxnSpPr>
        <p:spPr>
          <a:xfrm>
            <a:off x="6280493" y="4611821"/>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0" name="Connector 10"/>
          <p:cNvCxnSpPr/>
          <p:nvPr/>
        </p:nvCxnSpPr>
        <p:spPr>
          <a:xfrm>
            <a:off x="6264887"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1" name="Connector 11"/>
          <p:cNvCxnSpPr/>
          <p:nvPr/>
        </p:nvCxnSpPr>
        <p:spPr>
          <a:xfrm>
            <a:off x="3193289" y="4674248"/>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2" name="Freeform 12"/>
          <p:cNvSpPr/>
          <p:nvPr/>
        </p:nvSpPr>
        <p:spPr>
          <a:xfrm>
            <a:off x="2281268" y="1670945"/>
            <a:ext cx="499416" cy="499416"/>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256884" y="4393326"/>
            <a:ext cx="436989" cy="436989"/>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3235" y="4268472"/>
            <a:ext cx="561843" cy="561843"/>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292252" y="1694356"/>
            <a:ext cx="483810" cy="48381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8348389" y="4393326"/>
            <a:ext cx="421382" cy="421382"/>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296013" y="1936260"/>
            <a:ext cx="1529462"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10981062" y="2210833"/>
            <a:ext cx="0" cy="2184946"/>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19" name="Connector 19"/>
          <p:cNvCxnSpPr/>
          <p:nvPr/>
        </p:nvCxnSpPr>
        <p:spPr>
          <a:xfrm flipH="1">
            <a:off x="9326745" y="4692789"/>
            <a:ext cx="1701137" cy="0"/>
          </a:xfrm>
          <a:prstGeom prst="line">
            <a:avLst/>
          </a:prstGeom>
          <a:ln w="6667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20" name="TextBox 20"/>
          <p:cNvSpPr txBox="1"/>
          <p:nvPr/>
        </p:nvSpPr>
        <p:spPr>
          <a:xfrm>
            <a:off x="1134187"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确定项目需求、可行性研究、项目评估等。</a:t>
            </a:r>
          </a:p>
        </p:txBody>
      </p:sp>
      <p:sp>
        <p:nvSpPr>
          <p:cNvPr id="21" name="Freeform 21"/>
          <p:cNvSpPr/>
          <p:nvPr/>
        </p:nvSpPr>
        <p:spPr>
          <a:xfrm>
            <a:off x="8345068" y="1722248"/>
            <a:ext cx="428024" cy="428024"/>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运作流程</a:t>
              </a:r>
            </a:p>
          </p:txBody>
        </p:sp>
      </p:grpSp>
      <p:sp>
        <p:nvSpPr>
          <p:cNvPr id="44" name="TextBox 44"/>
          <p:cNvSpPr txBox="1"/>
          <p:nvPr/>
        </p:nvSpPr>
        <p:spPr>
          <a:xfrm>
            <a:off x="1177983" y="2709488"/>
            <a:ext cx="2750859" cy="3810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项目发起与筹备</a:t>
            </a:r>
          </a:p>
        </p:txBody>
      </p:sp>
      <p:sp>
        <p:nvSpPr>
          <p:cNvPr id="45" name="TextBox 45"/>
          <p:cNvSpPr txBox="1"/>
          <p:nvPr/>
        </p:nvSpPr>
        <p:spPr>
          <a:xfrm>
            <a:off x="4114932"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发布招标公告、评审投标书、确定中标者等。</a:t>
            </a:r>
          </a:p>
        </p:txBody>
      </p:sp>
      <p:sp>
        <p:nvSpPr>
          <p:cNvPr id="46" name="TextBox 46"/>
          <p:cNvSpPr txBox="1"/>
          <p:nvPr/>
        </p:nvSpPr>
        <p:spPr>
          <a:xfrm>
            <a:off x="4158727"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招标与选择投资者</a:t>
            </a:r>
          </a:p>
        </p:txBody>
      </p:sp>
      <p:sp>
        <p:nvSpPr>
          <p:cNvPr id="47" name="TextBox 47"/>
          <p:cNvSpPr txBox="1"/>
          <p:nvPr/>
        </p:nvSpPr>
        <p:spPr>
          <a:xfrm>
            <a:off x="7139855" y="3014288"/>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明确双方权利义务、经营期限、投资回报等条款。</a:t>
            </a:r>
          </a:p>
        </p:txBody>
      </p:sp>
      <p:sp>
        <p:nvSpPr>
          <p:cNvPr id="48" name="TextBox 48"/>
          <p:cNvSpPr txBox="1"/>
          <p:nvPr/>
        </p:nvSpPr>
        <p:spPr>
          <a:xfrm>
            <a:off x="7183651" y="2709488"/>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签署特许经营协议</a:t>
            </a:r>
          </a:p>
        </p:txBody>
      </p:sp>
      <p:sp>
        <p:nvSpPr>
          <p:cNvPr id="49" name="TextBox 49"/>
          <p:cNvSpPr txBox="1"/>
          <p:nvPr/>
        </p:nvSpPr>
        <p:spPr>
          <a:xfrm>
            <a:off x="7139855"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筹集资金、组织施工、设备采购等。</a:t>
            </a:r>
          </a:p>
        </p:txBody>
      </p:sp>
      <p:sp>
        <p:nvSpPr>
          <p:cNvPr id="50" name="TextBox 50"/>
          <p:cNvSpPr txBox="1"/>
          <p:nvPr/>
        </p:nvSpPr>
        <p:spPr>
          <a:xfrm>
            <a:off x="7183651"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融资与建设</a:t>
            </a:r>
          </a:p>
        </p:txBody>
      </p:sp>
      <p:sp>
        <p:nvSpPr>
          <p:cNvPr id="51" name="TextBox 51"/>
          <p:cNvSpPr txBox="1"/>
          <p:nvPr/>
        </p:nvSpPr>
        <p:spPr>
          <a:xfrm>
            <a:off x="4114932"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项目日常运营、维护保养、收费管理等。</a:t>
            </a:r>
          </a:p>
        </p:txBody>
      </p:sp>
      <p:sp>
        <p:nvSpPr>
          <p:cNvPr id="52" name="TextBox 52"/>
          <p:cNvSpPr txBox="1"/>
          <p:nvPr/>
        </p:nvSpPr>
        <p:spPr>
          <a:xfrm>
            <a:off x="4158727"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运营与管理</a:t>
            </a:r>
          </a:p>
        </p:txBody>
      </p:sp>
      <p:sp>
        <p:nvSpPr>
          <p:cNvPr id="53" name="TextBox 53"/>
          <p:cNvSpPr txBox="1"/>
          <p:nvPr/>
        </p:nvSpPr>
        <p:spPr>
          <a:xfrm>
            <a:off x="1056153" y="5696425"/>
            <a:ext cx="2838450" cy="790575"/>
          </a:xfrm>
          <a:prstGeom prst="rect">
            <a:avLst/>
          </a:prstGeom>
        </p:spPr>
        <p:txBody>
          <a:bodyPr vert="horz" wrap="square" lIns="123825" tIns="123825" rIns="57150" bIns="123825"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1425">
                <a:solidFill>
                  <a:schemeClr val="dk1">
                    <a:alpha val="100000"/>
                  </a:schemeClr>
                </a:solidFill>
                <a:latin typeface="Microsoft Yahei"/>
                <a:ea typeface="Microsoft Yahei"/>
                <a:cs typeface="Microsoft Yahei"/>
              </a:rPr>
              <a:t>项目移交政府或新的投资者。</a:t>
            </a:r>
          </a:p>
        </p:txBody>
      </p:sp>
      <p:sp>
        <p:nvSpPr>
          <p:cNvPr id="54" name="TextBox 54"/>
          <p:cNvSpPr txBox="1"/>
          <p:nvPr/>
        </p:nvSpPr>
        <p:spPr>
          <a:xfrm>
            <a:off x="1099949" y="5391625"/>
            <a:ext cx="2743200" cy="600075"/>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800" b="1">
                <a:solidFill>
                  <a:schemeClr val="accent1">
                    <a:alpha val="100000"/>
                  </a:schemeClr>
                </a:solidFill>
                <a:latin typeface="Microsoft Yahei"/>
                <a:ea typeface="Microsoft Yahei"/>
                <a:cs typeface="Microsoft Yahei"/>
              </a:rPr>
              <a:t>期满移交</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8833" b="883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政府在BOT项目中的支持与监管力度直接影响项目的成功与否。</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政府支持与监管</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融资能力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风险控制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合同管理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BOT项目通常需要大量资金投入，融资渠道和成本是关键因素。</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BOT项目涉及多种风险，如建设风险、经营风险、政策风险等，有效的风险控制是项目成功的保障。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特许经营协议是BOT项目的核心文件，合同管理对于维护各方权益至关重要。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运作中的关键因素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国际bot融资的风险与防范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由于东道国政治环境的不稳定性，如政权更迭、社会动荡等，可能对bot融资项目产生重大影响。</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政治风险</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涉及汇率波动、通货膨胀、市场需求变化等因素，可能对bot融资项目的经济效益产生负面影响。</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经济风险</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东道国法律环境的变动，如政策调整、法律法规修改等，可能对bot融资项目产生法律纠纷。</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法律风险</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项目的技术可行性、设备故障、工程质量等问题，可能导致项目无法按期完工或性能达不到预期。</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技术风险</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https://d.book118.com/507115024166006040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2024-09-13T14:04:31.782</cp:lastPrinted>
  <dcterms:created xsi:type="dcterms:W3CDTF">2024-09-13T06:04:31Z</dcterms:created>
  <dcterms:modified xsi:type="dcterms:W3CDTF">2024-09-13T06:04:33Z</dcterms:modified>
</cp:coreProperties>
</file>