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78EF25-1C7F-45B4-BF4A-E765BB16791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9E389B-F54A-4F6B-954A-7D68B2C1A1D2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5514D-1C19-4227-9FDB-AE9C2557C608}" type="slidenum">
              <a:rPr lang="zh-CN" altLang="en-US" smtClean="0">
                <a:solidFill>
                  <a:prstClr val="black"/>
                </a:solidFill>
              </a:rPr>
              <a:t>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>
                <a:solidFill>
                  <a:prstClr val="black"/>
                </a:solidFill>
              </a:rPr>
              <a:t>4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C5514D-1C19-4227-9FDB-AE9C2557C608}" type="slidenum">
              <a:rPr lang="zh-CN" altLang="en-US" smtClean="0">
                <a:solidFill>
                  <a:prstClr val="black"/>
                </a:solidFill>
              </a:rPr>
              <a:t>11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521D5-C458-41A3-BF62-AB0FE940E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6E2B6-2D7A-4E9F-99EF-B1F5C1FBE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E38D7-58D7-4B6C-A94F-2490915C2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517BC-4F8F-4D6A-863A-95700EB15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6A069B-37CA-4C6E-8252-16FD06997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A0DA61-277F-4108-B527-ADCCEABC4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C15D3-5558-4F0D-9CE9-3E92B1513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D2EF0-34F6-467A-8874-29B7BB7C4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D2C85-9FD0-4426-A767-CAA67A1E4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A50D9-1308-4C06-A6FD-B81365FF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5DF35-CFF0-4D38-8161-887F64146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23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CDE9-63ED-4D20-936C-2A6335969BDB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BB8D-D0EC-4BB8-934B-3DAC515CD1C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BCDE9-63ED-4D20-936C-2A6335969BDB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ABB8D-D0EC-4BB8-934B-3DAC515CD1C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../media/image1.png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fld id="{430BCDE9-63ED-4D20-936C-2A6335969BDB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4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fld id="{046ABB8D-D0EC-4BB8-934B-3DAC515CD1C3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" y="0"/>
            <a:ext cx="9141292" cy="51435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microsoft.com/office/2007/relationships/hdphoto" Target="../media/image6.wdp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microsoft.com/office/2007/relationships/hdphoto" Target="../media/image8.wdp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microsoft.com/office/2007/relationships/hdphoto" Target="../media/image11.wdp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microsoft.com/office/2007/relationships/hdphoto" Target="../media/image11.wdp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png" /><Relationship Id="rId4" Type="http://schemas.microsoft.com/office/2007/relationships/hdphoto" Target="../media/image11.wdp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5.png" /><Relationship Id="rId6" Type="http://schemas.microsoft.com/office/2007/relationships/hdphoto" Target="../media/image6.wdp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3113504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48"/>
          <p:cNvSpPr txBox="1"/>
          <p:nvPr/>
        </p:nvSpPr>
        <p:spPr>
          <a:xfrm>
            <a:off x="2489474" y="985347"/>
            <a:ext cx="5966064" cy="992579"/>
          </a:xfrm>
          <a:prstGeom prst="rect">
            <a:avLst/>
          </a:prstGeom>
          <a:noFill/>
          <a:ln w="19050">
            <a:noFill/>
          </a:ln>
          <a:effectLst>
            <a:softEdge rad="31750"/>
          </a:effectLst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6000" b="1" smtClean="0">
                <a:ln w="0"/>
                <a:solidFill>
                  <a:prstClr val="black"/>
                </a:solidFill>
                <a:latin typeface="宋体" panose="02010600030101010101" pitchFamily="2" charset="-122"/>
              </a:rPr>
              <a:t>记金华的双龙洞</a:t>
            </a:r>
            <a:endParaRPr lang="zh-CN" altLang="zh-CN" sz="6000" b="1">
              <a:ln w="0"/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pic>
        <p:nvPicPr>
          <p:cNvPr id="12" name="图片 11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751" y="905634"/>
            <a:ext cx="1231009" cy="1152000"/>
          </a:xfrm>
          <a:prstGeom prst="rect">
            <a:avLst/>
          </a:prstGeom>
        </p:spPr>
      </p:pic>
      <p:sp>
        <p:nvSpPr>
          <p:cNvPr id="14" name="文本框 6"/>
          <p:cNvSpPr txBox="1"/>
          <p:nvPr/>
        </p:nvSpPr>
        <p:spPr>
          <a:xfrm>
            <a:off x="1230143" y="913258"/>
            <a:ext cx="10413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6000" b="1" smtClean="0">
                <a:solidFill>
                  <a:srgbClr val="FF6E00"/>
                </a:solidFill>
                <a:latin typeface="宋体" panose="02010600030101010101" pitchFamily="2" charset="-122"/>
              </a:rPr>
              <a:t>17  </a:t>
            </a:r>
            <a:endParaRPr kumimoji="1" lang="zh-CN" altLang="en-US" sz="6000" b="1">
              <a:solidFill>
                <a:srgbClr val="FF6E00"/>
              </a:solidFill>
              <a:latin typeface="宋体" panose="02010600030101010101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07504" y="157955"/>
            <a:ext cx="24561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2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语文 </a:t>
            </a:r>
            <a:r>
              <a:rPr lang="zh-CN" altLang="en-US" sz="2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四年级 </a:t>
            </a:r>
            <a:r>
              <a:rPr lang="zh-CN" altLang="en-US" sz="2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下</a:t>
            </a:r>
            <a:r>
              <a:rPr lang="zh-CN" altLang="en-US" sz="2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册</a:t>
            </a:r>
            <a:endParaRPr lang="zh-CN" altLang="en-US" sz="2200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5621253" y="3882904"/>
            <a:ext cx="2834285" cy="646331"/>
            <a:chOff x="5621248" y="3882913"/>
            <a:chExt cx="2834285" cy="646331"/>
          </a:xfrm>
        </p:grpSpPr>
        <p:pic>
          <p:nvPicPr>
            <p:cNvPr id="26" name="Picture 3" descr="C:\Users\BJBFB01\Pictures\第二课时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621248" y="3924044"/>
              <a:ext cx="2822575" cy="58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文本框 15"/>
            <p:cNvSpPr txBox="1"/>
            <p:nvPr/>
          </p:nvSpPr>
          <p:spPr>
            <a:xfrm>
              <a:off x="5850585" y="3882913"/>
              <a:ext cx="26049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/>
              <a:r>
                <a:rPr kumimoji="1" lang="zh-CN" altLang="en-US" sz="3600" b="1" smtClean="0">
                  <a:solidFill>
                    <a:prstClr val="white"/>
                  </a:solidFill>
                  <a:latin typeface="宋体" panose="02010600030101010101" pitchFamily="2" charset="-122"/>
                </a:rPr>
                <a:t> 第</a:t>
              </a:r>
              <a:r>
                <a:rPr kumimoji="1" lang="zh-CN" altLang="en-US" sz="3600" b="1">
                  <a:solidFill>
                    <a:prstClr val="white"/>
                  </a:solidFill>
                  <a:latin typeface="宋体" panose="02010600030101010101" pitchFamily="2" charset="-122"/>
                </a:rPr>
                <a:t>二课时</a:t>
              </a:r>
              <a:endParaRPr kumimoji="1" lang="zh-CN" altLang="en-US" sz="3600" b="1">
                <a:solidFill>
                  <a:prstClr val="white"/>
                </a:solidFill>
                <a:latin typeface="宋体" panose="02010600030101010101" pitchFamily="2" charset="-122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5621253" y="3073416"/>
            <a:ext cx="2834285" cy="646331"/>
            <a:chOff x="5621248" y="3073407"/>
            <a:chExt cx="2834285" cy="646331"/>
          </a:xfrm>
        </p:grpSpPr>
        <p:pic>
          <p:nvPicPr>
            <p:cNvPr id="29" name="Picture 2" descr="C:\Users\BJBFB01\Pictures\第一课时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621248" y="3125661"/>
              <a:ext cx="2822575" cy="58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文本框 15"/>
            <p:cNvSpPr txBox="1"/>
            <p:nvPr/>
          </p:nvSpPr>
          <p:spPr>
            <a:xfrm>
              <a:off x="5850585" y="3073407"/>
              <a:ext cx="26049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/>
              <a:r>
                <a:rPr kumimoji="1" lang="zh-CN" altLang="en-US" sz="3600" b="1" smtClean="0">
                  <a:solidFill>
                    <a:prstClr val="white"/>
                  </a:solidFill>
                  <a:latin typeface="宋体" panose="02010600030101010101" pitchFamily="2" charset="-122"/>
                </a:rPr>
                <a:t> 第</a:t>
              </a:r>
              <a:r>
                <a:rPr kumimoji="1" lang="zh-CN" altLang="en-US" sz="3600" b="1">
                  <a:solidFill>
                    <a:prstClr val="white"/>
                  </a:solidFill>
                  <a:latin typeface="宋体" panose="02010600030101010101" pitchFamily="2" charset="-122"/>
                </a:rPr>
                <a:t>一</a:t>
              </a:r>
              <a:r>
                <a:rPr kumimoji="1" lang="zh-CN" altLang="en-US" sz="3600" b="1" smtClean="0">
                  <a:solidFill>
                    <a:prstClr val="white"/>
                  </a:solidFill>
                  <a:latin typeface="宋体" panose="02010600030101010101" pitchFamily="2" charset="-122"/>
                </a:rPr>
                <a:t>课</a:t>
              </a:r>
              <a:r>
                <a:rPr kumimoji="1" lang="zh-CN" altLang="en-US" sz="3600" b="1">
                  <a:solidFill>
                    <a:prstClr val="white"/>
                  </a:solidFill>
                  <a:latin typeface="宋体" panose="02010600030101010101" pitchFamily="2" charset="-122"/>
                </a:rPr>
                <a:t>时</a:t>
              </a:r>
              <a:endParaRPr kumimoji="1" lang="zh-CN" altLang="en-US" sz="3600" b="1">
                <a:solidFill>
                  <a:prstClr val="white"/>
                </a:solidFill>
                <a:latin typeface="宋体" panose="02010600030101010101" pitchFamily="2" charset="-122"/>
              </a:endParaRPr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844" y="2240701"/>
            <a:ext cx="3332213" cy="2355726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3786"/>
            <a:ext cx="9144000" cy="515112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483768" y="1290122"/>
            <a:ext cx="51845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</a:pPr>
            <a:r>
              <a:rPr lang="zh-CN" altLang="en-US" sz="4000" b="1" smtClean="0">
                <a:solidFill>
                  <a:schemeClr val="bg1"/>
                </a:solidFill>
                <a:latin typeface="宋体" panose="02010600030101010101" pitchFamily="2" charset="-122"/>
              </a:rPr>
              <a:t>任务：</a:t>
            </a:r>
            <a:endParaRPr lang="en-US" altLang="zh-CN" sz="4000" b="1" smtClean="0">
              <a:solidFill>
                <a:schemeClr val="bg1"/>
              </a:solidFill>
              <a:latin typeface="宋体" panose="02010600030101010101" pitchFamily="2" charset="-122"/>
            </a:endParaRPr>
          </a:p>
          <a:p>
            <a:pPr defTabSz="685800">
              <a:lnSpc>
                <a:spcPct val="120000"/>
              </a:lnSpc>
            </a:pPr>
            <a:r>
              <a:rPr lang="zh-CN" altLang="en-US" sz="4000" b="1">
                <a:solidFill>
                  <a:schemeClr val="bg1"/>
                </a:solidFill>
                <a:latin typeface="宋体" panose="02010600030101010101" pitchFamily="2" charset="-122"/>
              </a:rPr>
              <a:t>游览</a:t>
            </a:r>
            <a:r>
              <a:rPr lang="zh-CN" altLang="en-US" sz="4000" b="1" smtClean="0">
                <a:solidFill>
                  <a:schemeClr val="bg1"/>
                </a:solidFill>
                <a:latin typeface="宋体" panose="02010600030101010101" pitchFamily="2" charset="-122"/>
              </a:rPr>
              <a:t>金华双龙洞</a:t>
            </a:r>
            <a:endParaRPr lang="zh-CN" altLang="en-US" sz="4000" b="1">
              <a:solidFill>
                <a:schemeClr val="bg1"/>
              </a:solidFill>
              <a:latin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BDD7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4"/>
          <p:cNvSpPr txBox="1"/>
          <p:nvPr/>
        </p:nvSpPr>
        <p:spPr>
          <a:xfrm>
            <a:off x="2937168" y="1679482"/>
            <a:ext cx="2659694" cy="1569656"/>
          </a:xfrm>
          <a:prstGeom prst="rect">
            <a:avLst/>
          </a:prstGeom>
          <a:noFill/>
        </p:spPr>
        <p:txBody>
          <a:bodyPr wrap="none" lIns="91436" tIns="45718" rIns="91436" bIns="45718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4800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通过关卡</a:t>
            </a:r>
            <a:endParaRPr lang="en-US" altLang="zh-CN" sz="4800" b="1" smtClean="0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algn="ctr" defTabSz="685800"/>
            <a:r>
              <a:rPr lang="zh-CN" altLang="en-US" sz="4800" b="1" smtClean="0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获得</a:t>
            </a:r>
            <a:r>
              <a:rPr lang="zh-CN" altLang="en-US" sz="4800" b="1">
                <a:solidFill>
                  <a:prstClr val="black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门票</a:t>
            </a:r>
            <a:endParaRPr lang="zh-CN" altLang="en-US" sz="4800" b="1">
              <a:solidFill>
                <a:prstClr val="black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2915824" y="123482"/>
            <a:ext cx="2834285" cy="646331"/>
            <a:chOff x="5621248" y="3073407"/>
            <a:chExt cx="2834285" cy="646331"/>
          </a:xfrm>
        </p:grpSpPr>
        <p:pic>
          <p:nvPicPr>
            <p:cNvPr id="6" name="Picture 2" descr="C:\Users\BJBFB01\Pictures\第一课时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621248" y="3125661"/>
              <a:ext cx="2822575" cy="58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文本框 15"/>
            <p:cNvSpPr txBox="1"/>
            <p:nvPr/>
          </p:nvSpPr>
          <p:spPr>
            <a:xfrm>
              <a:off x="5850585" y="3073407"/>
              <a:ext cx="26049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/>
              <a:r>
                <a:rPr kumimoji="1" lang="zh-CN" altLang="en-US" sz="3600" b="1" smtClean="0">
                  <a:solidFill>
                    <a:prstClr val="white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 第</a:t>
              </a:r>
              <a:r>
                <a:rPr kumimoji="1" lang="zh-CN" altLang="en-US" sz="3600" b="1">
                  <a:solidFill>
                    <a:prstClr val="white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一</a:t>
              </a:r>
              <a:r>
                <a:rPr kumimoji="1" lang="zh-CN" altLang="en-US" sz="3600" b="1" smtClean="0">
                  <a:solidFill>
                    <a:prstClr val="white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课</a:t>
              </a:r>
              <a:r>
                <a:rPr kumimoji="1" lang="zh-CN" altLang="en-US" sz="3600" b="1">
                  <a:solidFill>
                    <a:prstClr val="white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时</a:t>
              </a:r>
              <a:endParaRPr kumimoji="1" lang="zh-CN" altLang="en-US" sz="3600" b="1">
                <a:solidFill>
                  <a:prstClr val="white"/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</p:grpSp>
    </p:spTree>
  </p:cSld>
  <p:clrMapOvr>
    <a:masterClrMapping/>
  </p:clrMapOvr>
  <p:transition spd="slow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587288" y="2571750"/>
            <a:ext cx="8352928" cy="1300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kumimoji="1" sz="32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kumimoji="1" sz="28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kumimoji="1" sz="24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kumimoji="1" sz="2000" kern="1200">
                <a:solidFill>
                  <a:sysClr val="windowText" lastClr="000000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685800">
              <a:lnSpc>
                <a:spcPct val="20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浙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江  一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簇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臀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部  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漆</a:t>
            </a:r>
            <a:r>
              <a:rPr lang="zh-CN" altLang="en-US" sz="40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黑   </a:t>
            </a:r>
            <a:r>
              <a:rPr lang="zh-CN" altLang="en-US" sz="4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蜿 蜒</a:t>
            </a:r>
            <a:endParaRPr lang="zh-CN" altLang="en-US" sz="4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8" name="拼音开关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04248" y="1146674"/>
            <a:ext cx="1682398" cy="60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矩形 19"/>
          <p:cNvSpPr/>
          <p:nvPr/>
        </p:nvSpPr>
        <p:spPr>
          <a:xfrm>
            <a:off x="587288" y="2567003"/>
            <a:ext cx="982070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汉语拼音" panose="020b0604020202020204" pitchFamily="34" charset="0"/>
                <a:cs typeface="汉语拼音" panose="020b0604020202020204" pitchFamily="34" charset="0"/>
              </a:rPr>
              <a:t>zhè</a:t>
            </a:r>
            <a:endParaRPr lang="zh-CN" altLang="en-US" sz="3000">
              <a:solidFill>
                <a:prstClr val="black"/>
              </a:solidFill>
              <a:latin typeface="汉语拼音" panose="020b0604020202020204" pitchFamily="34" charset="0"/>
              <a:cs typeface="汉语拼音" panose="020b0604020202020204" pitchFamily="34" charset="0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2627784" y="2567003"/>
            <a:ext cx="701104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汉语拼音" panose="020b0604020202020204" pitchFamily="34" charset="0"/>
                <a:cs typeface="汉语拼音" panose="020b0604020202020204" pitchFamily="34" charset="0"/>
              </a:rPr>
              <a:t>cù</a:t>
            </a:r>
            <a:endParaRPr lang="zh-CN" altLang="en-US" sz="3000">
              <a:solidFill>
                <a:prstClr val="black"/>
              </a:solidFill>
              <a:latin typeface="汉语拼音" panose="020b0604020202020204" pitchFamily="34" charset="0"/>
              <a:cs typeface="汉语拼音" panose="020b0604020202020204" pitchFamily="34" charset="0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3679120" y="2567002"/>
            <a:ext cx="756084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汉语拼音" panose="020b0604020202020204" pitchFamily="34" charset="0"/>
                <a:cs typeface="汉语拼音" panose="020b0604020202020204" pitchFamily="34" charset="0"/>
              </a:rPr>
              <a:t>tún</a:t>
            </a:r>
            <a:endParaRPr lang="zh-CN" altLang="en-US" sz="3000">
              <a:solidFill>
                <a:prstClr val="black"/>
              </a:solidFill>
              <a:latin typeface="汉语拼音" panose="020b0604020202020204" pitchFamily="34" charset="0"/>
              <a:cs typeface="汉语拼音" panose="020b0604020202020204" pitchFamily="34" charset="0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5238232" y="2567000"/>
            <a:ext cx="520268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汉语拼音" panose="020b0604020202020204" pitchFamily="34" charset="0"/>
                <a:cs typeface="汉语拼音" panose="020b0604020202020204" pitchFamily="34" charset="0"/>
              </a:rPr>
              <a:t>qī</a:t>
            </a:r>
            <a:endParaRPr lang="zh-CN" altLang="en-US" sz="3000">
              <a:solidFill>
                <a:prstClr val="black"/>
              </a:solidFill>
              <a:latin typeface="汉语拼音" panose="020b0604020202020204" pitchFamily="34" charset="0"/>
              <a:cs typeface="汉语拼音" panose="020b0604020202020204" pitchFamily="34" charset="0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6804248" y="2553352"/>
            <a:ext cx="1800200" cy="5309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en-US" altLang="zh-CN" sz="3000" err="1">
                <a:solidFill>
                  <a:prstClr val="black"/>
                </a:solidFill>
                <a:latin typeface="汉语拼音" panose="020b0604020202020204" pitchFamily="34" charset="0"/>
                <a:cs typeface="汉语拼音" panose="020b0604020202020204" pitchFamily="34" charset="0"/>
              </a:rPr>
              <a:t>wān yán</a:t>
            </a:r>
            <a:endParaRPr lang="zh-CN" altLang="en-US" sz="3000">
              <a:solidFill>
                <a:prstClr val="black"/>
              </a:solidFill>
              <a:latin typeface="汉语拼音" panose="020b0604020202020204" pitchFamily="34" charset="0"/>
              <a:cs typeface="汉语拼音" panose="020b0604020202020204" pitchFamily="34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1376978" y="365999"/>
            <a:ext cx="4533188" cy="68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  <a:defRPr/>
            </a:pPr>
            <a:r>
              <a:rPr kumimoji="1" lang="zh-CN" altLang="en-US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关卡</a:t>
            </a:r>
            <a:r>
              <a:rPr kumimoji="1" lang="en-US" altLang="zh-CN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kumimoji="1" lang="zh-CN" altLang="en-US" sz="3200" b="1" smtClean="0">
                <a:solidFill>
                  <a:prstClr val="black"/>
                </a:solidFill>
                <a:latin typeface="TeamViewer15" pitchFamily="82"/>
                <a:ea typeface="黑体" panose="02010609060101010101" pitchFamily="49" charset="-122"/>
              </a:rPr>
              <a:t>字词大通关</a:t>
            </a:r>
            <a:endParaRPr kumimoji="1" lang="en-US" altLang="zh-CN" sz="3200" b="1" smtClean="0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2250723" y="290145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smtClean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0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zh-CN" altLang="en-US" sz="4400" b="1">
              <a:ln w="17780" cmpd="sng">
                <a:solidFill>
                  <a:srgbClr val="4F81BD">
                    <a:tint val="3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4F81BD">
                      <a:tint val="63000"/>
                      <a:sat val="100000"/>
                    </a:srgbClr>
                  </a:gs>
                  <a:gs pos="90000">
                    <a:srgbClr val="4F81BD">
                      <a:shade val="50000"/>
                      <a:satMod val="10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253841" y="1113899"/>
            <a:ext cx="2244525" cy="6832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  <a:defRPr/>
            </a:pPr>
            <a:r>
              <a:rPr kumimoji="1" lang="zh-CN" altLang="en-US" sz="3200" b="1" smtClean="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词语我</a:t>
            </a:r>
            <a:r>
              <a:rPr kumimoji="1" lang="zh-CN" altLang="en-US" sz="3200" b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会认</a:t>
            </a:r>
            <a:endParaRPr kumimoji="1" lang="zh-CN" altLang="en-US" sz="3200" b="1">
              <a:solidFill>
                <a:srgbClr val="0070C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3626" b="87442" l="57813" r="889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927" t="71899" r="7210" b="10831"/>
          <a:stretch>
            <a:fillRect/>
          </a:stretch>
        </p:blipFill>
        <p:spPr>
          <a:xfrm>
            <a:off x="354022" y="195486"/>
            <a:ext cx="1215336" cy="812721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5"/>
          <p:cNvSpPr txBox="1"/>
          <p:nvPr/>
        </p:nvSpPr>
        <p:spPr>
          <a:xfrm>
            <a:off x="1376978" y="365999"/>
            <a:ext cx="4533188" cy="6047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lnSpc>
                <a:spcPct val="120000"/>
              </a:lnSpc>
              <a:defRPr/>
            </a:pPr>
            <a:r>
              <a:rPr kumimoji="1" lang="zh-CN" altLang="en-US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关卡</a:t>
            </a:r>
            <a:r>
              <a:rPr kumimoji="1" lang="en-US" altLang="zh-CN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</a:t>
            </a:r>
            <a:r>
              <a:rPr kumimoji="1" lang="zh-CN" altLang="en-US" sz="3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线路我会找</a:t>
            </a:r>
            <a:endParaRPr kumimoji="1" lang="en-US" altLang="zh-CN" sz="3200" b="1" smtClean="0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250723" y="290145"/>
            <a:ext cx="47000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smtClean="0">
                <a:ln w="17780" cmpd="sng">
                  <a:solidFill>
                    <a:srgbClr val="4F81BD">
                      <a:tint val="3000"/>
                    </a:srgbClr>
                  </a:solidFill>
                  <a:prstDash val="solid"/>
                  <a:miter lim="800000"/>
                </a:ln>
                <a:gradFill>
                  <a:gsLst>
                    <a:gs pos="10000">
                      <a:srgbClr val="4F81BD">
                        <a:tint val="63000"/>
                        <a:sat val="100000"/>
                      </a:srgbClr>
                    </a:gs>
                    <a:gs pos="90000">
                      <a:srgbClr val="4F81BD">
                        <a:shade val="50000"/>
                        <a:satMod val="10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zh-CN" altLang="en-US" sz="4400" b="1">
              <a:ln w="17780" cmpd="sng">
                <a:solidFill>
                  <a:srgbClr val="4F81BD">
                    <a:tint val="3000"/>
                  </a:srgbClr>
                </a:solidFill>
                <a:prstDash val="solid"/>
                <a:miter lim="800000"/>
              </a:ln>
              <a:gradFill>
                <a:gsLst>
                  <a:gs pos="10000">
                    <a:srgbClr val="4F81BD">
                      <a:tint val="63000"/>
                      <a:sat val="100000"/>
                    </a:srgbClr>
                  </a:gs>
                  <a:gs pos="90000">
                    <a:srgbClr val="4F81BD">
                      <a:shade val="50000"/>
                      <a:satMod val="10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3626" b="87442" l="57813" r="8890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927" t="71899" r="7210" b="10831"/>
          <a:stretch>
            <a:fillRect/>
          </a:stretch>
        </p:blipFill>
        <p:spPr>
          <a:xfrm>
            <a:off x="354022" y="195486"/>
            <a:ext cx="1215336" cy="812721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395536" y="1051035"/>
            <a:ext cx="8424936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默读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课文，勾画出写作者游览行踪的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句子</a:t>
            </a:r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，并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根据你勾画的句子完成下面的填空</a:t>
            </a:r>
            <a:r>
              <a:rPr lang="zh-CN" altLang="en-US" sz="3200" b="1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zh-CN" sz="3200"/>
          </a:p>
        </p:txBody>
      </p:sp>
      <p:grpSp>
        <p:nvGrpSpPr>
          <p:cNvPr id="13" name="组合 12"/>
          <p:cNvGrpSpPr/>
          <p:nvPr/>
        </p:nvGrpSpPr>
        <p:grpSpPr>
          <a:xfrm>
            <a:off x="879959" y="2787774"/>
            <a:ext cx="922388" cy="547847"/>
            <a:chOff x="743715" y="2132239"/>
            <a:chExt cx="922388" cy="547847"/>
          </a:xfrm>
        </p:grpSpPr>
        <p:sp>
          <p:nvSpPr>
            <p:cNvPr id="12" name="圆角矩形 11"/>
            <p:cNvSpPr/>
            <p:nvPr/>
          </p:nvSpPr>
          <p:spPr>
            <a:xfrm>
              <a:off x="743715" y="2140448"/>
              <a:ext cx="922388" cy="539638"/>
            </a:xfrm>
            <a:prstGeom prst="round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745993" y="2132239"/>
              <a:ext cx="90601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2800" b="1">
                  <a:latin typeface="楷体" panose="02010609060101010101" pitchFamily="49" charset="-122"/>
                  <a:ea typeface="楷体" panose="02010609060101010101" pitchFamily="49" charset="-122"/>
                </a:rPr>
                <a:t>路上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38" name="组合 37"/>
          <p:cNvGrpSpPr/>
          <p:nvPr/>
        </p:nvGrpSpPr>
        <p:grpSpPr>
          <a:xfrm>
            <a:off x="1736264" y="2936766"/>
            <a:ext cx="5799509" cy="150376"/>
            <a:chOff x="1652811" y="3074011"/>
            <a:chExt cx="5799509" cy="150376"/>
          </a:xfrm>
        </p:grpSpPr>
        <p:cxnSp>
          <p:nvCxnSpPr>
            <p:cNvPr id="30" name="直接箭头连接符 29"/>
            <p:cNvCxnSpPr>
              <a:endCxn id="14" idx="1"/>
            </p:cNvCxnSpPr>
            <p:nvPr/>
          </p:nvCxnSpPr>
          <p:spPr>
            <a:xfrm>
              <a:off x="1652811" y="3074011"/>
              <a:ext cx="526838" cy="0"/>
            </a:xfrm>
            <a:prstGeom prst="straightConnector1">
              <a:avLst/>
            </a:prstGeom>
            <a:ln w="28575">
              <a:solidFill>
                <a:schemeClr val="accent1">
                  <a:lumMod val="20000"/>
                  <a:lumOff val="8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直接箭头连接符 33"/>
            <p:cNvCxnSpPr/>
            <p:nvPr/>
          </p:nvCxnSpPr>
          <p:spPr>
            <a:xfrm>
              <a:off x="2890466" y="3224387"/>
              <a:ext cx="526838" cy="0"/>
            </a:xfrm>
            <a:prstGeom prst="straightConnector1">
              <a:avLst/>
            </a:prstGeom>
            <a:ln w="28575">
              <a:solidFill>
                <a:srgbClr val="5C6F7A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箭头连接符 34"/>
            <p:cNvCxnSpPr/>
            <p:nvPr/>
          </p:nvCxnSpPr>
          <p:spPr>
            <a:xfrm>
              <a:off x="4189178" y="3211256"/>
              <a:ext cx="526838" cy="0"/>
            </a:xfrm>
            <a:prstGeom prst="straightConnector1">
              <a:avLst/>
            </a:prstGeom>
            <a:ln w="28575">
              <a:solidFill>
                <a:srgbClr val="89A38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直接箭头连接符 35"/>
            <p:cNvCxnSpPr/>
            <p:nvPr/>
          </p:nvCxnSpPr>
          <p:spPr>
            <a:xfrm>
              <a:off x="5485322" y="3211256"/>
              <a:ext cx="526838" cy="0"/>
            </a:xfrm>
            <a:prstGeom prst="straightConnector1">
              <a:avLst/>
            </a:prstGeom>
            <a:ln w="28575">
              <a:solidFill>
                <a:srgbClr val="8D988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直接箭头连接符 36"/>
            <p:cNvCxnSpPr/>
            <p:nvPr/>
          </p:nvCxnSpPr>
          <p:spPr>
            <a:xfrm>
              <a:off x="6804248" y="3203047"/>
              <a:ext cx="648072" cy="0"/>
            </a:xfrm>
            <a:prstGeom prst="straightConnector1">
              <a:avLst/>
            </a:prstGeom>
            <a:ln w="28575">
              <a:solidFill>
                <a:srgbClr val="E6BF86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圆角矩形 13"/>
          <p:cNvSpPr/>
          <p:nvPr/>
        </p:nvSpPr>
        <p:spPr>
          <a:xfrm>
            <a:off x="2179649" y="2812401"/>
            <a:ext cx="922388" cy="523220"/>
          </a:xfrm>
          <a:prstGeom prst="roundRect">
            <a:avLst/>
          </a:prstGeom>
          <a:solidFill>
            <a:srgbClr val="5C6F7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172791" y="2810077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洞口</a:t>
            </a:r>
            <a:endParaRPr lang="zh-CN" altLang="en-US" sz="28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" name="圆角矩形 15"/>
          <p:cNvSpPr/>
          <p:nvPr/>
        </p:nvSpPr>
        <p:spPr>
          <a:xfrm>
            <a:off x="3479339" y="2804548"/>
            <a:ext cx="922388" cy="523220"/>
          </a:xfrm>
          <a:prstGeom prst="roundRect">
            <a:avLst/>
          </a:prstGeom>
          <a:solidFill>
            <a:srgbClr val="89A3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500757" y="2812401"/>
            <a:ext cx="9009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外洞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圆角矩形 16"/>
          <p:cNvSpPr/>
          <p:nvPr/>
        </p:nvSpPr>
        <p:spPr>
          <a:xfrm>
            <a:off x="4772171" y="2812401"/>
            <a:ext cx="922388" cy="523220"/>
          </a:xfrm>
          <a:prstGeom prst="roundRect">
            <a:avLst/>
          </a:prstGeom>
          <a:solidFill>
            <a:srgbClr val="8D98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772171" y="2789287"/>
            <a:ext cx="90601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孔隙</a:t>
            </a:r>
            <a:endParaRPr lang="zh-CN" altLang="en-US" sz="28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" name="圆角矩形 17"/>
          <p:cNvSpPr/>
          <p:nvPr/>
        </p:nvSpPr>
        <p:spPr>
          <a:xfrm>
            <a:off x="7473375" y="2812401"/>
            <a:ext cx="922388" cy="523220"/>
          </a:xfrm>
          <a:prstGeom prst="roundRect">
            <a:avLst/>
          </a:prstGeom>
          <a:solidFill>
            <a:srgbClr val="BB87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469285" y="2812401"/>
            <a:ext cx="9911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出洞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圆角矩形 18"/>
          <p:cNvSpPr/>
          <p:nvPr/>
        </p:nvSpPr>
        <p:spPr>
          <a:xfrm>
            <a:off x="6065003" y="2812401"/>
            <a:ext cx="922388" cy="523220"/>
          </a:xfrm>
          <a:prstGeom prst="roundRect">
            <a:avLst/>
          </a:prstGeom>
          <a:solidFill>
            <a:srgbClr val="E6BF8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065003" y="2812401"/>
            <a:ext cx="1033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内洞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8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95536" y="558428"/>
            <a:ext cx="8496944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请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你和小组的同学讨论：这些介绍作者行踪的句子有什么作用？</a:t>
            </a:r>
            <a:endParaRPr lang="zh-CN" altLang="zh-CN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39552" y="2050851"/>
            <a:ext cx="8208912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2800" b="1" smtClean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这些</a:t>
            </a:r>
            <a:r>
              <a:rPr lang="zh-CN" altLang="zh-CN" sz="28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句子在文中充当了过渡的作用，作者借助这些句子引导我们的脚步，让我们跟随着作者的脚步游览双龙洞。</a:t>
            </a:r>
            <a:endParaRPr lang="zh-CN" altLang="zh-CN" sz="2800" b="1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95536" y="483518"/>
            <a:ext cx="8424936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请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结合你找到的句子和课文内容，梳理文章的结构层次。</a:t>
            </a:r>
            <a:endParaRPr lang="zh-CN" altLang="zh-CN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940545" y="1780032"/>
            <a:ext cx="504056" cy="2736304"/>
            <a:chOff x="1043608" y="1740518"/>
            <a:chExt cx="504056" cy="2736304"/>
          </a:xfrm>
        </p:grpSpPr>
        <p:sp>
          <p:nvSpPr>
            <p:cNvPr id="3" name="圆角矩形 2"/>
            <p:cNvSpPr/>
            <p:nvPr/>
          </p:nvSpPr>
          <p:spPr>
            <a:xfrm>
              <a:off x="1043608" y="1740518"/>
              <a:ext cx="504056" cy="2736304"/>
            </a:xfrm>
            <a:prstGeom prst="roundRect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1043608" y="1769842"/>
              <a:ext cx="432048" cy="2677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 b="1" smtClean="0">
                  <a:latin typeface="楷体" panose="02010609060101010101" pitchFamily="49" charset="-122"/>
                  <a:ea typeface="楷体" panose="02010609060101010101" pitchFamily="49" charset="-122"/>
                </a:rPr>
                <a:t>记金华的双龙洞</a:t>
              </a:r>
              <a:endParaRPr lang="zh-CN" altLang="en-US" sz="2400" b="1"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cxnSp>
        <p:nvCxnSpPr>
          <p:cNvPr id="7" name="直接连接符 6"/>
          <p:cNvCxnSpPr/>
          <p:nvPr/>
        </p:nvCxnSpPr>
        <p:spPr>
          <a:xfrm>
            <a:off x="1444601" y="2985345"/>
            <a:ext cx="396044" cy="1"/>
          </a:xfrm>
          <a:prstGeom prst="line">
            <a:avLst/>
          </a:prstGeom>
          <a:ln w="28575">
            <a:solidFill>
              <a:srgbClr val="5C6F7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左中括号 7"/>
          <p:cNvSpPr/>
          <p:nvPr/>
        </p:nvSpPr>
        <p:spPr>
          <a:xfrm>
            <a:off x="1624621" y="1780031"/>
            <a:ext cx="216024" cy="3071675"/>
          </a:xfrm>
          <a:prstGeom prst="leftBracket">
            <a:avLst/>
          </a:prstGeom>
          <a:ln w="28575">
            <a:solidFill>
              <a:srgbClr val="5C6F7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1789936" y="1634862"/>
            <a:ext cx="1462260" cy="430887"/>
          </a:xfrm>
          <a:prstGeom prst="rect">
            <a:avLst/>
          </a:prstGeom>
          <a:solidFill>
            <a:srgbClr val="5C6F7A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左中括号 23"/>
          <p:cNvSpPr/>
          <p:nvPr/>
        </p:nvSpPr>
        <p:spPr>
          <a:xfrm>
            <a:off x="3629232" y="2369395"/>
            <a:ext cx="143230" cy="1849317"/>
          </a:xfrm>
          <a:prstGeom prst="leftBracket">
            <a:avLst/>
          </a:prstGeom>
          <a:ln w="28575">
            <a:solidFill>
              <a:srgbClr val="5C6F7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6" name="直接连接符 25"/>
          <p:cNvCxnSpPr/>
          <p:nvPr/>
        </p:nvCxnSpPr>
        <p:spPr>
          <a:xfrm flipV="1">
            <a:off x="3340807" y="2985276"/>
            <a:ext cx="360040" cy="1"/>
          </a:xfrm>
          <a:prstGeom prst="line">
            <a:avLst/>
          </a:prstGeom>
          <a:ln w="28575">
            <a:solidFill>
              <a:srgbClr val="5C6F7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矩形 24"/>
          <p:cNvSpPr/>
          <p:nvPr/>
        </p:nvSpPr>
        <p:spPr>
          <a:xfrm>
            <a:off x="1773233" y="2769902"/>
            <a:ext cx="1747594" cy="430887"/>
          </a:xfrm>
          <a:prstGeom prst="rect">
            <a:avLst/>
          </a:prstGeom>
          <a:solidFill>
            <a:srgbClr val="5C6F7A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2-7</a:t>
            </a:r>
            <a:r>
              <a:rPr lang="zh-CN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1789936" y="4443959"/>
            <a:ext cx="1462260" cy="430887"/>
          </a:xfrm>
          <a:prstGeom prst="rect">
            <a:avLst/>
          </a:prstGeom>
          <a:solidFill>
            <a:srgbClr val="5C6F7A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8</a:t>
            </a:r>
            <a:r>
              <a:rPr lang="zh-CN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29" name="直接连接符 28"/>
          <p:cNvCxnSpPr>
            <a:stCxn id="23" idx="3"/>
          </p:cNvCxnSpPr>
          <p:nvPr/>
        </p:nvCxnSpPr>
        <p:spPr>
          <a:xfrm>
            <a:off x="3252196" y="1850306"/>
            <a:ext cx="204141" cy="0"/>
          </a:xfrm>
          <a:prstGeom prst="line">
            <a:avLst/>
          </a:prstGeom>
          <a:ln w="28575">
            <a:solidFill>
              <a:srgbClr val="5C6F7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 flipV="1">
            <a:off x="3627908" y="3665539"/>
            <a:ext cx="230540" cy="1"/>
          </a:xfrm>
          <a:prstGeom prst="line">
            <a:avLst/>
          </a:prstGeom>
          <a:ln w="28575">
            <a:solidFill>
              <a:srgbClr val="5C6F7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矩形 30"/>
          <p:cNvSpPr/>
          <p:nvPr/>
        </p:nvSpPr>
        <p:spPr>
          <a:xfrm>
            <a:off x="3456337" y="1634794"/>
            <a:ext cx="3305713" cy="430887"/>
          </a:xfrm>
          <a:prstGeom prst="rect">
            <a:avLst/>
          </a:prstGeom>
          <a:solidFill>
            <a:srgbClr val="BB8759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游览双龙洞的时间和地点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3700847" y="2153951"/>
            <a:ext cx="1736373" cy="430887"/>
          </a:xfrm>
          <a:prstGeom prst="rect">
            <a:avLst/>
          </a:prstGeom>
          <a:solidFill>
            <a:srgbClr val="89A38F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2-3</a:t>
            </a:r>
            <a:r>
              <a:rPr lang="zh-CN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5837089" y="2153951"/>
            <a:ext cx="2767359" cy="430887"/>
          </a:xfrm>
          <a:prstGeom prst="rect">
            <a:avLst/>
          </a:prstGeom>
          <a:solidFill>
            <a:srgbClr val="BB8759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去双龙洞路上的见闻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3700847" y="2748556"/>
            <a:ext cx="1462260" cy="430887"/>
          </a:xfrm>
          <a:prstGeom prst="rect">
            <a:avLst/>
          </a:prstGeom>
          <a:solidFill>
            <a:srgbClr val="89A38F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4</a:t>
            </a:r>
            <a:r>
              <a:rPr lang="zh-CN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8" name="矩形 47"/>
          <p:cNvSpPr/>
          <p:nvPr/>
        </p:nvSpPr>
        <p:spPr>
          <a:xfrm>
            <a:off x="3700844" y="3343161"/>
            <a:ext cx="1462260" cy="430887"/>
          </a:xfrm>
          <a:prstGeom prst="rect">
            <a:avLst/>
          </a:prstGeom>
          <a:solidFill>
            <a:srgbClr val="89A38F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5</a:t>
            </a:r>
            <a:r>
              <a:rPr lang="zh-CN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9" name="矩形 48"/>
          <p:cNvSpPr/>
          <p:nvPr/>
        </p:nvSpPr>
        <p:spPr>
          <a:xfrm>
            <a:off x="5547933" y="2748555"/>
            <a:ext cx="1603324" cy="430887"/>
          </a:xfrm>
          <a:prstGeom prst="rect">
            <a:avLst/>
          </a:prstGeom>
          <a:solidFill>
            <a:srgbClr val="BB8759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洞口和外洞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0" name="矩形 49"/>
          <p:cNvSpPr/>
          <p:nvPr/>
        </p:nvSpPr>
        <p:spPr>
          <a:xfrm>
            <a:off x="5547933" y="3346586"/>
            <a:ext cx="2767359" cy="430887"/>
          </a:xfrm>
          <a:prstGeom prst="rect">
            <a:avLst/>
          </a:prstGeom>
          <a:solidFill>
            <a:srgbClr val="BB8759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外洞进入内洞的孔隙</a:t>
            </a:r>
            <a:endParaRPr lang="zh-CN" altLang="zh-CN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1" name="矩形 50"/>
          <p:cNvSpPr/>
          <p:nvPr/>
        </p:nvSpPr>
        <p:spPr>
          <a:xfrm>
            <a:off x="3700845" y="3937766"/>
            <a:ext cx="1736373" cy="430887"/>
          </a:xfrm>
          <a:prstGeom prst="rect">
            <a:avLst/>
          </a:prstGeom>
          <a:solidFill>
            <a:srgbClr val="89A38F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6-7</a:t>
            </a:r>
            <a:r>
              <a:rPr lang="zh-CN" altLang="zh-CN" sz="2200" b="1" smtClean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自然段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2" name="矩形 51"/>
          <p:cNvSpPr/>
          <p:nvPr/>
        </p:nvSpPr>
        <p:spPr>
          <a:xfrm>
            <a:off x="5837089" y="3927778"/>
            <a:ext cx="1603324" cy="430887"/>
          </a:xfrm>
          <a:prstGeom prst="rect">
            <a:avLst/>
          </a:prstGeom>
          <a:solidFill>
            <a:srgbClr val="BB8759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内洞的景象</a:t>
            </a:r>
            <a:endParaRPr lang="zh-CN" altLang="zh-CN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53" name="直接连接符 52"/>
          <p:cNvCxnSpPr/>
          <p:nvPr/>
        </p:nvCxnSpPr>
        <p:spPr>
          <a:xfrm>
            <a:off x="3175536" y="4659402"/>
            <a:ext cx="204141" cy="0"/>
          </a:xfrm>
          <a:prstGeom prst="line">
            <a:avLst/>
          </a:prstGeom>
          <a:ln w="28575">
            <a:solidFill>
              <a:srgbClr val="5C6F7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矩形 53"/>
          <p:cNvSpPr/>
          <p:nvPr/>
        </p:nvSpPr>
        <p:spPr>
          <a:xfrm>
            <a:off x="3379677" y="4443958"/>
            <a:ext cx="752129" cy="430887"/>
          </a:xfrm>
          <a:prstGeom prst="rect">
            <a:avLst/>
          </a:prstGeom>
          <a:solidFill>
            <a:srgbClr val="BB8759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出洞</a:t>
            </a:r>
            <a:endParaRPr lang="zh-CN" altLang="en-US" sz="22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56" name="直接连接符 55"/>
          <p:cNvCxnSpPr>
            <a:stCxn id="32" idx="3"/>
            <a:endCxn id="33" idx="1"/>
          </p:cNvCxnSpPr>
          <p:nvPr/>
        </p:nvCxnSpPr>
        <p:spPr>
          <a:xfrm>
            <a:off x="5437220" y="2369395"/>
            <a:ext cx="399869" cy="0"/>
          </a:xfrm>
          <a:prstGeom prst="line">
            <a:avLst/>
          </a:prstGeom>
          <a:ln w="28575">
            <a:solidFill>
              <a:srgbClr val="89A3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/>
          <p:nvPr/>
        </p:nvCxnSpPr>
        <p:spPr>
          <a:xfrm>
            <a:off x="5148064" y="2972923"/>
            <a:ext cx="399869" cy="0"/>
          </a:xfrm>
          <a:prstGeom prst="line">
            <a:avLst/>
          </a:prstGeom>
          <a:ln w="28575">
            <a:solidFill>
              <a:srgbClr val="89A3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/>
          <p:cNvCxnSpPr/>
          <p:nvPr/>
        </p:nvCxnSpPr>
        <p:spPr>
          <a:xfrm>
            <a:off x="5148064" y="3562029"/>
            <a:ext cx="399869" cy="0"/>
          </a:xfrm>
          <a:prstGeom prst="line">
            <a:avLst/>
          </a:prstGeom>
          <a:ln w="28575">
            <a:solidFill>
              <a:srgbClr val="89A3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直接连接符 58"/>
          <p:cNvCxnSpPr/>
          <p:nvPr/>
        </p:nvCxnSpPr>
        <p:spPr>
          <a:xfrm>
            <a:off x="5437220" y="4153209"/>
            <a:ext cx="399869" cy="0"/>
          </a:xfrm>
          <a:prstGeom prst="line">
            <a:avLst/>
          </a:prstGeom>
          <a:ln w="28575">
            <a:solidFill>
              <a:srgbClr val="89A38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3" grpId="0"/>
      <p:bldP spid="24" grpId="0"/>
      <p:bldP spid="25" grpId="0"/>
      <p:bldP spid="27" grpId="0"/>
      <p:bldP spid="31" grpId="0"/>
      <p:bldP spid="32" grpId="0"/>
      <p:bldP spid="33" grpId="0"/>
      <p:bldP spid="47" grpId="0"/>
      <p:bldP spid="48" grpId="0"/>
      <p:bldP spid="49" grpId="0"/>
      <p:bldP spid="50" grpId="0"/>
      <p:bldP spid="51" grpId="0"/>
      <p:bldP spid="52" grpId="0"/>
      <p:bldP spid="5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67544" y="558428"/>
            <a:ext cx="8352928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快速</a:t>
            </a:r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浏览文章，找一找与泉水有关的句子，将泉水的位置和作者的踪迹</a:t>
            </a:r>
            <a:r>
              <a:rPr lang="zh-CN" altLang="zh-CN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一一对应</a:t>
            </a:r>
            <a:r>
              <a:rPr lang="zh-CN" altLang="en-US" sz="3200" b="1" smtClean="0">
                <a:latin typeface="宋体" panose="02010600030101010101" pitchFamily="2" charset="-122"/>
                <a:ea typeface="宋体" panose="02010600030101010101" pitchFamily="2" charset="-122"/>
              </a:rPr>
              <a:t>。</a:t>
            </a:r>
            <a:endParaRPr lang="zh-CN" altLang="zh-CN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901635" y="3962549"/>
            <a:ext cx="6912768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泉水</a:t>
            </a:r>
            <a:r>
              <a:rPr lang="zh-CN" altLang="zh-CN" sz="2200" b="1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靠着右边缓缓地流，声音轻轻的。上源</a:t>
            </a:r>
            <a:r>
              <a:rPr lang="zh-CN" altLang="zh-CN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在</a:t>
            </a:r>
            <a:r>
              <a:rPr lang="zh-CN" altLang="en-US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深</a:t>
            </a:r>
            <a:r>
              <a:rPr lang="zh-CN" altLang="zh-CN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黑</a:t>
            </a:r>
            <a:r>
              <a:rPr lang="zh-CN" altLang="zh-CN" sz="2200" b="1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的石洞里。</a:t>
            </a:r>
            <a:endParaRPr lang="zh-CN" altLang="zh-CN" sz="2200" b="1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891461" y="1707654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路上</a:t>
            </a:r>
            <a:endParaRPr lang="zh-CN" altLang="en-US" sz="24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891460" y="2267862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洞口</a:t>
            </a:r>
            <a:endParaRPr lang="zh-CN" altLang="en-US" sz="24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891461" y="2828070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外洞</a:t>
            </a:r>
            <a:endParaRPr lang="zh-CN" altLang="en-US" sz="24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891461" y="3388278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孔隙</a:t>
            </a:r>
            <a:endParaRPr lang="zh-CN" altLang="en-US" sz="24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891461" y="3948486"/>
            <a:ext cx="80021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内洞</a:t>
            </a:r>
            <a:endParaRPr lang="zh-CN" altLang="en-US" sz="24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907704" y="1711993"/>
            <a:ext cx="3071321" cy="4308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一路迎着</a:t>
            </a:r>
            <a:r>
              <a:rPr lang="zh-CN" altLang="zh-CN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溪流</a:t>
            </a:r>
            <a:r>
              <a:rPr lang="zh-CN" altLang="en-US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zh-CN" sz="2200" b="1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907704" y="2118313"/>
            <a:ext cx="6840760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入山大约五公里就来到双龙洞口，那溪流就是从洞里出来</a:t>
            </a:r>
            <a:r>
              <a:rPr lang="zh-CN" altLang="zh-CN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</a:t>
            </a:r>
            <a:r>
              <a:rPr lang="zh-CN" altLang="en-US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zh-CN" sz="2200" b="1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907704" y="2847798"/>
            <a:ext cx="5863432" cy="4308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泉水靠着洞口的右边往</a:t>
            </a:r>
            <a:r>
              <a:rPr lang="zh-CN" altLang="zh-CN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外流</a:t>
            </a:r>
            <a:r>
              <a:rPr lang="zh-CN" altLang="en-US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zh-CN" sz="2200" b="1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907704" y="3291830"/>
            <a:ext cx="6840760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在外</a:t>
            </a:r>
            <a:r>
              <a:rPr lang="zh-CN" altLang="zh-CN" sz="2200" b="1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洞找泉水的来路，原来</a:t>
            </a:r>
            <a:r>
              <a:rPr lang="zh-CN" altLang="zh-CN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从</a:t>
            </a:r>
            <a:r>
              <a:rPr lang="zh-CN" altLang="en-US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靠左边的</a:t>
            </a:r>
            <a:r>
              <a:rPr lang="zh-CN" altLang="zh-CN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石壁</a:t>
            </a:r>
            <a:r>
              <a:rPr lang="zh-CN" altLang="zh-CN" sz="2200" b="1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下方的孔隙</a:t>
            </a:r>
            <a:r>
              <a:rPr lang="zh-CN" altLang="zh-CN" sz="2200" b="1" smtClean="0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流出</a:t>
            </a:r>
            <a:r>
              <a:rPr lang="zh-CN" altLang="en-US" sz="2200" b="1">
                <a:solidFill>
                  <a:schemeClr val="accent6">
                    <a:lumMod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zh-CN" sz="2200" b="1">
              <a:solidFill>
                <a:schemeClr val="accent6">
                  <a:lumMod val="5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603284" y="555526"/>
            <a:ext cx="306846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latin typeface="宋体" panose="02010600030101010101" pitchFamily="2" charset="-122"/>
                <a:ea typeface="宋体" panose="02010600030101010101" pitchFamily="2" charset="-122"/>
              </a:rPr>
              <a:t>你发现了什么？</a:t>
            </a:r>
            <a:endParaRPr lang="zh-CN" altLang="zh-CN" sz="3200" b="1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34228" y="1275606"/>
            <a:ext cx="7992888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zh-CN" sz="2800" b="1" smtClean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</a:t>
            </a:r>
            <a:r>
              <a:rPr lang="zh-CN" altLang="zh-CN" sz="28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发现游览的顺序与溪水的流向相反，作者是在一路逆流而上逐渐往溪水源头走。这也是文章的另外一条线索。</a:t>
            </a:r>
            <a:endParaRPr lang="zh-CN" altLang="zh-CN" sz="2800" b="1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55576" y="2672167"/>
            <a:ext cx="806489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BB875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写作</a:t>
            </a:r>
            <a:r>
              <a:rPr lang="zh-CN" altLang="en-US" sz="2800" b="1">
                <a:solidFill>
                  <a:srgbClr val="BB875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指导：在这篇文章中作者不仅按照自己的游览顺序来描写景物，还借助身边的事物来串联线索。我们在写游记的时候也要注意合理安排写作的顺序。根据自己要写的景物的</a:t>
            </a:r>
            <a:r>
              <a:rPr lang="zh-CN" altLang="en-US" sz="2800" b="1" smtClean="0">
                <a:solidFill>
                  <a:srgbClr val="BB875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特征，来</a:t>
            </a:r>
            <a:r>
              <a:rPr lang="zh-CN" altLang="en-US" sz="2800" b="1">
                <a:solidFill>
                  <a:srgbClr val="BB875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选择是按照时间的</a:t>
            </a:r>
            <a:r>
              <a:rPr lang="zh-CN" altLang="en-US" sz="2800" b="1" smtClean="0">
                <a:solidFill>
                  <a:srgbClr val="BB875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线索，还是</a:t>
            </a:r>
            <a:r>
              <a:rPr lang="zh-CN" altLang="en-US" sz="2800" b="1">
                <a:solidFill>
                  <a:srgbClr val="BB875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按照自己游览的顺序来写。</a:t>
            </a:r>
            <a:endParaRPr lang="zh-CN" altLang="en-US" sz="2800" b="1">
              <a:solidFill>
                <a:srgbClr val="BB8759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EE2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14"/>
          <p:cNvSpPr txBox="1"/>
          <p:nvPr/>
        </p:nvSpPr>
        <p:spPr>
          <a:xfrm>
            <a:off x="899592" y="601911"/>
            <a:ext cx="7488832" cy="757126"/>
          </a:xfrm>
          <a:prstGeom prst="rect">
            <a:avLst/>
          </a:prstGeom>
          <a:noFill/>
        </p:spPr>
        <p:txBody>
          <a:bodyPr wrap="square" lIns="91436" tIns="45718" rIns="91436" bIns="45718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lnSpc>
                <a:spcPct val="120000"/>
              </a:lnSpc>
            </a:pPr>
            <a:r>
              <a:rPr lang="zh-CN" altLang="en-US" sz="36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恭喜</a:t>
            </a:r>
            <a:r>
              <a:rPr lang="zh-CN" altLang="en-US" sz="36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你通过关卡，获得门票！</a:t>
            </a:r>
            <a:endParaRPr lang="zh-CN" altLang="en-US" sz="3600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611560" y="1779661"/>
            <a:ext cx="7848872" cy="2664296"/>
          </a:xfrm>
          <a:prstGeom prst="rect">
            <a:avLst/>
          </a:prstGeom>
          <a:noFill/>
          <a:ln w="38100" cap="rnd" cmpd="thinThick">
            <a:solidFill>
              <a:schemeClr val="accent6">
                <a:lumMod val="75000"/>
              </a:schemeClr>
            </a:solidFill>
            <a:prstDash val="solid"/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013" y="1793077"/>
            <a:ext cx="3941828" cy="2650879"/>
          </a:xfrm>
          <a:prstGeom prst="rect">
            <a:avLst/>
          </a:prstGeom>
        </p:spPr>
      </p:pic>
      <p:cxnSp>
        <p:nvCxnSpPr>
          <p:cNvPr id="7" name="直接连接符 6"/>
          <p:cNvCxnSpPr/>
          <p:nvPr/>
        </p:nvCxnSpPr>
        <p:spPr>
          <a:xfrm flipH="1">
            <a:off x="4584010" y="1793077"/>
            <a:ext cx="0" cy="2650879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716016" y="2240820"/>
            <a:ext cx="3588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</a:rPr>
              <a:t>欢迎您来金华双龙洞！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484026" y="295821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BB8759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景区入场券</a:t>
            </a:r>
            <a:endParaRPr lang="zh-CN" altLang="en-US" sz="2800" b="1">
              <a:solidFill>
                <a:srgbClr val="BB8759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862" b="27120" l="15160" r="36968">
                        <a14:foregroundMark x1="18750" y1="18728" x2="18750" y2="1872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565" t="5657" r="60189" b="71969"/>
          <a:stretch>
            <a:fillRect/>
          </a:stretch>
        </p:blipFill>
        <p:spPr>
          <a:xfrm>
            <a:off x="7536370" y="3291830"/>
            <a:ext cx="852054" cy="1052946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5304006" y="372387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err="1" smtClean="0">
                <a:solidFill>
                  <a:srgbClr val="5C6F7A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xxxx</a:t>
            </a:r>
            <a:r>
              <a:rPr lang="zh-CN" altLang="en-US" sz="2400" b="1" smtClean="0">
                <a:solidFill>
                  <a:srgbClr val="5C6F7A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年</a:t>
            </a:r>
            <a:r>
              <a:rPr lang="en-US" altLang="zh-CN" sz="2400" b="1" smtClean="0">
                <a:solidFill>
                  <a:srgbClr val="5C6F7A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xx</a:t>
            </a:r>
            <a:r>
              <a:rPr lang="zh-CN" altLang="en-US" sz="2400" b="1" smtClean="0">
                <a:solidFill>
                  <a:srgbClr val="5C6F7A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月</a:t>
            </a:r>
            <a:r>
              <a:rPr lang="en-US" altLang="zh-CN" sz="2400" b="1" smtClean="0">
                <a:solidFill>
                  <a:srgbClr val="5C6F7A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xx</a:t>
            </a:r>
            <a:r>
              <a:rPr lang="zh-CN" altLang="en-US" sz="2400" b="1" smtClean="0">
                <a:solidFill>
                  <a:srgbClr val="5C6F7A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日</a:t>
            </a:r>
            <a:endParaRPr lang="zh-CN" altLang="en-US" sz="2400" b="1">
              <a:solidFill>
                <a:srgbClr val="5C6F7A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48"/>
          <p:cNvSpPr txBox="1"/>
          <p:nvPr/>
        </p:nvSpPr>
        <p:spPr>
          <a:xfrm>
            <a:off x="2489474" y="985347"/>
            <a:ext cx="5966064" cy="992579"/>
          </a:xfrm>
          <a:prstGeom prst="rect">
            <a:avLst/>
          </a:prstGeom>
          <a:noFill/>
          <a:ln w="19050">
            <a:noFill/>
          </a:ln>
          <a:effectLst>
            <a:softEdge rad="31750"/>
          </a:effectLst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6000" b="1" smtClean="0">
                <a:ln w="0"/>
                <a:solidFill>
                  <a:prstClr val="black"/>
                </a:solidFill>
                <a:latin typeface="宋体" panose="02010600030101010101" pitchFamily="2" charset="-122"/>
              </a:rPr>
              <a:t>记金华的双龙洞</a:t>
            </a:r>
            <a:endParaRPr lang="zh-CN" altLang="zh-CN" sz="6000" b="1">
              <a:ln w="0"/>
              <a:solidFill>
                <a:prstClr val="black"/>
              </a:solidFill>
              <a:latin typeface="宋体" panose="02010600030101010101" pitchFamily="2" charset="-122"/>
            </a:endParaRPr>
          </a:p>
        </p:txBody>
      </p:sp>
      <p:pic>
        <p:nvPicPr>
          <p:cNvPr id="12" name="图片 11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751" y="905634"/>
            <a:ext cx="1231009" cy="1152000"/>
          </a:xfrm>
          <a:prstGeom prst="rect">
            <a:avLst/>
          </a:prstGeom>
        </p:spPr>
      </p:pic>
      <p:sp>
        <p:nvSpPr>
          <p:cNvPr id="14" name="文本框 6"/>
          <p:cNvSpPr txBox="1"/>
          <p:nvPr/>
        </p:nvSpPr>
        <p:spPr>
          <a:xfrm>
            <a:off x="1230143" y="913258"/>
            <a:ext cx="10413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6000" b="1" smtClean="0">
                <a:solidFill>
                  <a:srgbClr val="FF6E00"/>
                </a:solidFill>
                <a:latin typeface="宋体" panose="02010600030101010101" pitchFamily="2" charset="-122"/>
              </a:rPr>
              <a:t>17  </a:t>
            </a:r>
            <a:endParaRPr kumimoji="1" lang="zh-CN" altLang="en-US" sz="6000" b="1">
              <a:solidFill>
                <a:srgbClr val="FF6E00"/>
              </a:solidFill>
              <a:latin typeface="宋体" panose="02010600030101010101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07504" y="157955"/>
            <a:ext cx="24561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2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语文 </a:t>
            </a:r>
            <a:r>
              <a:rPr lang="zh-CN" altLang="en-US" sz="2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四年级 </a:t>
            </a:r>
            <a:r>
              <a:rPr lang="zh-CN" altLang="en-US" sz="2200" b="1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下</a:t>
            </a:r>
            <a:r>
              <a:rPr lang="zh-CN" altLang="en-US" sz="2200" b="1" smtClean="0">
                <a:solidFill>
                  <a:prstClr val="black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册</a:t>
            </a:r>
            <a:endParaRPr lang="zh-CN" altLang="en-US" sz="2200" b="1">
              <a:solidFill>
                <a:prstClr val="black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pSp>
        <p:nvGrpSpPr>
          <p:cNvPr id="25" name="组合 24"/>
          <p:cNvGrpSpPr/>
          <p:nvPr/>
        </p:nvGrpSpPr>
        <p:grpSpPr>
          <a:xfrm>
            <a:off x="5621253" y="3882904"/>
            <a:ext cx="2834285" cy="646331"/>
            <a:chOff x="5621248" y="3882913"/>
            <a:chExt cx="2834285" cy="646331"/>
          </a:xfrm>
        </p:grpSpPr>
        <p:pic>
          <p:nvPicPr>
            <p:cNvPr id="26" name="Picture 3" descr="C:\Users\BJBFB01\Pictures\第二课时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621248" y="3924044"/>
              <a:ext cx="2822575" cy="5857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文本框 15">
              <a:hlinkClick action="ppaction://noaction"/>
            </p:cNvPr>
            <p:cNvSpPr txBox="1"/>
            <p:nvPr/>
          </p:nvSpPr>
          <p:spPr>
            <a:xfrm>
              <a:off x="5850585" y="3882913"/>
              <a:ext cx="26049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85800"/>
              <a:r>
                <a:rPr kumimoji="1" lang="zh-CN" altLang="en-US" sz="3600" b="1" smtClean="0">
                  <a:solidFill>
                    <a:prstClr val="white"/>
                  </a:solidFill>
                  <a:latin typeface="宋体" panose="02010600030101010101" pitchFamily="2" charset="-122"/>
                </a:rPr>
                <a:t> 第</a:t>
              </a:r>
              <a:r>
                <a:rPr kumimoji="1" lang="zh-CN" altLang="en-US" sz="3600" b="1">
                  <a:solidFill>
                    <a:prstClr val="white"/>
                  </a:solidFill>
                  <a:latin typeface="宋体" panose="02010600030101010101" pitchFamily="2" charset="-122"/>
                </a:rPr>
                <a:t>二课时</a:t>
              </a:r>
              <a:endParaRPr kumimoji="1" lang="zh-CN" altLang="en-US" sz="3600" b="1">
                <a:solidFill>
                  <a:prstClr val="white"/>
                </a:solidFill>
                <a:latin typeface="宋体" panose="02010600030101010101" pitchFamily="2" charset="-122"/>
              </a:endParaRPr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844" y="2240701"/>
            <a:ext cx="3332213" cy="2355726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https://d.book118.com/507131135044006035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宋体</vt:lpstr>
      <vt:lpstr>黑体</vt:lpstr>
      <vt:lpstr>楷体</vt:lpstr>
      <vt:lpstr>汉语拼音</vt:lpstr>
      <vt:lpstr>TeamViewer15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2024-09-09T15:45:13.815</cp:lastPrinted>
  <dcterms:created xsi:type="dcterms:W3CDTF">2024-09-09T07:45:13Z</dcterms:created>
  <dcterms:modified xsi:type="dcterms:W3CDTF">2024-09-09T07:45:15Z</dcterms:modified>
</cp:coreProperties>
</file>