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EBEFF2-ABE8-4135-9B86-608F6EA683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FA1777-B406-48B7-B895-EAA1D601B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2AE29F-F6E3-49FC-A941-5287494130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35220E-BE7F-4F9B-9D56-419C02D96A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1907A0-D749-4660-9DAA-481A86BA94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17E6A8-E23C-4F05-8013-66EB562A52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3A050F-81AD-4840-A323-C08CA708EF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B90233-9527-4C5C-AD2C-0DDDF75612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7A7204-64F2-4606-B3E5-EF285FA91E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EC58FE-4752-4DEF-918C-8EE8410F8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7FC449-1E73-41D0-BFAA-7FC520F34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3115416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商业智能行业分析</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汇报人：</a:t>
            </a:r>
          </a:p>
        </p:txBody>
      </p:sp>
      <p:sp>
        <p:nvSpPr>
          <p:cNvPr id="4" name="AutoShape 4"/>
          <p:cNvSpPr/>
          <p:nvPr/>
        </p:nvSpPr>
        <p:spPr>
          <a:xfrm>
            <a:off x="958956" y="4948612"/>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solidFill>
                <a:latin typeface="Microsoft Yahei"/>
                <a:ea typeface="Microsoft Yahei"/>
                <a:cs typeface="Microsoft Yahei"/>
              </a:rPr>
              <a:t>日期: </a:t>
            </a:r>
          </a:p>
        </p:txBody>
      </p:sp>
      <p:sp>
        <p:nvSpPr>
          <p:cNvPr id="6" name="AutoShape 6"/>
          <p:cNvSpPr/>
          <p:nvPr/>
        </p:nvSpPr>
        <p:spPr>
          <a:xfrm>
            <a:off x="958956" y="5502858"/>
            <a:ext cx="162576" cy="384069"/>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710610"/>
            <a:ext cx="5983471" cy="36042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025" b="1">
                <a:solidFill>
                  <a:schemeClr val="accent1"/>
                </a:solidFill>
                <a:latin typeface="Microsoft Yahei"/>
                <a:ea typeface="Microsoft Yahei"/>
                <a:cs typeface="Microsoft Yahei"/>
              </a:rPr>
              <a:t>行业概述</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市场现状与趋势</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行业挑战与机遇</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竞争格局与优势分析</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未来发展前景与预测</a:t>
            </a:r>
          </a:p>
          <a:p>
            <a:pPr marL="203200" lvl="0" indent="-203200">
              <a:lnSpc>
                <a:spcPct val="150000"/>
              </a:lnSpc>
              <a:buFont typeface="Arial"/>
              <a:buChar char="•"/>
            </a:pPr>
            <a:r>
              <a:rPr lang="en-US" sz="2025" b="1">
                <a:solidFill>
                  <a:schemeClr val="accent1"/>
                </a:solidFill>
                <a:latin typeface="Microsoft Yahei"/>
                <a:ea typeface="Microsoft Yahei"/>
                <a:cs typeface="Microsoft Yahei"/>
              </a:rPr>
              <a:t>案例分析与实践启示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TextBox 25"/>
          <p:cNvSpPr txBox="1"/>
          <p:nvPr/>
        </p:nvSpPr>
        <p:spPr>
          <a:xfrm>
            <a:off x="1094226" y="93935"/>
            <a:ext cx="10003548"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075" b="1">
                <a:solidFill>
                  <a:schemeClr val="accent1"/>
                </a:solidFill>
                <a:latin typeface="Microsoft Yahei"/>
                <a:ea typeface="Microsoft Yahei"/>
                <a:cs typeface="Microsoft Yahei"/>
              </a:rPr>
              <a:t>定义与分类</a:t>
            </a:r>
          </a:p>
        </p:txBody>
      </p:sp>
      <p:sp>
        <p:nvSpPr>
          <p:cNvPr id="26" name="Freeform 2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Freeform 2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Freeform 2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29" name="Connector 2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0" name="AutoShape 3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TextBox 31"/>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根据服务类型，商业智能行业可分为咨询、软件、硬件和云服务。</a:t>
            </a:r>
          </a:p>
        </p:txBody>
      </p:sp>
      <p:sp>
        <p:nvSpPr>
          <p:cNvPr id="32" name="TextBox 32"/>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根据应用领域，商业智能行业可分为金融、零售、制造、能源等。</a:t>
            </a:r>
          </a:p>
        </p:txBody>
      </p:sp>
      <p:cxnSp>
        <p:nvCxnSpPr>
          <p:cNvPr id="33" name="Connector 33"/>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5" name="Connector 35"/>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6" name="AutoShape 36"/>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TextBox 37"/>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solidFill>
                <a:latin typeface="Microsoft Yahei"/>
                <a:ea typeface="Microsoft Yahei"/>
                <a:cs typeface="Microsoft Yahei"/>
              </a:rPr>
              <a:t>商业智能是一套完整的解决方案，它能够帮助企业收集、整理、分析和报告大量的业务数据，以便做出更明智的商业决策。</a:t>
            </a:r>
          </a:p>
        </p:txBody>
      </p:sp>
      <p:sp>
        <p:nvSpPr>
          <p:cNvPr id="38" name="AutoShape 38"/>
          <p:cNvSpPr/>
          <p:nvPr/>
        </p:nvSpPr>
        <p:spPr>
          <a:xfrm flipV="1">
            <a:off x="5012267" y="3733610"/>
            <a:ext cx="2167467" cy="1826280"/>
          </a:xfrm>
          <a:prstGeom prst="triangl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9" name="Freeform 39"/>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近年来，随着大数据、云计算等技术的不断发展，商业智能市场规模持续增长。</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根据市场研究机构的数据，2022年全球商业智能市场规模达到了近300亿美元，预计到2025年将超过400亿美元。</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市场规模与增长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商业智能行业的参与者主要包括传统商业智能厂商如IBM、Oracle、SAP等，以及新兴的云计算厂商如Google、Amazon、Microsoft等。</a:t>
            </a:r>
          </a:p>
        </p:txBody>
      </p:sp>
      <p:sp>
        <p:nvSpPr>
          <p:cNvPr id="11" name="TextBox 11"/>
          <p:cNvSpPr txBox="1"/>
          <p:nvPr/>
        </p:nvSpPr>
        <p:spPr>
          <a:xfrm>
            <a:off x="1183471" y="4329642"/>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这些厂商的主要商业模式包括软件销售、云服务订阅、咨询及外包服务等。</a:t>
            </a:r>
          </a:p>
        </p:txBody>
      </p:sp>
      <p:sp>
        <p:nvSpPr>
          <p:cNvPr id="12" name="AutoShape 1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TextBox 3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主要参与者与商业模式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市场现状与趋势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283391"/>
            <a:ext cx="515576" cy="440418"/>
            <a:chOff x="454963" y="283391"/>
            <a:chExt cx="515576" cy="440418"/>
          </a:xfrm>
        </p:grpSpPr>
        <p:sp>
          <p:nvSpPr>
            <p:cNvPr id="3" name="AutoShape 3"/>
            <p:cNvSpPr/>
            <p:nvPr/>
          </p:nvSpPr>
          <p:spPr>
            <a:xfrm>
              <a:off x="454963" y="28634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575049" y="2833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689125" y="2851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799768" y="2940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904945" y="2899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4963" y="40411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575049" y="4011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689125" y="4028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799768" y="4118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904945" y="4077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454963" y="52188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51893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520655"/>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529625"/>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525492"/>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6396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63671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63842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64739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64326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3" name="TextBox 23"/>
          <p:cNvSpPr txBox="1"/>
          <p:nvPr/>
        </p:nvSpPr>
        <p:spPr>
          <a:xfrm>
            <a:off x="1104651" y="225660"/>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客户群体与需求分析</a:t>
            </a:r>
          </a:p>
        </p:txBody>
      </p:sp>
      <p:grpSp>
        <p:nvGrpSpPr>
          <p:cNvPr id="24" name="Group 24"/>
          <p:cNvGrpSpPr/>
          <p:nvPr/>
        </p:nvGrpSpPr>
        <p:grpSpPr>
          <a:xfrm>
            <a:off x="5982796" y="3116804"/>
            <a:ext cx="5783287" cy="1160526"/>
            <a:chOff x="5982796" y="3116804"/>
            <a:chExt cx="5783287" cy="1160526"/>
          </a:xfrm>
        </p:grpSpPr>
        <p:sp>
          <p:nvSpPr>
            <p:cNvPr id="25" name="TextBox 25"/>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中小型企业</a:t>
              </a:r>
            </a:p>
          </p:txBody>
        </p:sp>
        <p:sp>
          <p:nvSpPr>
            <p:cNvPr id="26" name="TextBox 26"/>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中小企业通常缺乏完善的IT基础设施，对商业智能的需求主要集中在提供一站式的数据分析工具和服务方面。</a:t>
              </a:r>
            </a:p>
          </p:txBody>
        </p:sp>
      </p:grpSp>
      <p:grpSp>
        <p:nvGrpSpPr>
          <p:cNvPr id="27" name="Group 27"/>
          <p:cNvGrpSpPr/>
          <p:nvPr/>
        </p:nvGrpSpPr>
        <p:grpSpPr>
          <a:xfrm>
            <a:off x="5982796" y="4769459"/>
            <a:ext cx="5783287" cy="1160526"/>
            <a:chOff x="5982796" y="4769459"/>
            <a:chExt cx="5783287" cy="1160526"/>
          </a:xfrm>
        </p:grpSpPr>
        <p:sp>
          <p:nvSpPr>
            <p:cNvPr id="28" name="TextBox 28"/>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政府机构</a:t>
              </a:r>
            </a:p>
          </p:txBody>
        </p:sp>
        <p:sp>
          <p:nvSpPr>
            <p:cNvPr id="29" name="TextBox 29"/>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政府机构对商业智能的需求主要集中在公共数据开放、政策制定和执行方面。</a:t>
              </a:r>
            </a:p>
          </p:txBody>
        </p:sp>
      </p:grpSp>
      <p:sp>
        <p:nvSpPr>
          <p:cNvPr id="30" name="TextBox 30"/>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大型企业</a:t>
            </a:r>
          </a:p>
        </p:txBody>
      </p:sp>
      <p:sp>
        <p:nvSpPr>
          <p:cNvPr id="31" name="TextBox 31"/>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大型企业通常具有较完善的IT基础设施和数据仓库，对商业智能的需求主要集中在数据分析和决策支持方面。</a:t>
            </a:r>
          </a:p>
        </p:txBody>
      </p:sp>
      <p:pic>
        <p:nvPicPr>
          <p:cNvPr id="32" name="Picture 32"/>
          <p:cNvPicPr>
            <a:picLocks noChangeAspect="1"/>
          </p:cNvPicPr>
          <p:nvPr/>
        </p:nvPicPr>
        <p:blipFill>
          <a:blip r:embed="rId2"/>
          <a:srcRect l="10000" r="10000"/>
          <a:stretch>
            <a:fillRect/>
          </a:stretch>
        </p:blipFill>
        <p:spPr>
          <a:xfrm>
            <a:off x="869006" y="1293634"/>
            <a:ext cx="4563025" cy="4563025"/>
          </a:xfrm>
          <a:prstGeom prst="diamond">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人工智能技术</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人工智能技术的应用使得商业智能产品与服务能够更加智能化、自动化地完成数据分析任务，提高工作效率和准确性。</a:t>
              </a:r>
            </a:p>
          </p:txBody>
        </p:sp>
      </p:grpSp>
      <p:grpSp>
        <p:nvGrpSpPr>
          <p:cNvPr id="5" name="Group 5"/>
          <p:cNvGrpSpPr/>
          <p:nvPr/>
        </p:nvGrpSpPr>
        <p:grpSpPr>
          <a:xfrm>
            <a:off x="454963" y="256913"/>
            <a:ext cx="515576" cy="440418"/>
            <a:chOff x="454963" y="256913"/>
            <a:chExt cx="515576" cy="440418"/>
          </a:xfrm>
        </p:grpSpPr>
        <p:sp>
          <p:nvSpPr>
            <p:cNvPr id="6" name="AutoShape 6"/>
            <p:cNvSpPr/>
            <p:nvPr/>
          </p:nvSpPr>
          <p:spPr>
            <a:xfrm>
              <a:off x="454963" y="25986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575049" y="25691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689125" y="258629"/>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799768" y="267599"/>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904945" y="263466"/>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454963" y="377636"/>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575049" y="374686"/>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689125" y="37640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799768" y="38537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904945" y="38124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454963" y="4954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575049" y="492460"/>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689125" y="4941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799768" y="5031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904945" y="4990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454963" y="6131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575049" y="6102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689125" y="61195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799768" y="62092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904945" y="61678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sp>
        <p:nvSpPr>
          <p:cNvPr id="26" name="TextBox 26"/>
          <p:cNvSpPr txBox="1"/>
          <p:nvPr/>
        </p:nvSpPr>
        <p:spPr>
          <a:xfrm>
            <a:off x="1218874" y="199182"/>
            <a:ext cx="1000354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075" b="1">
                <a:solidFill>
                  <a:schemeClr val="accent1"/>
                </a:solidFill>
                <a:latin typeface="Microsoft Yahei"/>
                <a:ea typeface="Microsoft Yahei"/>
                <a:cs typeface="Microsoft Yahei"/>
              </a:rPr>
              <a:t>产品与服务创新</a:t>
            </a:r>
          </a:p>
        </p:txBody>
      </p:sp>
      <p:grpSp>
        <p:nvGrpSpPr>
          <p:cNvPr id="27" name="Group 27"/>
          <p:cNvGrpSpPr/>
          <p:nvPr/>
        </p:nvGrpSpPr>
        <p:grpSpPr>
          <a:xfrm>
            <a:off x="5659243" y="4772000"/>
            <a:ext cx="5783287" cy="1160526"/>
            <a:chOff x="5659243" y="4772000"/>
            <a:chExt cx="5783287" cy="1160526"/>
          </a:xfrm>
        </p:grpSpPr>
        <p:sp>
          <p:nvSpPr>
            <p:cNvPr id="28" name="TextBox 28"/>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云计算技术</a:t>
              </a:r>
            </a:p>
          </p:txBody>
        </p:sp>
        <p:sp>
          <p:nvSpPr>
            <p:cNvPr id="29" name="TextBox 29"/>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云计算技术的应用使得商业智能产品与服务能够更加灵活、便捷地提供服务，降低了客户的使用成本。</a:t>
              </a:r>
            </a:p>
          </p:txBody>
        </p:sp>
      </p:grpSp>
      <p:sp>
        <p:nvSpPr>
          <p:cNvPr id="30" name="AutoShape 30"/>
          <p:cNvSpPr/>
          <p:nvPr/>
        </p:nvSpPr>
        <p:spPr>
          <a:xfrm>
            <a:off x="4482093" y="4861535"/>
            <a:ext cx="810236" cy="810236"/>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grpSp>
        <p:nvGrpSpPr>
          <p:cNvPr id="31" name="Group 31"/>
          <p:cNvGrpSpPr/>
          <p:nvPr/>
        </p:nvGrpSpPr>
        <p:grpSpPr>
          <a:xfrm>
            <a:off x="5659243" y="1470704"/>
            <a:ext cx="5783287" cy="1160526"/>
            <a:chOff x="5659243" y="1470704"/>
            <a:chExt cx="5783287" cy="1160526"/>
          </a:xfrm>
        </p:grpSpPr>
        <p:sp>
          <p:nvSpPr>
            <p:cNvPr id="32" name="TextBox 32"/>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大数据平台</a:t>
              </a:r>
            </a:p>
          </p:txBody>
        </p:sp>
        <p:sp>
          <p:nvSpPr>
            <p:cNvPr id="33" name="TextBox 33"/>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随着大数据技术的不断发展，商业智能产品与服务逐渐向大数据平台迁移，提供更加全面、灵活的数据分析服务。</a:t>
              </a:r>
            </a:p>
          </p:txBody>
        </p:sp>
      </p:grpSp>
      <p:sp>
        <p:nvSpPr>
          <p:cNvPr id="34" name="Freeform 34"/>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82093" y="3221072"/>
            <a:ext cx="810236" cy="8102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482093" y="1560135"/>
            <a:ext cx="810236" cy="8102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Freeform 37"/>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10160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0" name="Freeform 40"/>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AutoShape 9"/>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TextBox 22"/>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市场细分与差异化竞争</a:t>
            </a:r>
          </a:p>
        </p:txBody>
      </p:sp>
      <p:sp>
        <p:nvSpPr>
          <p:cNvPr id="23" name="AutoShape 23"/>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TextBox 24"/>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不同行业对商业智能的需求存在差异，因此需要对不同行业进行深入分析，提供更加贴合行业需求的产品和服务。</a:t>
            </a:r>
          </a:p>
        </p:txBody>
      </p:sp>
      <p:sp>
        <p:nvSpPr>
          <p:cNvPr id="25" name="TextBox 25"/>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行业细分</a:t>
            </a:r>
          </a:p>
        </p:txBody>
      </p:sp>
      <p:sp>
        <p:nvSpPr>
          <p:cNvPr id="26" name="AutoShape 26"/>
          <p:cNvSpPr/>
          <p:nvPr/>
        </p:nvSpPr>
        <p:spPr>
          <a:xfrm>
            <a:off x="866575" y="3952506"/>
            <a:ext cx="10458850" cy="24384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287882" y="4870218"/>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031A3E"/>
                </a:solidFill>
                <a:latin typeface="Microsoft Yahei"/>
                <a:ea typeface="Microsoft Yahei"/>
                <a:cs typeface="Microsoft Yahei"/>
              </a:rPr>
              <a:t>在商业智能行业中，差异化竞争是提高竞争力的关键。不同厂商的产品和服务具有不同的特点和优势，需要根据客户需求和市场趋势进行不断创新和优化。</a:t>
            </a:r>
          </a:p>
        </p:txBody>
      </p:sp>
      <p:sp>
        <p:nvSpPr>
          <p:cNvPr id="28" name="TextBox 28"/>
          <p:cNvSpPr txBox="1"/>
          <p:nvPr/>
        </p:nvSpPr>
        <p:spPr>
          <a:xfrm>
            <a:off x="1287882" y="4099383"/>
            <a:ext cx="968057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031A3E"/>
                </a:solidFill>
                <a:latin typeface="Microsoft Yahei"/>
                <a:ea typeface="Microsoft Yahei"/>
                <a:cs typeface="Microsoft Yahei"/>
              </a:rPr>
              <a:t>差异化竞争</a:t>
            </a:r>
          </a:p>
        </p:txBody>
      </p:sp>
      <p:cxnSp>
        <p:nvCxnSpPr>
          <p:cNvPr id="29" name="Connector 29"/>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481378" y="2175786"/>
            <a:ext cx="9220298"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solidFill>
                <a:latin typeface="Microsoft Yahei"/>
                <a:ea typeface="Microsoft Yahei"/>
                <a:cs typeface="Microsoft Yahei"/>
              </a:rPr>
              <a:t>行业挑战与机遇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随着商业智能技术的不断发展，数据安全和隐私保护成为行业的重要挑战。</a:t>
            </a:r>
          </a:p>
        </p:txBody>
      </p:sp>
      <p:sp>
        <p:nvSpPr>
          <p:cNvPr id="9" name="TextBox 9"/>
          <p:cNvSpPr txBox="1"/>
          <p:nvPr/>
        </p:nvSpPr>
        <p:spPr>
          <a:xfrm>
            <a:off x="6389233" y="2064798"/>
            <a:ext cx="4717695"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rgbClr val="031A3E"/>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rgbClr val="031A3E">
                <a:alpha val="100000"/>
              </a:srgbClr>
            </a:solidFill>
            <a:prstDash val="solid"/>
            <a:tailEnd type="oval"/>
          </a:ln>
        </p:spPr>
      </p:cxnSp>
      <p:sp>
        <p:nvSpPr>
          <p:cNvPr id="11" name="TextBox 11"/>
          <p:cNvSpPr txBox="1"/>
          <p:nvPr/>
        </p:nvSpPr>
        <p:spPr>
          <a:xfrm>
            <a:off x="7817683" y="2931894"/>
            <a:ext cx="328924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31A3E"/>
                </a:solidFill>
                <a:latin typeface="Microsoft Yahei"/>
                <a:ea typeface="Microsoft Yahei"/>
                <a:cs typeface="Microsoft Yahei"/>
              </a:rPr>
              <a:t>随着大数据和人工智能技术的广泛应用，商业智能行业面临着来自数据安全和隐私保护的挑战。数据泄露和黑客攻击等事件频繁发生，给企业和个人带来了重大损失。同时，各国政府对数据安全的监管也在加强，这进一步增加了行业的挑战。</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TextBox 33"/>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技术发展与数据安全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跨行业合作与生态系统建设成为商业智能行业的重要机遇。</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技术的发展和市场的变化，商业智能行业正面临着越来越多的跨行业合作机会。通过与其他行业的企业和机构合作，可以共同构建生态系统，提供更全面、更创新的服务和解决方案。同时，这也有助于提高行业的竞争力和市场占有率。</a:t>
            </a:r>
          </a:p>
        </p:txBody>
      </p:sp>
      <p:sp>
        <p:nvSpPr>
          <p:cNvPr id="8" name="TextBox 8"/>
          <p:cNvSpPr txBox="1"/>
          <p:nvPr/>
        </p:nvSpPr>
        <p:spPr>
          <a:xfrm>
            <a:off x="1964092"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23391" cy="81267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AutoShape 10"/>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AutoShape 11"/>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AutoShape 12"/>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AutoShape 13"/>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4" name="AutoShape 14"/>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TextBox 30"/>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跨行业合作与生态系统建设</a:t>
            </a:r>
          </a:p>
        </p:txBody>
      </p:sp>
      <p:sp>
        <p:nvSpPr>
          <p:cNvPr id="31" name="Freeform 31"/>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TextBox 8"/>
          <p:cNvSpPr txBox="1"/>
          <p:nvPr/>
        </p:nvSpPr>
        <p:spPr>
          <a:xfrm>
            <a:off x="1172767" y="1991575"/>
            <a:ext cx="4292478"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172767" y="3027803"/>
            <a:ext cx="4292478"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政府政策与监管对商业智能行业的发展产生重要影响。</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736338" y="1991575"/>
            <a:ext cx="4292478"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736338" y="3027803"/>
            <a:ext cx="4292478"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各国政府对商业智能行业的监管和政策不断加强，这给行业带来了新的机遇和挑战。一些政策可能促进商业智能技术的发展和应用，为企业提供更多的创新机会。而另一些政策则可能限制技术的使用和应用范围，对行业发展产生一定的影响。因此，商业智能企业需要密切关注政府政策和监管动态，以便及时调整战略和业务模式。</a:t>
            </a:r>
          </a:p>
        </p:txBody>
      </p:sp>
      <p:sp>
        <p:nvSpPr>
          <p:cNvPr id="14" name="AutoShape 14"/>
          <p:cNvSpPr/>
          <p:nvPr/>
        </p:nvSpPr>
        <p:spPr>
          <a:xfrm>
            <a:off x="454963" y="355310"/>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AutoShape 15"/>
          <p:cNvSpPr/>
          <p:nvPr/>
        </p:nvSpPr>
        <p:spPr>
          <a:xfrm>
            <a:off x="575049" y="35236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6" name="AutoShape 16"/>
          <p:cNvSpPr/>
          <p:nvPr/>
        </p:nvSpPr>
        <p:spPr>
          <a:xfrm>
            <a:off x="689125" y="35407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7" name="AutoShape 17"/>
          <p:cNvSpPr/>
          <p:nvPr/>
        </p:nvSpPr>
        <p:spPr>
          <a:xfrm>
            <a:off x="799768" y="36304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8" name="AutoShape 18"/>
          <p:cNvSpPr/>
          <p:nvPr/>
        </p:nvSpPr>
        <p:spPr>
          <a:xfrm>
            <a:off x="904945" y="35891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9" name="AutoShape 19"/>
          <p:cNvSpPr/>
          <p:nvPr/>
        </p:nvSpPr>
        <p:spPr>
          <a:xfrm>
            <a:off x="454963" y="473084"/>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0" name="AutoShape 20"/>
          <p:cNvSpPr/>
          <p:nvPr/>
        </p:nvSpPr>
        <p:spPr>
          <a:xfrm>
            <a:off x="575049" y="47013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1" name="AutoShape 21"/>
          <p:cNvSpPr/>
          <p:nvPr/>
        </p:nvSpPr>
        <p:spPr>
          <a:xfrm>
            <a:off x="689125" y="47185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2" name="AutoShape 22"/>
          <p:cNvSpPr/>
          <p:nvPr/>
        </p:nvSpPr>
        <p:spPr>
          <a:xfrm>
            <a:off x="799768" y="48082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3" name="AutoShape 23"/>
          <p:cNvSpPr/>
          <p:nvPr/>
        </p:nvSpPr>
        <p:spPr>
          <a:xfrm>
            <a:off x="904945" y="47668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4" name="AutoShape 24"/>
          <p:cNvSpPr/>
          <p:nvPr/>
        </p:nvSpPr>
        <p:spPr>
          <a:xfrm>
            <a:off x="454963" y="59085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5" name="AutoShape 25"/>
          <p:cNvSpPr/>
          <p:nvPr/>
        </p:nvSpPr>
        <p:spPr>
          <a:xfrm>
            <a:off x="575049" y="587908"/>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6" name="AutoShape 26"/>
          <p:cNvSpPr/>
          <p:nvPr/>
        </p:nvSpPr>
        <p:spPr>
          <a:xfrm>
            <a:off x="689125" y="589624"/>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7" name="AutoShape 27"/>
          <p:cNvSpPr/>
          <p:nvPr/>
        </p:nvSpPr>
        <p:spPr>
          <a:xfrm>
            <a:off x="799768" y="598594"/>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8" name="AutoShape 28"/>
          <p:cNvSpPr/>
          <p:nvPr/>
        </p:nvSpPr>
        <p:spPr>
          <a:xfrm>
            <a:off x="904945" y="594461"/>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29" name="AutoShape 29"/>
          <p:cNvSpPr/>
          <p:nvPr/>
        </p:nvSpPr>
        <p:spPr>
          <a:xfrm>
            <a:off x="454963" y="708631"/>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0" name="AutoShape 30"/>
          <p:cNvSpPr/>
          <p:nvPr/>
        </p:nvSpPr>
        <p:spPr>
          <a:xfrm>
            <a:off x="575049" y="705682"/>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1" name="AutoShape 31"/>
          <p:cNvSpPr/>
          <p:nvPr/>
        </p:nvSpPr>
        <p:spPr>
          <a:xfrm>
            <a:off x="689125" y="707398"/>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2" name="AutoShape 32"/>
          <p:cNvSpPr/>
          <p:nvPr/>
        </p:nvSpPr>
        <p:spPr>
          <a:xfrm>
            <a:off x="799768" y="716368"/>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3" name="AutoShape 33"/>
          <p:cNvSpPr/>
          <p:nvPr/>
        </p:nvSpPr>
        <p:spPr>
          <a:xfrm>
            <a:off x="904945" y="712235"/>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4" name="TextBox 34"/>
          <p:cNvSpPr txBox="1"/>
          <p:nvPr/>
        </p:nvSpPr>
        <p:spPr>
          <a:xfrm>
            <a:off x="1094842" y="93878"/>
            <a:ext cx="10003548"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solidFill>
                <a:latin typeface="Microsoft Yahei"/>
                <a:ea typeface="Microsoft Yahei"/>
                <a:cs typeface="Microsoft Yahei"/>
              </a:rPr>
              <a:t>政府政策与监管影响</a:t>
            </a:r>
          </a:p>
        </p:txBody>
      </p:sp>
      <p:sp>
        <p:nvSpPr>
          <p:cNvPr id="35" name="AutoShape 35"/>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6" name="AutoShape 36"/>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7" name="AutoShape 37"/>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cxnSp>
        <p:nvCxnSpPr>
          <p:cNvPr id="38" name="Connector 38"/>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https://d.book118.com/507131154166006041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2024-09-14T23:36:57.699</cp:lastPrinted>
  <dcterms:created xsi:type="dcterms:W3CDTF">2024-09-14T15:36:57Z</dcterms:created>
  <dcterms:modified xsi:type="dcterms:W3CDTF">2024-09-14T15:36:59Z</dcterms:modified>
</cp:coreProperties>
</file>