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embeddedFontLst>
    <p:embeddedFont>
      <p:font typeface="DOBHPD+MS-UIGothic"/>
      <p:regular r:id="rId21"/>
    </p:embeddedFont>
    <p:embeddedFont>
      <p:font typeface="LLJWFE+LFBEPT+ArialMT"/>
      <p:regular r:id="rId22"/>
    </p:embeddedFont>
    <p:embeddedFont>
      <p:font typeface="NRKIPI+KKIIUP+MicrosoftYaHei-Bold"/>
      <p:regular r:id="rId23"/>
    </p:embeddedFont>
    <p:embeddedFont>
      <p:font typeface="CAHQTO+VUUAAV+MicrosoftYaHei"/>
      <p:regular r:id="rId24"/>
    </p:embeddedFont>
    <p:embeddedFont>
      <p:font typeface="UERJLU+WCSUIS+Arial-BoldMT"/>
      <p:regular r:id="rId25"/>
    </p:embeddedFont>
  </p:embeddedFontLst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font" Target="fonts/font1.fntdata" /><Relationship Id="rId22" Type="http://schemas.openxmlformats.org/officeDocument/2006/relationships/font" Target="fonts/font2.fntdata" /><Relationship Id="rId23" Type="http://schemas.openxmlformats.org/officeDocument/2006/relationships/font" Target="fonts/font3.fntdata" /><Relationship Id="rId24" Type="http://schemas.openxmlformats.org/officeDocument/2006/relationships/font" Target="fonts/font4.fntdata" /><Relationship Id="rId25" Type="http://schemas.openxmlformats.org/officeDocument/2006/relationships/font" Target="fonts/font5.fntdata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AFEFE6-A76D-4666-AAB6-A9199597F2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517235-F82A-4DE7-8AC9-6644A6DD87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E24A63-290E-4A0F-8C02-7097F72452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A66483-A44E-42C2-AFEF-95841935EE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D4A7286-4456-4512-A6F7-05EA51E9CC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663FF74-B80E-452F-A492-DA1ACFD5A6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0FC75EB-37B4-4941-9B99-A9ACB91220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18DA608-657E-4B89-97BF-EEC7799C23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629354-5EF2-4469-96C1-04221ECC39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193F6D-64D9-4E76-8DB5-82B745F775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D4A09F-DC86-43F1-B6D8-9158BA99C3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4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07133063110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93725" y="3832760"/>
            <a:ext cx="5559425" cy="2581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 spc="-1026">
                <a:solidFill>
                  <a:srgbClr val="0D0D0D"/>
                </a:solidFill>
                <a:latin typeface="DOBHPD+MS-UIGothic"/>
                <a:cs typeface="DOBHPD+MS-UIGothic"/>
              </a:rPr>
              <a:t>油厂循水炉</a:t>
            </a:r>
            <a:r>
              <a:rPr sz="5150" spc="-1261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5150">
                <a:solidFill>
                  <a:srgbClr val="0D0D0D"/>
                </a:solidFill>
                <a:latin typeface="DOBHPD+MS-UIGothic"/>
                <a:cs typeface="DOBHPD+MS-UIGothic"/>
              </a:rPr>
              <a:t>水</a:t>
            </a:r>
            <a:r>
              <a:rPr sz="5150" spc="-1261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5150">
                <a:solidFill>
                  <a:srgbClr val="0D0D0D"/>
                </a:solidFill>
                <a:latin typeface="DOBHPD+MS-UIGothic"/>
                <a:cs typeface="DOBHPD+MS-UIGothic"/>
              </a:rPr>
              <a:t>水</a:t>
            </a:r>
          </a:p>
          <a:p>
            <a:pPr marL="0" marR="0">
              <a:lnSpc>
                <a:spcPts val="5150"/>
              </a:lnSpc>
              <a:spcBef>
                <a:spcPts val="2300"/>
              </a:spcBef>
              <a:spcAft>
                <a:spcPct val="0"/>
              </a:spcAft>
            </a:pPr>
            <a:r>
              <a:rPr sz="5150" spc="25">
                <a:solidFill>
                  <a:srgbClr val="0D0D0D"/>
                </a:solidFill>
                <a:latin typeface="DOBHPD+MS-UIGothic"/>
                <a:cs typeface="DOBHPD+MS-UIGothic"/>
              </a:rPr>
              <a:t>管理</a:t>
            </a:r>
            <a:r>
              <a:rPr sz="5150" spc="-124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5150">
                <a:solidFill>
                  <a:srgbClr val="0D0D0D"/>
                </a:solidFill>
                <a:latin typeface="DOBHPD+MS-UIGothic"/>
                <a:cs typeface="DOBHPD+MS-UIGothic"/>
              </a:rPr>
              <a:t> 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68620" y="1588960"/>
            <a:ext cx="4439861" cy="13322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3045FD"/>
                </a:solidFill>
                <a:latin typeface="LLJWFE+LFBEPT+ArialMT"/>
                <a:cs typeface="LLJWFE+LFBEPT+ArialMT"/>
              </a:rPr>
              <a:t>•</a:t>
            </a:r>
            <a:r>
              <a:rPr sz="2450" spc="128">
                <a:solidFill>
                  <a:srgbClr val="3045F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3045FD"/>
                </a:solidFill>
                <a:latin typeface="DOBHPD+MS-UIGothic"/>
                <a:cs typeface="DOBHPD+MS-UIGothic"/>
              </a:rPr>
              <a:t>循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环</a:t>
            </a:r>
            <a:r>
              <a:rPr sz="2400">
                <a:solidFill>
                  <a:srgbClr val="3045FD"/>
                </a:solidFill>
                <a:latin typeface="DOBHPD+MS-UIGothic"/>
                <a:cs typeface="DOBHPD+MS-UIGothic"/>
              </a:rPr>
              <a:t>水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锅</a:t>
            </a:r>
            <a:r>
              <a:rPr sz="2400">
                <a:solidFill>
                  <a:srgbClr val="3045FD"/>
                </a:solidFill>
                <a:latin typeface="DOBHPD+MS-UIGothic"/>
                <a:cs typeface="DOBHPD+MS-UIGothic"/>
              </a:rPr>
              <a:t>炉水水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质</a:t>
            </a:r>
            <a:r>
              <a:rPr sz="2400">
                <a:solidFill>
                  <a:srgbClr val="3045FD"/>
                </a:solidFill>
                <a:latin typeface="DOBHPD+MS-UIGothic"/>
                <a:cs typeface="DOBHPD+MS-UIGothic"/>
              </a:rPr>
              <a:t>管理概述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3045FD"/>
                </a:solidFill>
                <a:latin typeface="LLJWFE+LFBEPT+ArialMT"/>
                <a:cs typeface="LLJWFE+LFBEPT+ArialMT"/>
              </a:rPr>
              <a:t>•</a:t>
            </a:r>
            <a:r>
              <a:rPr sz="2450" spc="128">
                <a:solidFill>
                  <a:srgbClr val="3045F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3045FD"/>
                </a:solidFill>
                <a:latin typeface="DOBHPD+MS-UIGothic"/>
                <a:cs typeface="DOBHPD+MS-UIGothic"/>
              </a:rPr>
              <a:t>水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质</a:t>
            </a:r>
            <a:r>
              <a:rPr sz="2400">
                <a:solidFill>
                  <a:srgbClr val="3045FD"/>
                </a:solidFill>
                <a:latin typeface="DOBHPD+MS-UIGothic"/>
                <a:cs typeface="DOBHPD+MS-UIGothic"/>
              </a:rPr>
              <a:t>分析与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监测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68620" y="2686240"/>
            <a:ext cx="4089341" cy="2429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3045FD"/>
                </a:solidFill>
                <a:latin typeface="LLJWFE+LFBEPT+ArialMT"/>
                <a:cs typeface="LLJWFE+LFBEPT+ArialMT"/>
              </a:rPr>
              <a:t>•</a:t>
            </a:r>
            <a:r>
              <a:rPr sz="2450" spc="128">
                <a:solidFill>
                  <a:srgbClr val="3045F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3045FD"/>
                </a:solidFill>
                <a:latin typeface="DOBHPD+MS-UIGothic"/>
                <a:cs typeface="DOBHPD+MS-UIGothic"/>
              </a:rPr>
              <a:t>水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质</a:t>
            </a:r>
            <a:r>
              <a:rPr sz="2400">
                <a:solidFill>
                  <a:srgbClr val="3045FD"/>
                </a:solidFill>
                <a:latin typeface="DOBHPD+MS-UIGothic"/>
                <a:cs typeface="DOBHPD+MS-UIGothic"/>
              </a:rPr>
              <a:t>异常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处</a:t>
            </a:r>
            <a:r>
              <a:rPr sz="2400">
                <a:solidFill>
                  <a:srgbClr val="3045FD"/>
                </a:solidFill>
                <a:latin typeface="DOBHPD+MS-UIGothic"/>
                <a:cs typeface="DOBHPD+MS-UIGothic"/>
              </a:rPr>
              <a:t>理与防控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3045FD"/>
                </a:solidFill>
                <a:latin typeface="LLJWFE+LFBEPT+ArialMT"/>
                <a:cs typeface="LLJWFE+LFBEPT+ArialMT"/>
              </a:rPr>
              <a:t>•</a:t>
            </a:r>
            <a:r>
              <a:rPr sz="2450" spc="128">
                <a:solidFill>
                  <a:srgbClr val="3045F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锅</a:t>
            </a:r>
            <a:r>
              <a:rPr sz="2400">
                <a:solidFill>
                  <a:srgbClr val="3045FD"/>
                </a:solidFill>
                <a:latin typeface="DOBHPD+MS-UIGothic"/>
                <a:cs typeface="DOBHPD+MS-UIGothic"/>
              </a:rPr>
              <a:t>炉水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处</a:t>
            </a:r>
            <a:r>
              <a:rPr sz="2400">
                <a:solidFill>
                  <a:srgbClr val="3045FD"/>
                </a:solidFill>
                <a:latin typeface="DOBHPD+MS-UIGothic"/>
                <a:cs typeface="DOBHPD+MS-UIGothic"/>
              </a:rPr>
              <a:t>理技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术</a:t>
            </a:r>
            <a:r>
              <a:rPr sz="2400">
                <a:solidFill>
                  <a:srgbClr val="3045FD"/>
                </a:solidFill>
                <a:latin typeface="DOBHPD+MS-UIGothic"/>
                <a:cs typeface="DOBHPD+MS-UIGothic"/>
              </a:rPr>
              <a:t>与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优</a:t>
            </a:r>
            <a:r>
              <a:rPr sz="2400">
                <a:solidFill>
                  <a:srgbClr val="3045FD"/>
                </a:solidFill>
                <a:latin typeface="DOBHPD+MS-UIGothic"/>
                <a:cs typeface="DOBHPD+MS-UIGothic"/>
              </a:rPr>
              <a:t>化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3045FD"/>
                </a:solidFill>
                <a:latin typeface="LLJWFE+LFBEPT+ArialMT"/>
                <a:cs typeface="LLJWFE+LFBEPT+ArialMT"/>
              </a:rPr>
              <a:t>•</a:t>
            </a:r>
            <a:r>
              <a:rPr sz="2450" spc="128">
                <a:solidFill>
                  <a:srgbClr val="3045F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3045FD"/>
                </a:solidFill>
                <a:latin typeface="DOBHPD+MS-UIGothic"/>
                <a:cs typeface="DOBHPD+MS-UIGothic"/>
              </a:rPr>
              <a:t>水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质</a:t>
            </a:r>
            <a:r>
              <a:rPr sz="2400">
                <a:solidFill>
                  <a:srgbClr val="3045FD"/>
                </a:solidFill>
                <a:latin typeface="DOBHPD+MS-UIGothic"/>
                <a:cs typeface="DOBHPD+MS-UIGothic"/>
              </a:rPr>
              <a:t>管理与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节</a:t>
            </a:r>
            <a:r>
              <a:rPr sz="2400">
                <a:solidFill>
                  <a:srgbClr val="3045FD"/>
                </a:solidFill>
                <a:latin typeface="DOBHPD+MS-UIGothic"/>
                <a:cs typeface="DOBHPD+MS-UIGothic"/>
              </a:rPr>
              <a:t>能减排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3045FD"/>
                </a:solidFill>
                <a:latin typeface="LLJWFE+LFBEPT+ArialMT"/>
                <a:cs typeface="LLJWFE+LFBEPT+ArialMT"/>
              </a:rPr>
              <a:t>•</a:t>
            </a:r>
            <a:r>
              <a:rPr sz="2450" spc="128">
                <a:solidFill>
                  <a:srgbClr val="3045F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实际</a:t>
            </a:r>
            <a:r>
              <a:rPr sz="2400">
                <a:solidFill>
                  <a:srgbClr val="3045FD"/>
                </a:solidFill>
                <a:latin typeface="DOBHPD+MS-UIGothic"/>
                <a:cs typeface="DOBHPD+MS-UIGothic"/>
              </a:rPr>
              <a:t>案例分析与操作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实训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DOBHPD+MS-UIGothic"/>
                <a:cs typeface="DOBHPD+MS-UIGothic"/>
              </a:rPr>
              <a:t>循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环</a:t>
            </a:r>
            <a:r>
              <a:rPr sz="3000">
                <a:solidFill>
                  <a:srgbClr val="3045FD"/>
                </a:solidFill>
                <a:latin typeface="DOBHPD+MS-UIGothic"/>
                <a:cs typeface="DOBHPD+MS-UIGothic"/>
              </a:rPr>
              <a:t>水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锅</a:t>
            </a:r>
            <a:r>
              <a:rPr sz="3000">
                <a:solidFill>
                  <a:srgbClr val="3045FD"/>
                </a:solidFill>
                <a:latin typeface="DOBHPD+MS-UIGothic"/>
                <a:cs typeface="DOBHPD+MS-UIGothic"/>
              </a:rPr>
              <a:t>炉系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统简</a:t>
            </a:r>
            <a:r>
              <a:rPr sz="3000">
                <a:solidFill>
                  <a:srgbClr val="3045FD"/>
                </a:solidFill>
                <a:latin typeface="DOBHPD+MS-UIGothic"/>
                <a:cs typeface="DOBHPD+MS-UIGothic"/>
              </a:rPr>
              <a:t>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385559" y="1629262"/>
            <a:ext cx="5060119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循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环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水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锅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炉是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炼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油厂中的重要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设备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之一，用于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产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生蒸汽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驱动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各种工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艺过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程。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385559" y="3924788"/>
            <a:ext cx="4927647" cy="7372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循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环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水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锅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炉系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统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由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锅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炉本体、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给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水系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统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、循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环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水系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统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、燃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烧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统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等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组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成，其中水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质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管理是关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键环节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8196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DOBHPD+MS-UIGothic"/>
                <a:cs typeface="DOBHPD+MS-UIGothic"/>
              </a:rPr>
              <a:t>水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质</a:t>
            </a:r>
            <a:r>
              <a:rPr sz="3000">
                <a:solidFill>
                  <a:srgbClr val="3045FD"/>
                </a:solidFill>
                <a:latin typeface="DOBHPD+MS-UIGothic"/>
                <a:cs typeface="DOBHPD+MS-UIGothic"/>
              </a:rPr>
              <a:t>管理的重要性和目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标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7730" y="1757481"/>
            <a:ext cx="132087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3045FD"/>
                </a:solidFill>
                <a:latin typeface="DOBHPD+MS-UIGothic"/>
                <a:cs typeface="DOBHPD+MS-UIGothic"/>
              </a:rPr>
              <a:t>重要性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87730" y="2317488"/>
            <a:ext cx="7301358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锅</a:t>
            </a: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炉水的水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直接影响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锅</a:t>
            </a: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炉的安全运行、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热</a:t>
            </a: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效率和寿命，因此水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管理至关重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87730" y="2660388"/>
            <a:ext cx="6027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要。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13435" y="4291766"/>
            <a:ext cx="102556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3045FD"/>
                </a:solidFill>
                <a:latin typeface="DOBHPD+MS-UIGothic"/>
                <a:cs typeface="DOBHPD+MS-UIGothic"/>
              </a:rPr>
              <a:t>目</a:t>
            </a:r>
            <a:r>
              <a:rPr sz="2300">
                <a:solidFill>
                  <a:srgbClr val="3045FD"/>
                </a:solidFill>
                <a:latin typeface="SimSun"/>
                <a:cs typeface="SimSun"/>
              </a:rPr>
              <a:t>标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13435" y="4870188"/>
            <a:ext cx="7227763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确保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锅</a:t>
            </a: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炉水中的各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项</a:t>
            </a: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指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定范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围</a:t>
            </a: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内，防止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锅</a:t>
            </a: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炉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结</a:t>
            </a: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垢、腐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蚀</a:t>
            </a: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积盐</a:t>
            </a: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等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问题</a:t>
            </a: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保持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锅</a:t>
            </a: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炉的良好运行状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态</a:t>
            </a: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DOBHPD+MS-UIGothic"/>
                <a:cs typeface="DOBHPD+MS-UIGothic"/>
              </a:rPr>
              <a:t>水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质</a:t>
            </a:r>
            <a:r>
              <a:rPr sz="3000">
                <a:solidFill>
                  <a:srgbClr val="3045FD"/>
                </a:solidFill>
                <a:latin typeface="DOBHPD+MS-UIGothic"/>
                <a:cs typeface="DOBHPD+MS-UIGothic"/>
              </a:rPr>
              <a:t>管理的原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则</a:t>
            </a:r>
            <a:r>
              <a:rPr sz="3000">
                <a:solidFill>
                  <a:srgbClr val="3045FD"/>
                </a:solidFill>
                <a:latin typeface="DOBHPD+MS-UIGothic"/>
                <a:cs typeface="DOBHPD+MS-UIGothic"/>
              </a:rPr>
              <a:t>和方法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581400" y="1780278"/>
            <a:ext cx="666750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DOBHPD+MS-UIGothic"/>
                <a:cs typeface="DOBHPD+MS-UIGothic"/>
              </a:rPr>
              <a:t>原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则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758314" y="3393855"/>
            <a:ext cx="4029898" cy="4913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15"/>
              </a:lnSpc>
              <a:spcBef>
                <a:spcPct val="0"/>
              </a:spcBef>
              <a:spcAft>
                <a:spcPct val="0"/>
              </a:spcAft>
            </a:pPr>
            <a:r>
              <a:rPr sz="1550">
                <a:solidFill>
                  <a:srgbClr val="FFFFFF"/>
                </a:solidFill>
                <a:latin typeface="LLJWFE+LFBEPT+ArialMT"/>
                <a:cs typeface="LLJWFE+LFBEPT+ArialMT"/>
              </a:rPr>
              <a:t>•</a:t>
            </a:r>
            <a:r>
              <a:rPr sz="1550" spc="66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严</a:t>
            </a:r>
            <a:r>
              <a:rPr sz="1500">
                <a:solidFill>
                  <a:srgbClr val="FFFFFF"/>
                </a:solidFill>
                <a:latin typeface="DOBHPD+MS-UIGothic"/>
                <a:cs typeface="DOBHPD+MS-UIGothic"/>
              </a:rPr>
              <a:t>格控制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FFFFFF"/>
                </a:solidFill>
                <a:latin typeface="DOBHPD+MS-UIGothic"/>
                <a:cs typeface="DOBHPD+MS-UIGothic"/>
              </a:rPr>
              <a:t>水水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FFFFFF"/>
                </a:solidFill>
                <a:latin typeface="DOBHPD+MS-UIGothic"/>
                <a:cs typeface="DOBHPD+MS-UIGothic"/>
              </a:rPr>
              <a:t>，确保水源的可靠性。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587115" y="5015645"/>
            <a:ext cx="4906198" cy="4912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15"/>
              </a:lnSpc>
              <a:spcBef>
                <a:spcPct val="0"/>
              </a:spcBef>
              <a:spcAft>
                <a:spcPct val="0"/>
              </a:spcAft>
            </a:pPr>
            <a:r>
              <a:rPr sz="1550">
                <a:solidFill>
                  <a:srgbClr val="FFFFFF"/>
                </a:solidFill>
                <a:latin typeface="LLJWFE+LFBEPT+ArialMT"/>
                <a:cs typeface="LLJWFE+LFBEPT+ArialMT"/>
              </a:rPr>
              <a:t>•</a:t>
            </a:r>
            <a:r>
              <a:rPr sz="1550" spc="66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>
                <a:solidFill>
                  <a:srgbClr val="FFFFFF"/>
                </a:solidFill>
                <a:latin typeface="DOBHPD+MS-UIGothic"/>
                <a:cs typeface="DOBHPD+MS-UIGothic"/>
              </a:rPr>
              <a:t>定期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FFFFFF"/>
                </a:solidFill>
                <a:latin typeface="DOBHPD+MS-UIGothic"/>
                <a:cs typeface="DOBHPD+MS-UIGothic"/>
              </a:rPr>
              <a:t>行水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FFFFFF"/>
                </a:solidFill>
                <a:latin typeface="DOBHPD+MS-UIGothic"/>
                <a:cs typeface="DOBHPD+MS-UIGothic"/>
              </a:rPr>
              <a:t>分析和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监测</a:t>
            </a:r>
            <a:r>
              <a:rPr sz="1500">
                <a:solidFill>
                  <a:srgbClr val="FFFFFF"/>
                </a:solidFill>
                <a:latin typeface="DOBHPD+MS-UIGothic"/>
                <a:cs typeface="DOBHPD+MS-UIGothic"/>
              </a:rPr>
              <a:t>，及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时发现</a:t>
            </a:r>
            <a:r>
              <a:rPr sz="1500">
                <a:solidFill>
                  <a:srgbClr val="FFFFFF"/>
                </a:solidFill>
                <a:latin typeface="DOBHPD+MS-UIGothic"/>
                <a:cs typeface="DOBHPD+MS-UIGothic"/>
              </a:rPr>
              <a:t>并解决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问题</a:t>
            </a:r>
            <a:r>
              <a:rPr sz="1500">
                <a:solidFill>
                  <a:srgbClr val="FFFFFF"/>
                </a:solidFill>
                <a:latin typeface="DOBHPD+MS-UIGothic"/>
                <a:cs typeface="DOBHPD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DOBHPD+MS-UIGothic"/>
                <a:cs typeface="DOBHPD+MS-UIGothic"/>
              </a:rPr>
              <a:t>水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质</a:t>
            </a:r>
            <a:r>
              <a:rPr sz="3000">
                <a:solidFill>
                  <a:srgbClr val="3045FD"/>
                </a:solidFill>
                <a:latin typeface="DOBHPD+MS-UIGothic"/>
                <a:cs typeface="DOBHPD+MS-UIGothic"/>
              </a:rPr>
              <a:t>管理的原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则</a:t>
            </a:r>
            <a:r>
              <a:rPr sz="3000">
                <a:solidFill>
                  <a:srgbClr val="3045FD"/>
                </a:solidFill>
                <a:latin typeface="DOBHPD+MS-UIGothic"/>
                <a:cs typeface="DOBHPD+MS-UIGothic"/>
              </a:rPr>
              <a:t>和方法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19480" y="4136170"/>
            <a:ext cx="5125273" cy="4912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15"/>
              </a:lnSpc>
              <a:spcBef>
                <a:spcPct val="0"/>
              </a:spcBef>
              <a:spcAft>
                <a:spcPct val="0"/>
              </a:spcAft>
            </a:pPr>
            <a:r>
              <a:rPr sz="1550">
                <a:solidFill>
                  <a:srgbClr val="000000"/>
                </a:solidFill>
                <a:latin typeface="LLJWFE+LFBEPT+ArialMT"/>
                <a:cs typeface="LLJWFE+LFBEPT+ArialMT"/>
              </a:rPr>
              <a:t>•</a:t>
            </a:r>
            <a:r>
              <a:rPr sz="1550" spc="66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采用合适的水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处</a:t>
            </a: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理技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设备</a:t>
            </a: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，确保水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质稳</a:t>
            </a: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定达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DOBHPD+MS-UIGothic"/>
                <a:cs typeface="DOBHPD+MS-UIGothic"/>
              </a:rPr>
              <a:t>水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质</a:t>
            </a:r>
            <a:r>
              <a:rPr sz="3000">
                <a:solidFill>
                  <a:srgbClr val="3045FD"/>
                </a:solidFill>
                <a:latin typeface="DOBHPD+MS-UIGothic"/>
                <a:cs typeface="DOBHPD+MS-UIGothic"/>
              </a:rPr>
              <a:t>管理的原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则</a:t>
            </a:r>
            <a:r>
              <a:rPr sz="3000">
                <a:solidFill>
                  <a:srgbClr val="3045FD"/>
                </a:solidFill>
                <a:latin typeface="DOBHPD+MS-UIGothic"/>
                <a:cs typeface="DOBHPD+MS-UIGothic"/>
              </a:rPr>
              <a:t>和方法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140075" y="1577078"/>
            <a:ext cx="666750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DOBHPD+MS-UIGothic"/>
                <a:cs typeface="DOBHPD+MS-UIGothic"/>
              </a:rPr>
              <a:t>方法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887979" y="3308130"/>
            <a:ext cx="6475637" cy="6833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15"/>
              </a:lnSpc>
              <a:spcBef>
                <a:spcPct val="0"/>
              </a:spcBef>
              <a:spcAft>
                <a:spcPct val="0"/>
              </a:spcAft>
            </a:pPr>
            <a:r>
              <a:rPr sz="1550">
                <a:solidFill>
                  <a:srgbClr val="FFFFFF"/>
                </a:solidFill>
                <a:latin typeface="LLJWFE+LFBEPT+ArialMT"/>
                <a:cs typeface="LLJWFE+LFBEPT+ArialMT"/>
              </a:rPr>
              <a:t>•</a:t>
            </a:r>
            <a:r>
              <a:rPr sz="1550" spc="66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>
                <a:solidFill>
                  <a:srgbClr val="FFFFFF"/>
                </a:solidFill>
                <a:latin typeface="DOBHPD+MS-UIGothic"/>
                <a:cs typeface="DOBHPD+MS-UIGothic"/>
              </a:rPr>
              <a:t>化学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处</a:t>
            </a:r>
            <a:r>
              <a:rPr sz="1500">
                <a:solidFill>
                  <a:srgbClr val="FFFFFF"/>
                </a:solidFill>
                <a:latin typeface="DOBHPD+MS-UIGothic"/>
                <a:cs typeface="DOBHPD+MS-UIGothic"/>
              </a:rPr>
              <a:t>理：通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FFFFFF"/>
                </a:solidFill>
                <a:latin typeface="DOBHPD+MS-UIGothic"/>
                <a:cs typeface="DOBHPD+MS-UIGothic"/>
              </a:rPr>
              <a:t>添加化学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药剂</a:t>
            </a:r>
            <a:r>
              <a:rPr sz="1500">
                <a:solidFill>
                  <a:srgbClr val="FFFFFF"/>
                </a:solidFill>
                <a:latin typeface="DOBHPD+MS-UIGothic"/>
                <a:cs typeface="DOBHPD+MS-UIGothic"/>
              </a:rPr>
              <a:t>，如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缓蚀剂</a:t>
            </a:r>
            <a:r>
              <a:rPr sz="1500">
                <a:solidFill>
                  <a:srgbClr val="FFFFFF"/>
                </a:solidFill>
                <a:latin typeface="DOBHPD+MS-UIGothic"/>
                <a:cs typeface="DOBHPD+MS-UIGothic"/>
              </a:rPr>
              <a:t>、阻垢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剂</a:t>
            </a:r>
            <a:r>
              <a:rPr sz="1500">
                <a:solidFill>
                  <a:srgbClr val="FFFFFF"/>
                </a:solidFill>
                <a:latin typeface="DOBHPD+MS-UIGothic"/>
                <a:cs typeface="DOBHPD+MS-UIGothic"/>
              </a:rPr>
              <a:t>等，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调节锅</a:t>
            </a:r>
            <a:r>
              <a:rPr sz="1500">
                <a:solidFill>
                  <a:srgbClr val="FFFFFF"/>
                </a:solidFill>
                <a:latin typeface="DOBHPD+MS-UIGothic"/>
                <a:cs typeface="DOBHPD+MS-UIGothic"/>
              </a:rPr>
              <a:t>炉水的</a:t>
            </a:r>
          </a:p>
          <a:p>
            <a:pPr marL="203200" marR="0">
              <a:lnSpc>
                <a:spcPts val="1500"/>
              </a:lnSpc>
              <a:spcBef>
                <a:spcPts val="11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DOBHPD+MS-UIGothic"/>
                <a:cs typeface="DOBHPD+MS-UIGothic"/>
              </a:rPr>
              <a:t>酸碱度、硬度等指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FFFFFF"/>
                </a:solidFill>
                <a:latin typeface="DOBHPD+MS-UIGothic"/>
                <a:cs typeface="DOBHPD+MS-UIGothic"/>
              </a:rPr>
              <a:t>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140075" y="5089304"/>
            <a:ext cx="6840192" cy="4911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15"/>
              </a:lnSpc>
              <a:spcBef>
                <a:spcPct val="0"/>
              </a:spcBef>
              <a:spcAft>
                <a:spcPct val="0"/>
              </a:spcAft>
            </a:pPr>
            <a:r>
              <a:rPr sz="1550">
                <a:solidFill>
                  <a:srgbClr val="FFFFFF"/>
                </a:solidFill>
                <a:latin typeface="LLJWFE+LFBEPT+ArialMT"/>
                <a:cs typeface="LLJWFE+LFBEPT+ArialMT"/>
              </a:rPr>
              <a:t>•</a:t>
            </a:r>
            <a:r>
              <a:rPr sz="1550" spc="66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>
                <a:solidFill>
                  <a:srgbClr val="FFFFFF"/>
                </a:solidFill>
                <a:latin typeface="DOBHPD+MS-UIGothic"/>
                <a:cs typeface="DOBHPD+MS-UIGothic"/>
              </a:rPr>
              <a:t>物理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处</a:t>
            </a:r>
            <a:r>
              <a:rPr sz="1500">
                <a:solidFill>
                  <a:srgbClr val="FFFFFF"/>
                </a:solidFill>
                <a:latin typeface="DOBHPD+MS-UIGothic"/>
                <a:cs typeface="DOBHPD+MS-UIGothic"/>
              </a:rPr>
              <a:t>理：利用物理手段如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过滤</a:t>
            </a:r>
            <a:r>
              <a:rPr sz="1500">
                <a:solidFill>
                  <a:srgbClr val="FFFFFF"/>
                </a:solidFill>
                <a:latin typeface="DOBHPD+MS-UIGothic"/>
                <a:cs typeface="DOBHPD+MS-UIGothic"/>
              </a:rPr>
              <a:t>、沉淀等，去除水中的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悬</a:t>
            </a:r>
            <a:r>
              <a:rPr sz="1500">
                <a:solidFill>
                  <a:srgbClr val="FFFFFF"/>
                </a:solidFill>
                <a:latin typeface="DOBHPD+MS-UIGothic"/>
                <a:cs typeface="DOBHPD+MS-UIGothic"/>
              </a:rPr>
              <a:t>浮物、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杂质</a:t>
            </a:r>
            <a:r>
              <a:rPr sz="1500">
                <a:solidFill>
                  <a:srgbClr val="FFFFFF"/>
                </a:solidFill>
                <a:latin typeface="DOBHPD+MS-UIGothic"/>
                <a:cs typeface="DOBHPD+MS-UIGothic"/>
              </a:rPr>
              <a:t>等。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DOBHPD+MS-UIGothic"/>
                <a:cs typeface="DOBHPD+MS-UIGothic"/>
              </a:rPr>
              <a:t>水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质</a:t>
            </a:r>
            <a:r>
              <a:rPr sz="3000">
                <a:solidFill>
                  <a:srgbClr val="3045FD"/>
                </a:solidFill>
                <a:latin typeface="DOBHPD+MS-UIGothic"/>
                <a:cs typeface="DOBHPD+MS-UIGothic"/>
              </a:rPr>
              <a:t>管理的原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则</a:t>
            </a:r>
            <a:r>
              <a:rPr sz="3000">
                <a:solidFill>
                  <a:srgbClr val="3045FD"/>
                </a:solidFill>
                <a:latin typeface="DOBHPD+MS-UIGothic"/>
                <a:cs typeface="DOBHPD+MS-UIGothic"/>
              </a:rPr>
              <a:t>和方法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78704" y="1857811"/>
            <a:ext cx="2116112" cy="7516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8"/>
              </a:lnSpc>
              <a:spcBef>
                <a:spcPct val="0"/>
              </a:spcBef>
              <a:spcAft>
                <a:spcPct val="0"/>
              </a:spcAft>
            </a:pPr>
            <a:r>
              <a:rPr sz="2350">
                <a:solidFill>
                  <a:srgbClr val="FFFFFF"/>
                </a:solidFill>
                <a:latin typeface="LLJWFE+LFBEPT+ArialMT"/>
                <a:cs typeface="LLJWFE+LFBEPT+ArialMT"/>
              </a:rPr>
              <a:t>•</a:t>
            </a:r>
            <a:r>
              <a:rPr sz="2350" spc="19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spc="23">
                <a:solidFill>
                  <a:srgbClr val="FFFFFF"/>
                </a:solidFill>
                <a:latin typeface="SimSun"/>
                <a:cs typeface="SimSun"/>
              </a:rPr>
              <a:t>监测</a:t>
            </a:r>
            <a:r>
              <a:rPr sz="2300" spc="25">
                <a:solidFill>
                  <a:srgbClr val="FFFFFF"/>
                </a:solidFill>
                <a:latin typeface="DOBHPD+MS-UIGothic"/>
                <a:cs typeface="DOBHPD+MS-UIGothic"/>
              </a:rPr>
              <a:t>与分析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78704" y="2517628"/>
            <a:ext cx="6438751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DOBHPD+MS-UIGothic"/>
                <a:cs typeface="DOBHPD+MS-UIGothic"/>
              </a:rPr>
              <a:t>定期采集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锅</a:t>
            </a:r>
            <a:r>
              <a:rPr sz="1350">
                <a:solidFill>
                  <a:srgbClr val="FFFFFF"/>
                </a:solidFill>
                <a:latin typeface="DOBHPD+MS-UIGothic"/>
                <a:cs typeface="DOBHPD+MS-UIGothic"/>
              </a:rPr>
              <a:t>炉水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样</a:t>
            </a:r>
            <a:r>
              <a:rPr sz="1350">
                <a:solidFill>
                  <a:srgbClr val="FFFFFF"/>
                </a:solidFill>
                <a:latin typeface="DOBHPD+MS-UIGothic"/>
                <a:cs typeface="DOBHPD+MS-UIGothic"/>
              </a:rPr>
              <a:t>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FFFFFF"/>
                </a:solidFill>
                <a:latin typeface="DOBHPD+MS-UIGothic"/>
                <a:cs typeface="DOBHPD+MS-UIGothic"/>
              </a:rPr>
              <a:t>行化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验</a:t>
            </a:r>
            <a:r>
              <a:rPr sz="1350">
                <a:solidFill>
                  <a:srgbClr val="FFFFFF"/>
                </a:solidFill>
                <a:latin typeface="DOBHPD+MS-UIGothic"/>
                <a:cs typeface="DOBHPD+MS-UIGothic"/>
              </a:rPr>
              <a:t>分析，了解水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质</a:t>
            </a:r>
            <a:r>
              <a:rPr sz="1350">
                <a:solidFill>
                  <a:srgbClr val="FFFFFF"/>
                </a:solidFill>
                <a:latin typeface="DOBHPD+MS-UIGothic"/>
                <a:cs typeface="DOBHPD+MS-UIGothic"/>
              </a:rPr>
              <a:t>状况，指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导</a:t>
            </a:r>
            <a:r>
              <a:rPr sz="1350">
                <a:solidFill>
                  <a:srgbClr val="FFFFFF"/>
                </a:solidFill>
                <a:latin typeface="DOBHPD+MS-UIGothic"/>
                <a:cs typeface="DOBHPD+MS-UIGothic"/>
              </a:rPr>
              <a:t>水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处</a:t>
            </a:r>
            <a:r>
              <a:rPr sz="1350">
                <a:solidFill>
                  <a:srgbClr val="FFFFFF"/>
                </a:solidFill>
                <a:latin typeface="DOBHPD+MS-UIGothic"/>
                <a:cs typeface="DOBHPD+MS-UIGothic"/>
              </a:rPr>
              <a:t>理措施的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实</a:t>
            </a:r>
            <a:r>
              <a:rPr sz="1350">
                <a:solidFill>
                  <a:srgbClr val="FFFFFF"/>
                </a:solidFill>
                <a:latin typeface="DOBHPD+MS-UIGothic"/>
                <a:cs typeface="DOBHPD+MS-UIGothic"/>
              </a:rPr>
              <a:t>施。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878704" y="3913941"/>
            <a:ext cx="1821116" cy="7519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8"/>
              </a:lnSpc>
              <a:spcBef>
                <a:spcPct val="0"/>
              </a:spcBef>
              <a:spcAft>
                <a:spcPct val="0"/>
              </a:spcAft>
            </a:pPr>
            <a:r>
              <a:rPr sz="2350">
                <a:solidFill>
                  <a:srgbClr val="FFFFFF"/>
                </a:solidFill>
                <a:latin typeface="LLJWFE+LFBEPT+ArialMT"/>
                <a:cs typeface="LLJWFE+LFBEPT+ArialMT"/>
              </a:rPr>
              <a:t>•</a:t>
            </a:r>
            <a:r>
              <a:rPr sz="2350" spc="19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spc="25">
                <a:solidFill>
                  <a:srgbClr val="FFFFFF"/>
                </a:solidFill>
                <a:latin typeface="SimSun"/>
                <a:cs typeface="SimSun"/>
              </a:rPr>
              <a:t>设备维护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878704" y="4650592"/>
            <a:ext cx="6241583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DOBHPD+MS-UIGothic"/>
                <a:cs typeface="DOBHPD+MS-UIGothic"/>
              </a:rPr>
              <a:t>定期清洗、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检</a:t>
            </a:r>
            <a:r>
              <a:rPr sz="1350">
                <a:solidFill>
                  <a:srgbClr val="FFFFFF"/>
                </a:solidFill>
                <a:latin typeface="DOBHPD+MS-UIGothic"/>
                <a:cs typeface="DOBHPD+MS-UIGothic"/>
              </a:rPr>
              <a:t>修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锅</a:t>
            </a:r>
            <a:r>
              <a:rPr sz="1350">
                <a:solidFill>
                  <a:srgbClr val="FFFFFF"/>
                </a:solidFill>
                <a:latin typeface="DOBHPD+MS-UIGothic"/>
                <a:cs typeface="DOBHPD+MS-UIGothic"/>
              </a:rPr>
              <a:t>炉及水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处</a:t>
            </a:r>
            <a:r>
              <a:rPr sz="1350">
                <a:solidFill>
                  <a:srgbClr val="FFFFFF"/>
                </a:solidFill>
                <a:latin typeface="DOBHPD+MS-UIGothic"/>
                <a:cs typeface="DOBHPD+MS-UIGothic"/>
              </a:rPr>
              <a:t>理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设备</a:t>
            </a:r>
            <a:r>
              <a:rPr sz="1350">
                <a:solidFill>
                  <a:srgbClr val="FFFFFF"/>
                </a:solidFill>
                <a:latin typeface="DOBHPD+MS-UIGothic"/>
                <a:cs typeface="DOBHPD+MS-UIGothic"/>
              </a:rPr>
              <a:t>，确保其正常运行，提高水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质</a:t>
            </a:r>
            <a:r>
              <a:rPr sz="1350">
                <a:solidFill>
                  <a:srgbClr val="FFFFFF"/>
                </a:solidFill>
                <a:latin typeface="DOBHPD+MS-UIGothic"/>
                <a:cs typeface="DOBHPD+MS-UIGothic"/>
              </a:rPr>
              <a:t>管理效果。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DOBHPD+MS-UIGothic"/>
                <a:cs typeface="DOBHPD+MS-UIGothic"/>
              </a:rPr>
              <a:t>水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质</a:t>
            </a:r>
            <a:r>
              <a:rPr sz="3000">
                <a:solidFill>
                  <a:srgbClr val="3045FD"/>
                </a:solidFill>
                <a:latin typeface="DOBHPD+MS-UIGothic"/>
                <a:cs typeface="DOBHPD+MS-UIGothic"/>
              </a:rPr>
              <a:t>分析指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标</a:t>
            </a:r>
            <a:r>
              <a:rPr sz="3000">
                <a:solidFill>
                  <a:srgbClr val="3045FD"/>
                </a:solidFill>
                <a:latin typeface="DOBHPD+MS-UIGothic"/>
                <a:cs typeface="DOBHPD+MS-UIGothic"/>
              </a:rPr>
              <a:t>及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标</a:t>
            </a:r>
            <a:r>
              <a:rPr sz="3000">
                <a:solidFill>
                  <a:srgbClr val="3045FD"/>
                </a:solidFill>
                <a:latin typeface="DOBHPD+MS-UIGothic"/>
                <a:cs typeface="DOBHPD+MS-UIGothic"/>
              </a:rPr>
              <a:t>准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190365" y="1529079"/>
            <a:ext cx="811580" cy="5208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7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NRKIPI+KKIIUP+MicrosoftYaHei-Bold"/>
                <a:cs typeface="NRKIPI+KKIIUP+MicrosoftYaHei-Bold"/>
              </a:rPr>
              <a:t>pH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值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210550" y="1529079"/>
            <a:ext cx="915619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电导</a:t>
            </a:r>
            <a:r>
              <a:rPr sz="1600">
                <a:solidFill>
                  <a:srgbClr val="FFFFFF"/>
                </a:solidFill>
                <a:latin typeface="DOBHPD+MS-UIGothic"/>
                <a:cs typeface="DOBHPD+MS-UIGothic"/>
              </a:rPr>
              <a:t>率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178300" y="2257163"/>
            <a:ext cx="3302871" cy="4883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DOBHPD+MS-UIGothic"/>
                <a:cs typeface="DOBHPD+MS-UIGothic"/>
              </a:rPr>
              <a:t>衡量水的酸碱度，通常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锅</a:t>
            </a:r>
            <a:r>
              <a:rPr sz="1500">
                <a:solidFill>
                  <a:srgbClr val="FFFFFF"/>
                </a:solidFill>
                <a:latin typeface="DOBHPD+MS-UIGothic"/>
                <a:cs typeface="DOBHPD+MS-UIGothic"/>
              </a:rPr>
              <a:t>炉水的</a:t>
            </a:r>
            <a:r>
              <a:rPr sz="1500">
                <a:solidFill>
                  <a:srgbClr val="FFFFFF"/>
                </a:solidFill>
                <a:latin typeface="CAHQTO+VUUAAV+MicrosoftYaHei"/>
                <a:cs typeface="CAHQTO+VUUAAV+MicrosoftYaHei"/>
              </a:rPr>
              <a:t>pH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198484" y="2257163"/>
            <a:ext cx="3431604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DOBHPD+MS-UIGothic"/>
                <a:cs typeface="DOBHPD+MS-UIGothic"/>
              </a:rPr>
              <a:t>表示水中离子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浓</a:t>
            </a:r>
            <a:r>
              <a:rPr sz="1500">
                <a:solidFill>
                  <a:srgbClr val="FFFFFF"/>
                </a:solidFill>
                <a:latin typeface="DOBHPD+MS-UIGothic"/>
                <a:cs typeface="DOBHPD+MS-UIGothic"/>
              </a:rPr>
              <a:t>度的指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FFFFFF"/>
                </a:solidFill>
                <a:latin typeface="DOBHPD+MS-UIGothic"/>
                <a:cs typeface="DOBHPD+MS-UIGothic"/>
              </a:rPr>
              <a:t>，高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电导</a:t>
            </a:r>
            <a:r>
              <a:rPr sz="1500">
                <a:solidFill>
                  <a:srgbClr val="FFFFFF"/>
                </a:solidFill>
                <a:latin typeface="DOBHPD+MS-UIGothic"/>
                <a:cs typeface="DOBHPD+MS-UIGothic"/>
              </a:rPr>
              <a:t>率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DOBHPD+MS-UIGothic"/>
                <a:cs typeface="DOBHPD+MS-UIGothic"/>
              </a:rPr>
              <a:t>可能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导</a:t>
            </a:r>
            <a:r>
              <a:rPr sz="1500">
                <a:solidFill>
                  <a:srgbClr val="FFFFFF"/>
                </a:solidFill>
                <a:latin typeface="DOBHPD+MS-UIGothic"/>
                <a:cs typeface="DOBHPD+MS-UIGothic"/>
              </a:rPr>
              <a:t>致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锅</a:t>
            </a:r>
            <a:r>
              <a:rPr sz="1500">
                <a:solidFill>
                  <a:srgbClr val="FFFFFF"/>
                </a:solidFill>
                <a:latin typeface="DOBHPD+MS-UIGothic"/>
                <a:cs typeface="DOBHPD+MS-UIGothic"/>
              </a:rPr>
              <a:t>炉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结</a:t>
            </a:r>
            <a:r>
              <a:rPr sz="1500">
                <a:solidFill>
                  <a:srgbClr val="FFFFFF"/>
                </a:solidFill>
                <a:latin typeface="DOBHPD+MS-UIGothic"/>
                <a:cs typeface="DOBHPD+MS-UIGothic"/>
              </a:rPr>
              <a:t>垢。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178300" y="2531483"/>
            <a:ext cx="3337169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值应</a:t>
            </a:r>
            <a:r>
              <a:rPr sz="1500">
                <a:solidFill>
                  <a:srgbClr val="FFFFFF"/>
                </a:solidFill>
                <a:latin typeface="DOBHPD+MS-UIGothic"/>
                <a:cs typeface="DOBHPD+MS-UIGothic"/>
              </a:rPr>
              <a:t>控制在</a:t>
            </a:r>
            <a:r>
              <a:rPr sz="1500">
                <a:solidFill>
                  <a:srgbClr val="FFFFFF"/>
                </a:solidFill>
                <a:latin typeface="CAHQTO+VUUAAV+MicrosoftYaHei"/>
                <a:cs typeface="CAHQTO+VUUAAV+MicrosoftYaHei"/>
              </a:rPr>
              <a:t>8.5~9.2</a:t>
            </a:r>
            <a:r>
              <a:rPr sz="1500">
                <a:solidFill>
                  <a:srgbClr val="FFFFFF"/>
                </a:solidFill>
                <a:latin typeface="DOBHPD+MS-UIGothic"/>
                <a:cs typeface="DOBHPD+MS-UIGothic"/>
              </a:rPr>
              <a:t>之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间</a:t>
            </a:r>
            <a:r>
              <a:rPr sz="1500">
                <a:solidFill>
                  <a:srgbClr val="FFFFFF"/>
                </a:solidFill>
                <a:latin typeface="DOBHPD+MS-UIGothic"/>
                <a:cs typeface="DOBHPD+MS-UIGothic"/>
              </a:rPr>
              <a:t>，以防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锅</a:t>
            </a:r>
            <a:r>
              <a:rPr sz="1500">
                <a:solidFill>
                  <a:srgbClr val="FFFFFF"/>
                </a:solidFill>
                <a:latin typeface="DOBHPD+MS-UIGothic"/>
                <a:cs typeface="DOBHPD+MS-UIGothic"/>
              </a:rPr>
              <a:t>炉</a:t>
            </a:r>
          </a:p>
          <a:p>
            <a:pPr marL="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DOBHPD+MS-UIGothic"/>
                <a:cs typeface="DOBHPD+MS-UIGothic"/>
              </a:rPr>
              <a:t>内壁腐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蚀</a:t>
            </a:r>
            <a:r>
              <a:rPr sz="1500">
                <a:solidFill>
                  <a:srgbClr val="FFFFFF"/>
                </a:solidFill>
                <a:latin typeface="DOBHPD+MS-UIGothic"/>
                <a:cs typeface="DOBHPD+MS-UIGothic"/>
              </a:rPr>
              <a:t>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190365" y="4123689"/>
            <a:ext cx="915619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总</a:t>
            </a:r>
            <a:r>
              <a:rPr sz="1600">
                <a:solidFill>
                  <a:srgbClr val="FFFFFF"/>
                </a:solidFill>
                <a:latin typeface="DOBHPD+MS-UIGothic"/>
                <a:cs typeface="DOBHPD+MS-UIGothic"/>
              </a:rPr>
              <a:t>硬度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210550" y="4123689"/>
            <a:ext cx="915619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DOBHPD+MS-UIGothic"/>
                <a:cs typeface="DOBHPD+MS-UIGothic"/>
              </a:rPr>
              <a:t>溶解氧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178300" y="4851138"/>
            <a:ext cx="3358008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DOBHPD+MS-UIGothic"/>
                <a:cs typeface="DOBHPD+MS-UIGothic"/>
              </a:rPr>
              <a:t>由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钙</a:t>
            </a:r>
            <a:r>
              <a:rPr sz="1500">
                <a:solidFill>
                  <a:srgbClr val="FFFFFF"/>
                </a:solidFill>
                <a:latin typeface="DOBHPD+MS-UIGothic"/>
                <a:cs typeface="DOBHPD+MS-UIGothic"/>
              </a:rPr>
              <a:t>、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镁</a:t>
            </a:r>
            <a:r>
              <a:rPr sz="1500">
                <a:solidFill>
                  <a:srgbClr val="FFFFFF"/>
                </a:solidFill>
                <a:latin typeface="DOBHPD+MS-UIGothic"/>
                <a:cs typeface="DOBHPD+MS-UIGothic"/>
              </a:rPr>
              <a:t>离子引起，高硬度水会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导</a:t>
            </a:r>
            <a:r>
              <a:rPr sz="1500">
                <a:solidFill>
                  <a:srgbClr val="FFFFFF"/>
                </a:solidFill>
                <a:latin typeface="DOBHPD+MS-UIGothic"/>
                <a:cs typeface="DOBHPD+MS-UIGothic"/>
              </a:rPr>
              <a:t>致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锅</a:t>
            </a:r>
            <a:r>
              <a:rPr sz="1500">
                <a:solidFill>
                  <a:srgbClr val="FFFFFF"/>
                </a:solidFill>
                <a:latin typeface="DOBHPD+MS-UIGothic"/>
                <a:cs typeface="DOBHPD+MS-UIGothic"/>
              </a:rPr>
              <a:t>炉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结</a:t>
            </a:r>
            <a:r>
              <a:rPr sz="1500">
                <a:solidFill>
                  <a:srgbClr val="FFFFFF"/>
                </a:solidFill>
                <a:latin typeface="DOBHPD+MS-UIGothic"/>
                <a:cs typeface="DOBHPD+MS-UIGothic"/>
              </a:rPr>
              <a:t>垢，影响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热</a:t>
            </a:r>
            <a:r>
              <a:rPr sz="1500">
                <a:solidFill>
                  <a:srgbClr val="FFFFFF"/>
                </a:solidFill>
                <a:latin typeface="DOBHPD+MS-UIGothic"/>
                <a:cs typeface="DOBHPD+MS-UIGothic"/>
              </a:rPr>
              <a:t>效率。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198484" y="4854313"/>
            <a:ext cx="3505200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FFFFFF"/>
                </a:solidFill>
                <a:latin typeface="DOBHPD+MS-UIGothic"/>
                <a:cs typeface="DOBHPD+MS-UIGothic"/>
              </a:rPr>
              <a:t>高的溶解氧会加速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锅</a:t>
            </a:r>
            <a:r>
              <a:rPr sz="1500">
                <a:solidFill>
                  <a:srgbClr val="FFFFFF"/>
                </a:solidFill>
                <a:latin typeface="DOBHPD+MS-UIGothic"/>
                <a:cs typeface="DOBHPD+MS-UIGothic"/>
              </a:rPr>
              <a:t>炉金属的氧化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DOBHPD+MS-UIGothic"/>
                <a:cs typeface="DOBHPD+MS-UIGothic"/>
              </a:rPr>
              <a:t>腐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蚀</a:t>
            </a:r>
            <a:r>
              <a:rPr sz="1500">
                <a:solidFill>
                  <a:srgbClr val="FFFFFF"/>
                </a:solidFill>
                <a:latin typeface="DOBHPD+MS-UIGothic"/>
                <a:cs typeface="DOBHPD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DOBHPD+MS-UIGothic"/>
                <a:cs typeface="DOBHPD+MS-UIGothic"/>
              </a:rPr>
              <a:t>水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质监测设备</a:t>
            </a:r>
            <a:r>
              <a:rPr sz="3000">
                <a:solidFill>
                  <a:srgbClr val="3045FD"/>
                </a:solidFill>
                <a:latin typeface="DOBHPD+MS-UIGothic"/>
                <a:cs typeface="DOBHPD+MS-UIGothic"/>
              </a:rPr>
              <a:t>和方法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NRKIPI+KKIIUP+MicrosoftYaHei-Bold"/>
                <a:cs typeface="NRKIPI+KKIIUP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NRKIPI+KKIIUP+MicrosoftYaHei-Bold"/>
                <a:cs typeface="NRKIPI+KKIIUP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NRKIPI+KKIIUP+MicrosoftYaHei-Bold"/>
                <a:cs typeface="NRKIPI+KKIIUP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192100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3045FD"/>
                </a:solidFill>
                <a:latin typeface="DOBHPD+MS-UIGothic"/>
                <a:cs typeface="DOBHPD+MS-UIGothic"/>
              </a:rPr>
              <a:t>在</a:t>
            </a:r>
            <a:r>
              <a:rPr sz="2000" spc="25">
                <a:solidFill>
                  <a:srgbClr val="3045FD"/>
                </a:solidFill>
                <a:latin typeface="SimSun"/>
                <a:cs typeface="SimSun"/>
              </a:rPr>
              <a:t>线监测仪</a:t>
            </a:r>
            <a:r>
              <a:rPr sz="2000">
                <a:solidFill>
                  <a:srgbClr val="3045FD"/>
                </a:solidFill>
                <a:latin typeface="DOBHPD+MS-UIGothic"/>
                <a:cs typeface="DOBHPD+MS-UIGothic"/>
              </a:rPr>
              <a:t>器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16637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3045FD"/>
                </a:solidFill>
                <a:latin typeface="SimSun"/>
                <a:cs typeface="SimSun"/>
              </a:rPr>
              <a:t>实验</a:t>
            </a:r>
            <a:r>
              <a:rPr sz="2000" spc="25">
                <a:solidFill>
                  <a:srgbClr val="3045FD"/>
                </a:solidFill>
                <a:latin typeface="DOBHPD+MS-UIGothic"/>
                <a:cs typeface="DOBHPD+MS-UIGothic"/>
              </a:rPr>
              <a:t>室分析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11493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3045FD"/>
                </a:solidFill>
                <a:latin typeface="SimSun"/>
                <a:cs typeface="SimSun"/>
              </a:rPr>
              <a:t>试纸</a:t>
            </a:r>
            <a:r>
              <a:rPr sz="2000">
                <a:solidFill>
                  <a:srgbClr val="3045FD"/>
                </a:solidFill>
                <a:latin typeface="DOBHPD+MS-UIGothic"/>
                <a:cs typeface="DOBHPD+MS-UIGothic"/>
              </a:rPr>
              <a:t>法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04264" y="4746997"/>
            <a:ext cx="2352916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如</a:t>
            </a:r>
            <a:r>
              <a:rPr sz="1500">
                <a:solidFill>
                  <a:srgbClr val="000000"/>
                </a:solidFill>
                <a:latin typeface="CAHQTO+VUUAAV+MicrosoftYaHei"/>
                <a:cs typeface="CAHQTO+VUUAAV+MicrosoftYaHei"/>
              </a:rPr>
              <a:t>pH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计</a:t>
            </a: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电导仪</a:t>
            </a: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实时监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测</a:t>
            </a: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关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键</a:t>
            </a: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指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，确保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锅</a:t>
            </a: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炉安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全运行。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785359" y="4746997"/>
            <a:ext cx="2555304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定期采集水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样</a:t>
            </a: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，利用分光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光度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计</a:t>
            </a: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、滴定法等，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各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项</a:t>
            </a: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水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指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标进</a:t>
            </a: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行全面分析。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487409" y="4746997"/>
            <a:ext cx="2409825" cy="7080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适用于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现场</a:t>
            </a: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快速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检测</a:t>
            </a: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某些</a:t>
            </a:r>
          </a:p>
          <a:p>
            <a:pPr marL="0" marR="0">
              <a:lnSpc>
                <a:spcPts val="1562"/>
              </a:lnSpc>
              <a:spcBef>
                <a:spcPts val="117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指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，如</a:t>
            </a:r>
            <a:r>
              <a:rPr sz="1500">
                <a:solidFill>
                  <a:srgbClr val="000000"/>
                </a:solidFill>
                <a:latin typeface="CAHQTO+VUUAAV+MicrosoftYaHei"/>
                <a:cs typeface="CAHQTO+VUUAAV+MicrosoftYaHei"/>
              </a:rPr>
              <a:t>pH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试纸</a:t>
            </a: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DOBHPD+MS-UIGothic"/>
                <a:cs typeface="DOBHPD+MS-UIGothic"/>
              </a:rPr>
              <a:t>水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质监测</a:t>
            </a:r>
            <a:r>
              <a:rPr sz="3000">
                <a:solidFill>
                  <a:srgbClr val="3045FD"/>
                </a:solidFill>
                <a:latin typeface="DOBHPD+MS-UIGothic"/>
                <a:cs typeface="DOBHPD+MS-UIGothic"/>
              </a:rPr>
              <a:t>的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频</a:t>
            </a:r>
            <a:r>
              <a:rPr sz="3000">
                <a:solidFill>
                  <a:srgbClr val="3045FD"/>
                </a:solidFill>
                <a:latin typeface="DOBHPD+MS-UIGothic"/>
                <a:cs typeface="DOBHPD+MS-UIGothic"/>
              </a:rPr>
              <a:t>率与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记录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698625" y="2021693"/>
            <a:ext cx="3990716" cy="8108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实时监测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：关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键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参数如</a:t>
            </a:r>
            <a:r>
              <a:rPr sz="1350">
                <a:solidFill>
                  <a:srgbClr val="000000"/>
                </a:solidFill>
                <a:latin typeface="CAHQTO+VUUAAV+MicrosoftYaHei"/>
                <a:cs typeface="CAHQTO+VUUAAV+MicrosoftYaHei"/>
              </a:rPr>
              <a:t>pH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电导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率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应实时监测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，</a:t>
            </a:r>
          </a:p>
          <a:p>
            <a:pPr marL="0" marR="0">
              <a:lnSpc>
                <a:spcPts val="1350"/>
              </a:lnSpc>
              <a:spcBef>
                <a:spcPts val="161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确保参数异常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及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时调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整。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440294" y="2021693"/>
            <a:ext cx="3975697" cy="8108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定期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检测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：每周至少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行一次全面水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质检测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，确</a:t>
            </a:r>
          </a:p>
          <a:p>
            <a:pPr marL="0" marR="0">
              <a:lnSpc>
                <a:spcPts val="1350"/>
              </a:lnSpc>
              <a:spcBef>
                <a:spcPts val="166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保水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质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符合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标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准。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698625" y="4069567"/>
            <a:ext cx="3975697" cy="11931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记录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管理：每次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检测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应详细记录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，包括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检测时</a:t>
            </a:r>
          </a:p>
          <a:p>
            <a:pPr marL="0" marR="0">
              <a:lnSpc>
                <a:spcPts val="1350"/>
              </a:lnSpc>
              <a:spcBef>
                <a:spcPts val="166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间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检测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方法、各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项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指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标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的数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值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等，以便后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续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跟</a:t>
            </a:r>
          </a:p>
          <a:p>
            <a:pPr marL="0" marR="0">
              <a:lnSpc>
                <a:spcPts val="1350"/>
              </a:lnSpc>
              <a:spcBef>
                <a:spcPts val="161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踪分析。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440294" y="4069567"/>
            <a:ext cx="4205213" cy="11931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以上管理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课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件的学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习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实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施，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炼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油厂能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够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确</a:t>
            </a:r>
          </a:p>
          <a:p>
            <a:pPr marL="0" marR="0">
              <a:lnSpc>
                <a:spcPts val="1350"/>
              </a:lnSpc>
              <a:spcBef>
                <a:spcPts val="166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保循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环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水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锅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炉的水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质稳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定，从而确保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锅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炉的安全、</a:t>
            </a:r>
          </a:p>
          <a:p>
            <a:pPr marL="0" marR="0">
              <a:lnSpc>
                <a:spcPts val="1350"/>
              </a:lnSpc>
              <a:spcBef>
                <a:spcPts val="161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高效运行，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业节约维护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成本并提高生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产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效率。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8196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DOBHPD+MS-UIGothic"/>
                <a:cs typeface="DOBHPD+MS-UIGothic"/>
              </a:rPr>
              <a:t>常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见</a:t>
            </a:r>
            <a:r>
              <a:rPr sz="3000">
                <a:solidFill>
                  <a:srgbClr val="3045FD"/>
                </a:solidFill>
                <a:latin typeface="DOBHPD+MS-UIGothic"/>
                <a:cs typeface="DOBHPD+MS-UIGothic"/>
              </a:rPr>
              <a:t>水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质</a:t>
            </a:r>
            <a:r>
              <a:rPr sz="3000">
                <a:solidFill>
                  <a:srgbClr val="3045FD"/>
                </a:solidFill>
                <a:latin typeface="DOBHPD+MS-UIGothic"/>
                <a:cs typeface="DOBHPD+MS-UIGothic"/>
              </a:rPr>
              <a:t>异常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现</a:t>
            </a:r>
            <a:r>
              <a:rPr sz="3000">
                <a:solidFill>
                  <a:srgbClr val="3045FD"/>
                </a:solidFill>
                <a:latin typeface="DOBHPD+MS-UIGothic"/>
                <a:cs typeface="DOBHPD+MS-UIGothic"/>
              </a:rPr>
              <a:t>象及原因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67180" y="1640006"/>
            <a:ext cx="1911210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3045FD"/>
                </a:solidFill>
                <a:latin typeface="SimSun"/>
                <a:cs typeface="SimSun"/>
              </a:rPr>
              <a:t>浑浊</a:t>
            </a:r>
            <a:r>
              <a:rPr sz="2300" spc="23">
                <a:solidFill>
                  <a:srgbClr val="3045FD"/>
                </a:solidFill>
                <a:latin typeface="DOBHPD+MS-UIGothic"/>
                <a:cs typeface="DOBHPD+MS-UIGothic"/>
              </a:rPr>
              <a:t>度增加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276715" y="1640006"/>
            <a:ext cx="1616188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3045FD"/>
                </a:solidFill>
                <a:latin typeface="DOBHPD+MS-UIGothic"/>
                <a:cs typeface="DOBHPD+MS-UIGothic"/>
              </a:rPr>
              <a:t>水色</a:t>
            </a:r>
            <a:r>
              <a:rPr sz="2300" spc="25">
                <a:solidFill>
                  <a:srgbClr val="3045FD"/>
                </a:solidFill>
                <a:latin typeface="SimSun"/>
                <a:cs typeface="SimSun"/>
              </a:rPr>
              <a:t>变</a:t>
            </a:r>
            <a:r>
              <a:rPr sz="2300">
                <a:solidFill>
                  <a:srgbClr val="3045FD"/>
                </a:solidFill>
                <a:latin typeface="DOBHPD+MS-UIGothic"/>
                <a:cs typeface="DOBHPD+MS-UIGothic"/>
              </a:rPr>
              <a:t>化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88620" y="2240017"/>
            <a:ext cx="4307904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可能是由于水中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悬</a:t>
            </a: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浮物、胶体物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增多或水</a:t>
            </a:r>
          </a:p>
          <a:p>
            <a:pPr marL="2095499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流速度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快造成的。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141969" y="2240017"/>
            <a:ext cx="3941638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水呈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黄、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红</a:t>
            </a: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、棕等异常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颜</a:t>
            </a: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色，可能是由于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水中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杂质</a:t>
            </a: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、藻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类</a:t>
            </a: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、有机物增多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导</a:t>
            </a: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致的。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694179" y="441178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3045FD"/>
                </a:solidFill>
                <a:latin typeface="DOBHPD+MS-UIGothic"/>
                <a:cs typeface="DOBHPD+MS-UIGothic"/>
              </a:rPr>
              <a:t>异味出</a:t>
            </a:r>
            <a:r>
              <a:rPr sz="2300">
                <a:solidFill>
                  <a:srgbClr val="3045FD"/>
                </a:solidFill>
                <a:latin typeface="SimSun"/>
                <a:cs typeface="SimSun"/>
              </a:rPr>
              <a:t>现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9204959" y="4411781"/>
            <a:ext cx="1759025" cy="748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20">
                <a:solidFill>
                  <a:srgbClr val="3045FD"/>
                </a:solidFill>
                <a:latin typeface="NRKIPI+KKIIUP+MicrosoftYaHei-Bold"/>
                <a:cs typeface="NRKIPI+KKIIUP+MicrosoftYaHei-Bold"/>
              </a:rPr>
              <a:t>pH</a:t>
            </a:r>
            <a:r>
              <a:rPr sz="2300" spc="18">
                <a:solidFill>
                  <a:srgbClr val="3045FD"/>
                </a:solidFill>
                <a:latin typeface="SimSun"/>
                <a:cs typeface="SimSun"/>
              </a:rPr>
              <a:t>值</a:t>
            </a:r>
            <a:r>
              <a:rPr sz="2300" spc="20">
                <a:solidFill>
                  <a:srgbClr val="3045FD"/>
                </a:solidFill>
                <a:latin typeface="DOBHPD+MS-UIGothic"/>
                <a:cs typeface="DOBHPD+MS-UIGothic"/>
              </a:rPr>
              <a:t>波</a:t>
            </a:r>
            <a:r>
              <a:rPr sz="2300">
                <a:solidFill>
                  <a:srgbClr val="3045FD"/>
                </a:solidFill>
                <a:latin typeface="SimSun"/>
                <a:cs typeface="SimSun"/>
              </a:rPr>
              <a:t>动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368300" y="5011793"/>
            <a:ext cx="401523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水散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出异味，可能是有机物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污</a:t>
            </a: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染、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氯</a:t>
            </a: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气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141969" y="5011793"/>
            <a:ext cx="3886441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CAHQTO+VUUAAV+MicrosoftYaHei"/>
                <a:cs typeface="CAHQTO+VUUAAV+MicrosoftYaHei"/>
              </a:rPr>
              <a:t>pH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值</a:t>
            </a: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偏高或偏低，可能由酸碱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污</a:t>
            </a: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染、水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处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理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剂</a:t>
            </a: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投放不当等造成。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2654300" y="5286113"/>
            <a:ext cx="17457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OBHPD+MS-UIGothic"/>
                <a:cs typeface="DOBHPD+MS-UIGothic"/>
              </a:rPr>
              <a:t>量等原因引起的。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8196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DOBHPD+MS-UIGothic"/>
                <a:cs typeface="DOBHPD+MS-UIGothic"/>
              </a:rPr>
              <a:t>水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质</a:t>
            </a:r>
            <a:r>
              <a:rPr sz="3000">
                <a:solidFill>
                  <a:srgbClr val="3045FD"/>
                </a:solidFill>
                <a:latin typeface="DOBHPD+MS-UIGothic"/>
                <a:cs typeface="DOBHPD+MS-UIGothic"/>
              </a:rPr>
              <a:t>异常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处</a:t>
            </a:r>
            <a:r>
              <a:rPr sz="3000">
                <a:solidFill>
                  <a:srgbClr val="3045FD"/>
                </a:solidFill>
                <a:latin typeface="DOBHPD+MS-UIGothic"/>
                <a:cs typeface="DOBHPD+MS-UIGothic"/>
              </a:rPr>
              <a:t>理方法与措施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30375" y="1781809"/>
            <a:ext cx="1527251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DOBHPD+MS-UIGothic"/>
                <a:cs typeface="DOBHPD+MS-UIGothic"/>
              </a:rPr>
              <a:t>增加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换</a:t>
            </a:r>
            <a:r>
              <a:rPr sz="1600">
                <a:solidFill>
                  <a:srgbClr val="FFFFFF"/>
                </a:solidFill>
                <a:latin typeface="DOBHPD+MS-UIGothic"/>
                <a:cs typeface="DOBHPD+MS-UIGothic"/>
              </a:rPr>
              <a:t>水次数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634354" y="1781175"/>
            <a:ext cx="1323238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DOBHPD+MS-UIGothic"/>
                <a:cs typeface="DOBHPD+MS-UIGothic"/>
              </a:rPr>
              <a:t>投加除藻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25169" y="2694793"/>
            <a:ext cx="3482778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针对悬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浮物增多等引起的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浑浊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度增加，可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适当增加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换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水次数，降低水中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杂质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含量。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529454" y="2694793"/>
            <a:ext cx="3482778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针对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类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繁殖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导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致的水色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变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化，可定期投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加除藻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剂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，控制藻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类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长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841500" y="4335779"/>
            <a:ext cx="1323238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DOBHPD+MS-UIGothic"/>
                <a:cs typeface="DOBHPD+MS-UIGothic"/>
              </a:rPr>
              <a:t>活性炭吸附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226684" y="4335779"/>
            <a:ext cx="2138679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调</a:t>
            </a:r>
            <a:r>
              <a:rPr sz="1600">
                <a:solidFill>
                  <a:srgbClr val="FFFFFF"/>
                </a:solidFill>
                <a:latin typeface="DOBHPD+MS-UIGothic"/>
                <a:cs typeface="DOBHPD+MS-UIGothic"/>
              </a:rPr>
              <a:t>整水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处</a:t>
            </a:r>
            <a:r>
              <a:rPr sz="1600">
                <a:solidFill>
                  <a:srgbClr val="FFFFFF"/>
                </a:solidFill>
                <a:latin typeface="DOBHPD+MS-UIGothic"/>
                <a:cs typeface="DOBHPD+MS-UIGothic"/>
              </a:rPr>
              <a:t>理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剂</a:t>
            </a:r>
            <a:r>
              <a:rPr sz="1600">
                <a:solidFill>
                  <a:srgbClr val="FFFFFF"/>
                </a:solidFill>
                <a:latin typeface="DOBHPD+MS-UIGothic"/>
                <a:cs typeface="DOBHPD+MS-UIGothic"/>
              </a:rPr>
              <a:t>投放量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25169" y="5255112"/>
            <a:ext cx="3482778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针对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有机物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污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染引起的异味，可采用活性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炭吸附技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，去除水中的有机物。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529454" y="5255112"/>
            <a:ext cx="3564033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针对</a:t>
            </a:r>
            <a:r>
              <a:rPr sz="1350">
                <a:solidFill>
                  <a:srgbClr val="000000"/>
                </a:solidFill>
                <a:latin typeface="CAHQTO+VUUAAV+MicrosoftYaHei"/>
                <a:cs typeface="CAHQTO+VUUAAV+MicrosoftYaHei"/>
              </a:rPr>
              <a:t>pH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值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波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，可适当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调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整水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处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理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剂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的投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放量，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稳</a:t>
            </a:r>
            <a:r>
              <a:rPr sz="1350">
                <a:solidFill>
                  <a:srgbClr val="000000"/>
                </a:solidFill>
                <a:latin typeface="DOBHPD+MS-UIGothic"/>
                <a:cs typeface="DOBHPD+MS-UIGothic"/>
              </a:rPr>
              <a:t>定水的酸碱度。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https://d.book118.com/507133063110006046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103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6">
      <vt:lpstr>Arial</vt:lpstr>
      <vt:lpstr>Calibri</vt:lpstr>
      <vt:lpstr>DOBHPD+MS-UIGothic</vt:lpstr>
      <vt:lpstr>Times New Roman</vt:lpstr>
      <vt:lpstr>LLJWFE+LFBEPT+ArialMT</vt:lpstr>
      <vt:lpstr>SimSun</vt:lpstr>
      <vt:lpstr>NRKIPI+KKIIUP+MicrosoftYaHei-Bold</vt:lpstr>
      <vt:lpstr>CAHQTO+VUUAAV+MicrosoftYaHei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2024-09-21T16:39:17.229</cp:lastPrinted>
  <dcterms:created xsi:type="dcterms:W3CDTF">2024-09-21T08:39:17Z</dcterms:created>
  <dcterms:modified xsi:type="dcterms:W3CDTF">2024-09-21T08:39:18Z</dcterms:modified>
</cp:coreProperties>
</file>