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55E81E5-1A18-44CE-9B60-B29EBB640E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B61B3BF-9D64-418A-91A8-FAE41790D6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6380DA-48B6-4FBF-8AA6-5823FE07C3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2E35245-217B-4A8B-A703-C37CA50C99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4064B71-B401-487E-B11B-A34032BE5D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8B72F6E-FD5A-4894-B330-898ED06B25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3BDDCF0-0599-4C40-BF16-F2FE872B74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71F55AC-2828-471F-8E81-AD834B02AC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3DBD39A-21E7-45BE-A5AC-761AC5EC02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22E1963-038B-4671-9029-0C07BDDAB7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90A86F1-6B57-49F7-AA94-6FEF3AFA76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07135054006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0" y="1370129"/>
            <a:ext cx="6477000" cy="501967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5857" y="1648232"/>
            <a:ext cx="590550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新战略性新兴产业发展支撑保障体系的人才培养策略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02337" y="3858344"/>
            <a:ext cx="2233724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203717" y="3858344"/>
            <a:ext cx="2016318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2024-01-18</a:t>
            </a:r>
          </a:p>
        </p:txBody>
      </p:sp>
      <p:sp>
        <p:nvSpPr>
          <p:cNvPr id="7" name="TextBox 7"/>
          <p:cNvSpPr txBox="1"/>
          <p:nvPr/>
        </p:nvSpPr>
        <p:spPr>
          <a:xfrm rot="-5400000">
            <a:off x="9748407" y="2912789"/>
            <a:ext cx="413878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1">
                    <a:alpha val="31000"/>
                  </a:schemeClr>
                </a:solidFill>
                <a:latin typeface="Microsoft Yahei"/>
                <a:ea typeface="Microsoft Yahei"/>
                <a:cs typeface="Microsoft Yahei"/>
              </a:rPr>
              <a:t>RESUME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85857" y="60717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853792" y="542407"/>
            <a:ext cx="1369877" cy="3105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7646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DATE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300171" y="542407"/>
            <a:ext cx="1432732" cy="3105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ANALYSIS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32903" y="542407"/>
            <a:ext cx="1333656" cy="3105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SUMMARY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29669" y="2444055"/>
            <a:ext cx="1562100" cy="10572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66804" y="3424039"/>
            <a:ext cx="1687830" cy="396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825237" y="764861"/>
            <a:ext cx="5384590" cy="522176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新战略性新兴产业现状及发展趋势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人才需求分析与预测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人才培养策略制定与实施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师资队伍建设与激励机制设计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校企合作与产教融合模式探索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政策保障与评估机制建立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3630" y="1239539"/>
            <a:ext cx="6477000" cy="501967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5857" y="60717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53792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27646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DATE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30017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ANALYSIS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732903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SUMMARY</a:t>
            </a:r>
          </a:p>
        </p:txBody>
      </p:sp>
      <p:sp>
        <p:nvSpPr>
          <p:cNvPr id="9" name="TextBox 9"/>
          <p:cNvSpPr txBox="1"/>
          <p:nvPr/>
        </p:nvSpPr>
        <p:spPr>
          <a:xfrm rot="-5400000">
            <a:off x="-1187519" y="3018898"/>
            <a:ext cx="413878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1">
                    <a:alpha val="31000"/>
                  </a:schemeClr>
                </a:solidFill>
                <a:latin typeface="Microsoft Yahei"/>
                <a:ea typeface="Microsoft Yahei"/>
                <a:cs typeface="Microsoft Yahei"/>
              </a:rPr>
              <a:t>RESUME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856967" y="2174031"/>
            <a:ext cx="2113154" cy="14097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6600" b="1">
                <a:solidFill>
                  <a:schemeClr val="accent1"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881876" y="3345987"/>
            <a:ext cx="5520853" cy="193931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随着全球经济的深入发展和产业结构的转型升级，新战略性新兴产业成为推动经济增长的重要动力。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7000" r="170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全球经济变革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发展新战略性新兴产业对于提升国家竞争力、实现可持续发展具有重要意义。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国家战略需求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50" r="16650"/>
          <a:stretch>
            <a:fillRect/>
          </a:stretch>
        </p:blipFill>
        <p:spPr>
          <a:xfrm>
            <a:off x="5820153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t="333" b="333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新战略性新兴产业的快速发展对高素质、专业化的人才需求迫切，人才培养成为产业发展的关键支撑。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人才培养紧迫性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推动技术创新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高素质的人才是新战略性新兴产业技术创新的核心力量，对于推动产业升级和形成竞争优势具有重要作用。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促进产业集聚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专业化的人才队伍有助于新战略性新兴产业形成产业集聚效应，提升整体竞争力。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服务地方经济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通过人才培养，可以为地方经济提供智力支持和人才保障，促进区域经济发展。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人才培养在新战略性新兴产业中的重要性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3630" y="1239539"/>
            <a:ext cx="6477000" cy="501967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5857" y="60717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53792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27646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DATE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30017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ANALYSIS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732903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SUMMARY</a:t>
            </a:r>
          </a:p>
        </p:txBody>
      </p:sp>
      <p:sp>
        <p:nvSpPr>
          <p:cNvPr id="9" name="TextBox 9"/>
          <p:cNvSpPr txBox="1"/>
          <p:nvPr/>
        </p:nvSpPr>
        <p:spPr>
          <a:xfrm rot="-5400000">
            <a:off x="-1187519" y="3018898"/>
            <a:ext cx="413878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1">
                    <a:alpha val="31000"/>
                  </a:schemeClr>
                </a:solidFill>
                <a:latin typeface="Microsoft Yahei"/>
                <a:ea typeface="Microsoft Yahei"/>
                <a:cs typeface="Microsoft Yahei"/>
              </a:rPr>
              <a:t>RESUME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856967" y="2174031"/>
            <a:ext cx="2113154" cy="14097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6600" b="1">
                <a:solidFill>
                  <a:schemeClr val="accent1"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881876" y="3345987"/>
            <a:ext cx="5520853" cy="193931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新战略性新兴产业现状及发展趋势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创新驱动作用凸显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新战略性新兴产业以技术创新为核心，通过不断研发新技术、新产品和新服务，推动产业升级和转型。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政策支持不断加强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各国政府纷纷出台相关政策措施，加大对新战略性新兴产业的支持力度，推动产业快速发展。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产业规模持续扩大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随着全球经济的不断发展，新战略性新兴产业规模持续扩大，成为推动经济增长的重要动力。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国内外新战略性新兴产业发展现状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-5400000">
            <a:off x="5770591" y="1524691"/>
            <a:ext cx="650818" cy="100033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788669" y="2024857"/>
            <a:ext cx="614662" cy="3856902"/>
          </a:xfrm>
          <a:prstGeom prst="rect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rot="-5400000" flipH="1" flipV="1">
            <a:off x="5770591" y="5381593"/>
            <a:ext cx="650818" cy="100033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flipH="1">
            <a:off x="3444517" y="3306389"/>
            <a:ext cx="650818" cy="100033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5400000">
            <a:off x="5788669" y="1438299"/>
            <a:ext cx="614662" cy="4736512"/>
          </a:xfrm>
          <a:prstGeom prst="rect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8053418" y="3306389"/>
            <a:ext cx="650818" cy="100033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402999" y="3260307"/>
            <a:ext cx="1386002" cy="13860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13773" y="2175410"/>
            <a:ext cx="30139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随着人工智能、大数据等技术的不断发展，新战略性新兴产业将实现更加智能化的发展，提高生产效率和产品质量。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13773" y="1765835"/>
            <a:ext cx="2477594" cy="3046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智能化发展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73343" y="4670214"/>
            <a:ext cx="30139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随着全球化的不断深入，新战略性新兴产业将积极参与国际竞争与合作，推动全球经济的协同发展。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73343" y="4260639"/>
            <a:ext cx="2477594" cy="3046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国际化发展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08883" y="2175410"/>
            <a:ext cx="30139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环保意识的提高将推动新战略性新兴产业向更加绿色化、低碳化的方向发展，促进可持续发展。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608883" y="1765835"/>
            <a:ext cx="2477594" cy="3046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绿色化发展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608883" y="4670214"/>
            <a:ext cx="30139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新战略性新兴产业将与其他产业实现深度融合，形成更加完整的产业链条和更加丰富的产业生态。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608883" y="4260639"/>
            <a:ext cx="2477594" cy="3046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融合化发展</a:t>
            </a:r>
          </a:p>
        </p:txBody>
      </p:sp>
      <p:sp>
        <p:nvSpPr>
          <p:cNvPr id="17" name="AutoShape 17"/>
          <p:cNvSpPr/>
          <p:nvPr/>
        </p:nvSpPr>
        <p:spPr>
          <a:xfrm>
            <a:off x="5198112" y="3055420"/>
            <a:ext cx="1795777" cy="1795777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76200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5772540" y="3629848"/>
            <a:ext cx="646919" cy="646919"/>
          </a:xfrm>
          <a:custGeom>
            <a:rect l="l" t="t" r="r" b="b"/>
            <a:pathLst>
              <a:path w="304800" h="304800">
                <a:moveTo>
                  <a:pt x="304800" y="180975"/>
                </a:moveTo>
                <a:lnTo>
                  <a:pt x="247650" y="123825"/>
                </a:lnTo>
                <a:lnTo>
                  <a:pt x="247650" y="38100"/>
                </a:lnTo>
                <a:lnTo>
                  <a:pt x="209550" y="38100"/>
                </a:lnTo>
                <a:lnTo>
                  <a:pt x="209550" y="85725"/>
                </a:lnTo>
                <a:lnTo>
                  <a:pt x="152400" y="28575"/>
                </a:lnTo>
                <a:lnTo>
                  <a:pt x="0" y="180975"/>
                </a:lnTo>
                <a:lnTo>
                  <a:pt x="0" y="190500"/>
                </a:lnTo>
                <a:lnTo>
                  <a:pt x="38100" y="190500"/>
                </a:lnTo>
                <a:lnTo>
                  <a:pt x="38100" y="285750"/>
                </a:lnTo>
                <a:lnTo>
                  <a:pt x="133350" y="28575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85750"/>
                </a:lnTo>
                <a:lnTo>
                  <a:pt x="266700" y="285750"/>
                </a:lnTo>
                <a:lnTo>
                  <a:pt x="266700" y="190500"/>
                </a:lnTo>
                <a:lnTo>
                  <a:pt x="304800" y="1905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未来发展趋势与前景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3630" y="1239539"/>
            <a:ext cx="6477000" cy="501967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5857" y="60717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53792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27646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DATE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30017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ANALYSIS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732903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SUMMARY</a:t>
            </a:r>
          </a:p>
        </p:txBody>
      </p:sp>
      <p:sp>
        <p:nvSpPr>
          <p:cNvPr id="9" name="TextBox 9"/>
          <p:cNvSpPr txBox="1"/>
          <p:nvPr/>
        </p:nvSpPr>
        <p:spPr>
          <a:xfrm rot="-5400000">
            <a:off x="-1187519" y="3018898"/>
            <a:ext cx="413878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1">
                    <a:alpha val="31000"/>
                  </a:schemeClr>
                </a:solidFill>
                <a:latin typeface="Microsoft Yahei"/>
                <a:ea typeface="Microsoft Yahei"/>
                <a:cs typeface="Microsoft Yahei"/>
              </a:rPr>
              <a:t>RESUME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856967" y="2174031"/>
            <a:ext cx="2113154" cy="14097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6600" b="1">
                <a:solidFill>
                  <a:schemeClr val="accent1"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881876" y="3345987"/>
            <a:ext cx="5520853" cy="193931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人才需求分析与预测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6042" r="6042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新战略性新兴产业需要具备高度专业技能和创新能力的人才，能够应对快速变化的市场和技术环境。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高技能与创新能力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产业发展涉及多个领域的知识和技术，需要具备跨学科背景和知识融合能力的人才。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跨学科知识融合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新兴产业往往涉及多个领域和部门的合作，需要人才具备良好的团队协作和沟通能力。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团队协作与沟通能力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新战略性新兴产业人才需求特点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659243" y="3119345"/>
            <a:ext cx="5783287" cy="1160526"/>
            <a:chOff x="5659243" y="3119345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659243" y="3119345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人才缺口分析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59243" y="3577688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对比现有人才储备和未来人才需求，分析人才缺口的数量、结构和分布，为制定人才培养策略提供依据。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59243" y="4772000"/>
            <a:ext cx="5783287" cy="1160526"/>
            <a:chOff x="5659243" y="4772000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659243" y="477200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紧急与长期人才需求评估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9243" y="5230343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识别当前急需和长期需要的人才类型，制定相应的短期和长期人才培养计划。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659243" y="1470704"/>
            <a:ext cx="5783287" cy="1160526"/>
            <a:chOff x="5659243" y="1470704"/>
            <a:chExt cx="5783287" cy="1160526"/>
          </a:xfrm>
        </p:grpSpPr>
        <p:sp>
          <p:nvSpPr>
            <p:cNvPr id="10" name="TextBox 10"/>
            <p:cNvSpPr txBox="1"/>
            <p:nvPr/>
          </p:nvSpPr>
          <p:spPr>
            <a:xfrm>
              <a:off x="5659243" y="14707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人才需求预测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59243" y="19290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通过对新战略性新兴产业发展趋势的分析，结合相关政策和市场数据，预测未来一段时间内的人才需求总量和结构。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人才需求预测及缺口分析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3630" y="1239539"/>
            <a:ext cx="6477000" cy="501967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5857" y="60717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53792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27646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DATE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30017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ANALYSIS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732903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SUMMARY</a:t>
            </a:r>
          </a:p>
        </p:txBody>
      </p:sp>
      <p:sp>
        <p:nvSpPr>
          <p:cNvPr id="9" name="TextBox 9"/>
          <p:cNvSpPr txBox="1"/>
          <p:nvPr/>
        </p:nvSpPr>
        <p:spPr>
          <a:xfrm rot="-5400000">
            <a:off x="-1187519" y="3018898"/>
            <a:ext cx="413878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1">
                    <a:alpha val="31000"/>
                  </a:schemeClr>
                </a:solidFill>
                <a:latin typeface="Microsoft Yahei"/>
                <a:ea typeface="Microsoft Yahei"/>
                <a:cs typeface="Microsoft Yahei"/>
              </a:rPr>
              <a:t>RESUME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856967" y="2174031"/>
            <a:ext cx="2113154" cy="14097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6600" b="1">
                <a:solidFill>
                  <a:schemeClr val="accent1"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04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881876" y="3345987"/>
            <a:ext cx="5520853" cy="193931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人才培养策略制定与实施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需求分析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深入调研新战略性新兴产业对人才的需求，明确人才培养目标和规格。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计划制定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根据需求分析结果，制定针对性的人才培养计划，包括招生规模、专业设置、课程安排等。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动态调整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根据产业发展变化和企业用人需求，及时调整人才培养计划，确保人才培养与市场需求紧密对接。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制定针对性的人才培养计划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20708" r="20708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教学方法改革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采用案例教学、项目教学等灵活多样的教学方法，提高学生的实践能力和创新能力。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课程体系建设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构建与新战略性新兴产业相关的课程体系，涵盖基础知识、专业技能和前沿技术等方面。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教学内容更新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及时将新技术、新工艺、新标准等纳入教学内容，确保教学内容与产业发展同步。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完善课程体系和教学内容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https://d.book118.com/507135054006006042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116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0">
      <vt:lpstr>Arial</vt:lpstr>
      <vt:lpstr>Calibri</vt:lpstr>
      <vt:lpstr>Microsoft Yahei</vt:lpstr>
      <vt:lpstr>PingFang SC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2024-09-15T03:26:06.776</cp:lastPrinted>
  <dcterms:created xsi:type="dcterms:W3CDTF">2024-09-14T19:26:06Z</dcterms:created>
  <dcterms:modified xsi:type="dcterms:W3CDTF">2024-09-14T19:26:08Z</dcterms:modified>
</cp:coreProperties>
</file>