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C22766-C881-4B8C-BCB3-C0F8CCEB22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CFAC08-9FDB-4BBE-A611-7691ECB21B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7E59F3-F241-474E-BC06-C6876A69E4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D8904F-5952-423C-B64B-FD108E1360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03D8B3-1DCF-4A57-A036-D021A40282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A1FBDA-87F6-4D00-B707-3B80AEFCFE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7DC11A-19E7-4711-8C35-4792DDDBC6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E6A2F9-2220-4A77-AE46-174E47D001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D82634-4127-4705-97CC-4F9D589CF5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72AFDA-DD69-400E-83B4-3BF338EB43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B4247A-CB72-4805-9C8C-698A0C2594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716305504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汇报人：AA</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公路工程造价</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2024-01-12</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绪论</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公路工程造价的估算方法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公路工程造价的预算编制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公路工程造价的控制与管理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公路工程造价审计与监督</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公路工程造价的发展趋势与展望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绪论</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公路工程造价的概念</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公路工程造价定义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指建设一条公路所需的总费用，包括建设前期费用、建筑安装工程费用、设备工器具购置费用、工程建设其他费用以及预备费等。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造价与投资关系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公路工程造价是公路建设投资的重要组成部分，直接影响投资决策和经济效益。</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促进公路建设市场健康发展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合理的造价能够保障建设各方的利益，促进市场公平竞争和良性发展。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控制建设成本</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通过合理的造价估算和控制，确保公路建设项目的成本在预算范围内，避免成本超支。</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提高投资效益</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优化设计方案和施工方法，降低造价，提高公路建设的投资效益。</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公路工程造价的重要性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629398" y="2448724"/>
            <a:ext cx="840064"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alpha val="100000"/>
                  </a:srgbClr>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建筑安装工程费</a:t>
            </a:r>
            <a:endParaRPr lang="en-US" sz="1100"/>
          </a:p>
        </p:txBody>
      </p:sp>
      <p:sp>
        <p:nvSpPr>
          <p:cNvPr id="20" name="AutoShape 20"/>
          <p:cNvSpPr/>
          <p:nvPr/>
        </p:nvSpPr>
        <p:spPr>
          <a:xfrm>
            <a:off x="1109567"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包括路基、路面、桥涵、隧道等工程的直接费和间接费，以及相应的利润和税金。</a:t>
            </a:r>
            <a:endParaRPr lang="en-US" sz="1100"/>
          </a:p>
        </p:txBody>
      </p:sp>
      <p:sp>
        <p:nvSpPr>
          <p:cNvPr id="21" name="AutoShape 21"/>
          <p:cNvSpPr/>
          <p:nvPr/>
        </p:nvSpPr>
        <p:spPr>
          <a:xfrm>
            <a:off x="1109567"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工程建设其他费</a:t>
            </a:r>
            <a:endParaRPr lang="en-US" sz="1100"/>
          </a:p>
        </p:txBody>
      </p:sp>
      <p:sp>
        <p:nvSpPr>
          <p:cNvPr id="22" name="AutoShape 22"/>
          <p:cNvSpPr/>
          <p:nvPr/>
        </p:nvSpPr>
        <p:spPr>
          <a:xfrm>
            <a:off x="1109567"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包括土地征用及拆迁补偿费、建设单位管理费、研究试验费、勘察设计费等。</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设备工器具购置费</a:t>
            </a:r>
            <a:endParaRPr lang="en-US" sz="1100"/>
          </a:p>
        </p:txBody>
      </p:sp>
      <p:sp>
        <p:nvSpPr>
          <p:cNvPr id="25" name="AutoShape 25"/>
          <p:cNvSpPr/>
          <p:nvPr/>
        </p:nvSpPr>
        <p:spPr>
          <a:xfrm>
            <a:off x="8205121"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购置施工机械、设备、仪器和工具等所需的费用。</a:t>
            </a:r>
            <a:endParaRPr lang="en-US" sz="1100"/>
          </a:p>
        </p:txBody>
      </p:sp>
      <p:sp>
        <p:nvSpPr>
          <p:cNvPr id="26" name="AutoShape 26"/>
          <p:cNvSpPr/>
          <p:nvPr/>
        </p:nvSpPr>
        <p:spPr>
          <a:xfrm>
            <a:off x="8205121"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预备费</a:t>
            </a:r>
            <a:endParaRPr lang="en-US" sz="1100"/>
          </a:p>
        </p:txBody>
      </p:sp>
      <p:sp>
        <p:nvSpPr>
          <p:cNvPr id="27" name="AutoShape 27"/>
          <p:cNvSpPr/>
          <p:nvPr/>
        </p:nvSpPr>
        <p:spPr>
          <a:xfrm>
            <a:off x="8205121"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用于应对建设过程中可能出现的不可预见因素和价格波动风险而预留的费用。</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公路工程造价的构成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公路工程造价的估算方法</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根据设计图纸和工程量计算规则，列出分部分项工程量的明细清单。</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工程量清单</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根据企业定额或市场价格信息，计算各分部分项工程的综合单价。</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综合单价</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按照规定的计价程序，计算各项费用，汇总得出工程造价。</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计价程序</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工程量清单计价法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根据国家或地区发布的公路工程定额，确定各分部分项工程的定额消耗量。</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定额消耗量</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结合市场价格信息，确定人工、材料、机械台班的单价。</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人工、材料、机械台班单价</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按照规定的计价程序，计算各项费用，汇总得出工程造价。</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计价程序</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定额计价法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运用概率论和数理统计方法，对影响工程造价的不确定因素进行分析和预测，从而得出工程造价的可能范围和期望值。</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参考类似工程的造价数据，通过对比分析进行估算。</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利用历史资料或类似工程的造价指标，结合拟建工程的特点进行估算。</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借助专家经验和判断，对工程造价进行估算。</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类比估算法</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指标估算法</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专家判断法</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概率分析法</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其他计价方法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公路工程造价的预算编制</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国家及地方相关法规、政策文件，设计文件，施工组织设计，工程量清单，材料价格信息等。</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熟悉设计图纸和资料，计算工程量，套用定额单价，计算直接费，计取其他各项费用，汇总得出工程造价。</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依据</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程序</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预算编制的依据和程序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预算定额的应用方法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根据工程量和定额消耗量计算人工、材料、机械台班数量，再根据基价表计算直接费。</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预算定额的调整与换算</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根据工程实际情况和定额规定，对定额进行调整和换算，以更准确地反映工程造价。</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预算定额的组成</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人工、材料、机械台班消耗量定额以及基价表。</a:t>
            </a:r>
          </a:p>
        </p:txBody>
      </p:sp>
      <p:pic>
        <p:nvPicPr>
          <p:cNvPr id="10" name="Picture 10"/>
          <p:cNvPicPr>
            <a:picLocks noChangeAspect="1"/>
          </p:cNvPicPr>
          <p:nvPr/>
        </p:nvPicPr>
        <p:blipFill>
          <a:blip r:embed="rId2"/>
          <a:srcRect l="17417" r="1741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预算定额的应用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https://d.book118.com/507163055042006035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2024-09-09T15:09:40.524</cp:lastPrinted>
  <dcterms:created xsi:type="dcterms:W3CDTF">2024-09-09T07:09:40Z</dcterms:created>
  <dcterms:modified xsi:type="dcterms:W3CDTF">2024-09-09T07:09:42Z</dcterms:modified>
</cp:coreProperties>
</file>