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08F543-260F-40D4-A401-86B8ED28F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92D28-2406-459F-80A4-34E903126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62D840-567B-4ABE-8246-49FEDA842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C28632-47D8-4BF1-A49E-87269239F2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8B106F-6810-475B-BEA8-AF5BA06856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C2F7B8-2794-45F3-9CB0-E5E711D822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860E2C-373B-45AE-A29B-1C2ACB5CCF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794A99-B2A3-46AC-8B14-B5572ACAE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7D64CB-A736-428B-AE3B-CF1CF678D3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EA475-127A-4FC3-8B08-BC04B3370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4C1AB2-5C38-4396-AE34-AEA31F4C5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02016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我国政权组织形式分析\n## 1.我国政权组织形式的概述\n### 1.1政权组织形式的定义与重要性\n### 1.2我国政权组织形式的历史演变\n### 1.3我国政权组织形式的种类与特点\n## 2.人民代表大会制度\n### 2.1人民代表大会制度的含义与地位\n### 2.2人民代表大会制度的组织与运作\n### 2.3人民代表大会制度在我国的实践与发展\n## 3.共产党领导的多党合作和政治协商制度\n### 3.1中国共产党领导的多党合作和政治协商制度的形成与发展\n### 3.2多党合作和政治协商制度的运作机制与特点\n### 3.3多党合作和政治协商制度在我国的实践与作用\n## 4.民族区域自治制度\n### 4.1民族区域自治制度的含义与目的\n### 4.2民族区域自治制度的实施与保障\n### 4.3民族区域自治制度在我国的实践与成果\n## 5.基层群众自治制度\n### 5.1基层群众自治制度的含义与特点\n### 5.2基层群众自治制度的组织与运作\n### 5.3基层群众自治制度在我国的实践与发展\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7900"/>
              <a:t>我国政权组织形式分析</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2}"/>
        <p:cNvGrpSpPr/>
        <p:nvPr/>
      </p:nvGrpSpPr>
      <p:grpSpPr>
        <a:xfrm>
          <a:off x="0" y="0"/>
          <a:ext cx="0" cy="0"/>
        </a:xfrm>
      </p:grpSpPr>
      <p:sp>
        <p:nvSpPr>
          <p:cNvPr id="137"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600"/>
              <a:t>我国政权组织形式的概述</a:t>
            </a:r>
            <a:endParaRPr/>
          </a:p>
        </p:txBody>
      </p:sp>
      <p:sp>
        <p:nvSpPr>
          <p:cNvPr id="13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6" name="" descr="{&quot;isTemplate&quot;:true,&quot;type&quot;:3}"/>
        <p:cNvGrpSpPr/>
        <p:nvPr/>
      </p:nvGrpSpPr>
      <p:grpSpPr>
        <a:xfrm>
          <a:off x="0" y="0"/>
          <a:ext cx="0" cy="0"/>
        </a:xfrm>
      </p:grpSpPr>
      <p:grpSp>
        <p:nvGrpSpPr>
          <p:cNvPr id="17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8" name=""/>
            <p:cNvGrpSpPr/>
            <p:nvPr/>
          </p:nvGrpSpPr>
          <p:grpSpPr>
            <a:xfrm>
              <a:off x="685800" y="3146904"/>
              <a:ext cx="5760000" cy="3225487"/>
              <a:chOff x="685800" y="3146904"/>
              <a:chExt cx="5760000" cy="3225487"/>
            </a:xfrm>
          </p:grpSpPr>
          <p:sp>
            <p:nvSpPr>
              <p:cNvPr id="17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政权组织形式是指一个国家为实现其政治目标，组织和管理国家政治生活的制度和方式</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体现国家政治制度的本质和特点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决定国家政治生活的运行和发展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保障国家政治稳定和社会和谐</a:t>
                </a:r>
                <a:endParaRPr/>
              </a:p>
            </p:txBody>
          </p:sp>
        </p:grpSp>
        <p:grpSp>
          <p:nvGrpSpPr>
            <p:cNvPr id="181" name=""/>
            <p:cNvGrpSpPr/>
            <p:nvPr/>
          </p:nvGrpSpPr>
          <p:grpSpPr>
            <a:xfrm>
              <a:off x="6016236" y="3146904"/>
              <a:ext cx="5400000" cy="3225487"/>
              <a:chOff x="6016236" y="3146904"/>
              <a:chExt cx="5400000" cy="3225487"/>
            </a:xfrm>
          </p:grpSpPr>
          <p:sp>
            <p:nvSpPr>
              <p:cNvPr id="18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政权组织形式的重要性</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维护国家主权和领土完整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保障人民的基本权利和自由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促进国家经济发展和社会进步</a:t>
                </a:r>
                <a:endParaRPr/>
              </a:p>
            </p:txBody>
          </p:sp>
        </p:grpSp>
      </p:grpSp>
      <p:sp>
        <p:nvSpPr>
          <p:cNvPr id="18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政权组织形式的定义与重要性</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sp>
        <p:nvSpPr>
          <p:cNvPr id="18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从奴隶社会的宗法制度到封建社会的中央集权制度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奴隶社会的宗法制度以家族为基础，实行家长制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封建社会的中央集权制度以皇帝为核心，实行等级制</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从半殖民地半封建社会的议会制度到新民主主义社会的人民代表会议制度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半殖民地半封建社会的议会制度是列强侵略和剥削中国的工具</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新民主主义社会的人民代表会议制度是工人阶级领导的、以工农联盟为基础的政权组织形式</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从新中国成立后的人民代表大会制度到中国共产党领导的多党合作和政治协商制度、民族区域自治制度和基层群众自治制度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人民代表大会制度是我国的根本政治制度，体现人民民主专政的本质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中国共产党领导的多党合作和政治协商制度是我国的政党制度，体现社会主义民主政治的特点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民族区域自治制度和基层群众自治制度是我国的基本政治制度，保障各民族的平等权利和人民的民主权利</a:t>
            </a:r>
            <a:endParaRPr/>
          </a:p>
        </p:txBody>
      </p:sp>
      <p:sp>
        <p:nvSpPr>
          <p:cNvPr id="18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我国政权组织形式的历史演变</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3}"/>
        <p:cNvGrpSpPr/>
        <p:nvPr/>
      </p:nvGrpSpPr>
      <p:grpSpPr>
        <a:xfrm>
          <a:off x="0" y="0"/>
          <a:ext cx="0" cy="0"/>
        </a:xfrm>
      </p:grpSpPr>
      <p:sp>
        <p:nvSpPr>
          <p:cNvPr id="189"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人民代表大会制度是我国的根本政治制度，体现人民民主专政的本质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全国人民代表大会和地方各级人民代表大会是人民行使国家权力的机关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人民代表大会制度具有广泛的代表性、民主性和法制性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中国共产党领导的多党合作和政治协商制度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中国共产党领导的多党合作和政治协商制度是我国的政党制度，体现社会主义民主政治的特点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中国共产党是领导核心，多党合作和政治协商是实现民主决策、民主管理和民主监督的重要方式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多党合作和政治协商制度具有团结、民主、和谐的特点</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民族区域自治制度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民族区域自治制度是我国的基本政治制度，保障各民族的平等权利和人民的民主权利</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民族自治地方分为自治区、自治州、自治县三级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民族区域自治制度具有民族平等、民族团结、民族共同繁荣的特点</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基层群众自治制度</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基层群众自治制度是我国的基本政治制度，保障人民的民主权利和自我管理、自我教育、自我服务的能力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基层群众自治组织包括村民委员会、城市居民委员会等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基层群众自治制度具有广泛性、直接性和自主性的特点</a:t>
            </a:r>
            <a:endParaRPr/>
          </a:p>
        </p:txBody>
      </p:sp>
      <p:sp>
        <p:nvSpPr>
          <p:cNvPr id="19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我国政权组织形式的种类与特点</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1" name="" descr="{&quot;isTemplate&quot;:true,&quot;type&quot;:2}"/>
        <p:cNvGrpSpPr/>
        <p:nvPr/>
      </p:nvGrpSpPr>
      <p:grpSpPr>
        <a:xfrm>
          <a:off x="0" y="0"/>
          <a:ext cx="0" cy="0"/>
        </a:xfrm>
      </p:grpSpPr>
      <p:sp>
        <p:nvSpPr>
          <p:cNvPr id="192"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人民代表大会制度</a:t>
            </a:r>
            <a:endParaRPr/>
          </a:p>
        </p:txBody>
      </p:sp>
      <p:sp>
        <p:nvSpPr>
          <p:cNvPr id="19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4" name="" descr="{&quot;isTemplate&quot;:true,&quot;type&quot;:3}"/>
        <p:cNvGrpSpPr/>
        <p:nvPr/>
      </p:nvGrpSpPr>
      <p:grpSpPr>
        <a:xfrm>
          <a:off x="0" y="0"/>
          <a:ext cx="0" cy="0"/>
        </a:xfrm>
      </p:grpSpPr>
      <p:pic>
        <p:nvPicPr>
          <p:cNvPr id="19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7" name="Group 598"/>
            <p:cNvGrpSpPr/>
            <p:nvPr/>
          </p:nvGrpSpPr>
          <p:grpSpPr>
            <a:xfrm>
              <a:off x="763829" y="1414808"/>
              <a:ext cx="6972294" cy="2337649"/>
              <a:chOff x="763829" y="1414808"/>
              <a:chExt cx="6972294" cy="2337649"/>
            </a:xfrm>
          </p:grpSpPr>
          <p:sp>
            <p:nvSpPr>
              <p:cNvPr id="19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人民代表大会制度的含义</a:t>
                </a:r>
                <a:endParaRPr/>
              </a:p>
            </p:txBody>
          </p:sp>
          <p:sp>
            <p:nvSpPr>
              <p:cNvPr id="19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人民代表大会制度是我国的根本政治制度，体现人民民主专政的本质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全国人民代表大会和地方各级人民代表大会是人民行使国家权力的机关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人民代表大会制度具有广泛的代表性、民主性和法制性</a:t>
                </a:r>
                <a:endParaRPr/>
              </a:p>
            </p:txBody>
          </p:sp>
          <p:sp>
            <p:nvSpPr>
              <p:cNvPr id="20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4" name="Group 591"/>
            <p:cNvGrpSpPr/>
            <p:nvPr/>
          </p:nvGrpSpPr>
          <p:grpSpPr>
            <a:xfrm>
              <a:off x="689593" y="3949139"/>
              <a:ext cx="7078256" cy="2128975"/>
              <a:chOff x="689593" y="3949139"/>
              <a:chExt cx="7078256" cy="2128975"/>
            </a:xfrm>
          </p:grpSpPr>
          <p:sp>
            <p:nvSpPr>
              <p:cNvPr id="20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人民代表大会制度的地位</a:t>
                </a:r>
                <a:endParaRPr/>
              </a:p>
            </p:txBody>
          </p:sp>
          <p:sp>
            <p:nvSpPr>
              <p:cNvPr id="20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人民代表大会制度是我国政治制度的基石，决定国家政治生活的运行和发展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人民代表大会制度是保障人民基本权利和自由、促进国家经济发展和社会进步的根本政治制度</a:t>
                </a:r>
                <a:endParaRPr/>
              </a:p>
            </p:txBody>
          </p:sp>
          <p:sp>
            <p:nvSpPr>
              <p:cNvPr id="20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人民代表大会制度的含义与地位</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pic>
        <p:nvPicPr>
          <p:cNvPr id="21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5" name="Group 598"/>
            <p:cNvGrpSpPr/>
            <p:nvPr/>
          </p:nvGrpSpPr>
          <p:grpSpPr>
            <a:xfrm>
              <a:off x="763829" y="1414808"/>
              <a:ext cx="6972294" cy="2337649"/>
              <a:chOff x="763829" y="1414808"/>
              <a:chExt cx="6972294" cy="2337649"/>
            </a:xfrm>
          </p:grpSpPr>
          <p:sp>
            <p:nvSpPr>
              <p:cNvPr id="21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人民代表大会制度的组织</a:t>
                </a:r>
                <a:endParaRPr/>
              </a:p>
            </p:txBody>
          </p:sp>
          <p:sp>
            <p:nvSpPr>
              <p:cNvPr id="21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全国人民代表大会和地方各级人民代表大会是人民行使国家权力的机关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全国人民代表大会代表全国人民，地方各级人民代表大会代表本地区人民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人民代表大会由民主选举产生，对人民负责，受人民监督</a:t>
                </a:r>
                <a:endParaRPr/>
              </a:p>
            </p:txBody>
          </p:sp>
          <p:sp>
            <p:nvSpPr>
              <p:cNvPr id="21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22" name="Group 591"/>
            <p:cNvGrpSpPr/>
            <p:nvPr/>
          </p:nvGrpSpPr>
          <p:grpSpPr>
            <a:xfrm>
              <a:off x="689593" y="3949139"/>
              <a:ext cx="7078256" cy="2128975"/>
              <a:chOff x="689593" y="3949139"/>
              <a:chExt cx="7078256" cy="2128975"/>
            </a:xfrm>
          </p:grpSpPr>
          <p:sp>
            <p:nvSpPr>
              <p:cNvPr id="22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人民代表大会制度的运作</a:t>
                </a:r>
                <a:endParaRPr/>
              </a:p>
            </p:txBody>
          </p:sp>
          <p:sp>
            <p:nvSpPr>
              <p:cNvPr id="22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人民代表大会制度实行民主集中制，保证国家权力的统一和高效运行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人民代表大会审议和决定国家大事，制定法律法规，监督政府工作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人民代表大会制度具有民主决策、民主管理和民主监督的特点</a:t>
                </a:r>
                <a:endParaRPr/>
              </a:p>
            </p:txBody>
          </p:sp>
          <p:sp>
            <p:nvSpPr>
              <p:cNvPr id="22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人民代表大会制度的组织与运作</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pic>
        <p:nvPicPr>
          <p:cNvPr id="23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3" name="Group 598"/>
            <p:cNvGrpSpPr/>
            <p:nvPr/>
          </p:nvGrpSpPr>
          <p:grpSpPr>
            <a:xfrm>
              <a:off x="763829" y="1414808"/>
              <a:ext cx="6972294" cy="2337649"/>
              <a:chOff x="763829" y="1414808"/>
              <a:chExt cx="6972294" cy="2337649"/>
            </a:xfrm>
          </p:grpSpPr>
          <p:sp>
            <p:nvSpPr>
              <p:cNvPr id="23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人民代表大会制度在我国的实践</a:t>
                </a:r>
                <a:endParaRPr/>
              </a:p>
            </p:txBody>
          </p:sp>
          <p:sp>
            <p:nvSpPr>
              <p:cNvPr id="23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新中国成立初期，人民代表大会制度在全国范围内逐步建立和健全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改革开放以来，人民代表大会制度不断完善和发展，人民代表大会工作取得显著成果</a:t>
                </a:r>
                <a:endParaRPr/>
              </a:p>
            </p:txBody>
          </p:sp>
          <p:sp>
            <p:nvSpPr>
              <p:cNvPr id="23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0" name="Group 591"/>
            <p:cNvGrpSpPr/>
            <p:nvPr/>
          </p:nvGrpSpPr>
          <p:grpSpPr>
            <a:xfrm>
              <a:off x="689593" y="3949139"/>
              <a:ext cx="7078256" cy="2128975"/>
              <a:chOff x="689593" y="3949139"/>
              <a:chExt cx="7078256" cy="2128975"/>
            </a:xfrm>
          </p:grpSpPr>
          <p:sp>
            <p:nvSpPr>
              <p:cNvPr id="24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人民代表大会制度的发展</a:t>
                </a:r>
                <a:endParaRPr/>
              </a:p>
            </p:txBody>
          </p:sp>
          <p:sp>
            <p:nvSpPr>
              <p:cNvPr id="24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进一步加强人民代表大会制度建设，提高人民代表大会代表的素质和能力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完善人民代表大会制度的工作机制，提高人民代表大会的决策效能和监督效能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加强对人民代表大会制度的宣传和教育，增强人民的民主意识和法治意识</a:t>
                </a:r>
                <a:endParaRPr/>
              </a:p>
            </p:txBody>
          </p:sp>
          <p:sp>
            <p:nvSpPr>
              <p:cNvPr id="24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人民代表大会制度在我国的实践与发展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400"/>
              <a:t>共产党领导的多党合作和政治协商制度</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中国共产党领导的多党合作和政治协商制度的形成</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新民主主义革命时期，中国共产党与各民主党派共同反对国民党反动统治，建立了多党合作和政治协商制度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新中国成立初期，中国共产党与各民主党派共同制定《共同纲领》，确立了多党合作和政治协商制度的基本框架</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中国共产党领导的多党合作和政治协商制度的发展</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改革开放以来，中国共产党领导的多党合作和政治协商制度不断完善和发展，多党合作和政治协商取得显著成果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加强对多党合作和政治协商制度的宣传和教育，增强各民主党派和无党派人士的民主意识和合作意识</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中国共产党领导的多党合作和政治协商制度的形成与发展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https://d.book118.com/508002016004006042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我国政权组织形式分析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2024-09-20T23:14:12.390</cp:lastPrinted>
  <dcterms:created xsi:type="dcterms:W3CDTF">2024-09-20T15:14:12Z</dcterms:created>
  <dcterms:modified xsi:type="dcterms:W3CDTF">2024-09-20T15:14:14Z</dcterms:modified>
</cp:coreProperties>
</file>