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525000" cy="53467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E8946F-DDE4-4C22-9411-1B730DD5E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F9020-A7FA-484A-9085-C8F1BDA63B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64589E-FB53-4D88-9721-680A0CD028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CE02F9-7CB0-4724-B5DE-25CDEA899C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8AD3F4-2A95-4F89-BAAF-C5A624AC2F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D8BDB9-8C2E-40DE-987A-635EFBDADC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FF948D-2F5D-49DF-AA61-FFEFB6CADA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24A497-1E90-42D6-8358-1329B3634B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889187-10D6-4DD9-9908-7545C7D19D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9F95F-C986-425B-81B2-43908EED1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A45CD1-5D47-4165-BF61-9CBB5E552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0307612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484896" y="1503125"/>
            <a:ext cx="4668067"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dk1"/>
                </a:solidFill>
                <a:latin typeface="Microsoft Yahei"/>
                <a:ea typeface="Microsoft Yahei"/>
                <a:cs typeface="Microsoft Yahei"/>
              </a:rPr>
              <a:t>智能投顾发展前景分析</a:t>
            </a:r>
          </a:p>
        </p:txBody>
      </p:sp>
      <p:sp>
        <p:nvSpPr>
          <p:cNvPr id="3" name="TextBox 3"/>
          <p:cNvSpPr txBox="1"/>
          <p:nvPr/>
        </p:nvSpPr>
        <p:spPr>
          <a:xfrm>
            <a:off x="617287" y="4074073"/>
            <a:ext cx="6273013" cy="2914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endParaRPr lang="en-US" sz="1575">
              <a:solidFill>
                <a:schemeClr val="dk1"/>
              </a:solidFill>
              <a:latin typeface="Microsoft Yahei"/>
              <a:ea typeface="Microsoft Yahei"/>
              <a:cs typeface="Microsoft Yahei"/>
            </a:endParaRPr>
          </a:p>
        </p:txBody>
      </p:sp>
      <p:sp>
        <p:nvSpPr>
          <p:cNvPr id="4" name="TextBox 4"/>
          <p:cNvSpPr txBox="1"/>
          <p:nvPr/>
        </p:nvSpPr>
        <p:spPr>
          <a:xfrm>
            <a:off x="617287" y="4349209"/>
            <a:ext cx="5715000" cy="2914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a:solidFill>
                  <a:schemeClr val="dk1"/>
                </a:solidFill>
                <a:latin typeface="Microsoft Yahei"/>
                <a:ea typeface="Microsoft Yahei"/>
                <a:cs typeface="Microsoft Yahei"/>
              </a:rPr>
              <a:t>2023-11-06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0" y="-39814"/>
            <a:ext cx="1704101" cy="54357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rot="5400000">
            <a:off x="-2085815" y="1439799"/>
            <a:ext cx="6358696" cy="30250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9600">
                <a:solidFill>
                  <a:srgbClr val="FFFFFF">
                    <a:alpha val="46000"/>
                  </a:srgbClr>
                </a:solidFill>
                <a:latin typeface="Microsoft Yahei"/>
                <a:ea typeface="Microsoft Yahei"/>
                <a:cs typeface="Microsoft Yahei"/>
              </a:rPr>
              <a:t>contents</a:t>
            </a:r>
          </a:p>
        </p:txBody>
      </p:sp>
      <p:sp>
        <p:nvSpPr>
          <p:cNvPr id="4" name="TextBox 4"/>
          <p:cNvSpPr txBox="1"/>
          <p:nvPr/>
        </p:nvSpPr>
        <p:spPr>
          <a:xfrm>
            <a:off x="1704101" y="2011299"/>
            <a:ext cx="2833586"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4981406" y="868299"/>
            <a:ext cx="3625313" cy="3619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智能投顾概述</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智能投顾市场现状</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智能投顾的技术基础</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智能投顾的应用场景</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智能投顾的挑战与风险</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智能投顾的发展趋势与前景</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结论</a:t>
            </a:r>
          </a:p>
        </p:txBody>
      </p:sp>
      <p:cxnSp>
        <p:nvCxnSpPr>
          <p:cNvPr id="6" name="Connector 6"/>
          <p:cNvCxnSpPr/>
          <p:nvPr/>
        </p:nvCxnSpPr>
        <p:spPr>
          <a:xfrm flipH="1">
            <a:off x="4686778" y="1102222"/>
            <a:ext cx="0" cy="3151654"/>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998583" y="1400411"/>
            <a:ext cx="600265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4500" b="1">
                <a:solidFill>
                  <a:schemeClr val="dk1"/>
                </a:solidFill>
                <a:latin typeface="Microsoft Yahei"/>
                <a:ea typeface="Microsoft Yahei"/>
                <a:cs typeface="Microsoft Yahei"/>
              </a:rPr>
              <a:t>01</a:t>
            </a:r>
          </a:p>
        </p:txBody>
      </p:sp>
      <p:sp>
        <p:nvSpPr>
          <p:cNvPr id="3" name="TextBox 3"/>
          <p:cNvSpPr txBox="1"/>
          <p:nvPr/>
        </p:nvSpPr>
        <p:spPr>
          <a:xfrm>
            <a:off x="998583" y="2283441"/>
            <a:ext cx="7374255" cy="7010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4050" b="1">
                <a:solidFill>
                  <a:schemeClr val="dk1"/>
                </a:solidFill>
                <a:latin typeface="Microsoft Yahei"/>
                <a:ea typeface="Microsoft Yahei"/>
                <a:cs typeface="Microsoft Yahei"/>
              </a:rPr>
              <a:t>智能投顾概述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7" r="10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411" r="21411"/>
          <a:stretch>
            <a:fillRect/>
          </a:stretch>
        </p:blipFill>
        <p:spPr>
          <a:xfrm>
            <a:off x="733971" y="1105724"/>
            <a:ext cx="3783824" cy="3783825"/>
          </a:xfrm>
          <a:prstGeom prst="roundRect">
            <a:avLst/>
          </a:prstGeom>
        </p:spPr>
      </p:pic>
      <p:sp>
        <p:nvSpPr>
          <p:cNvPr id="3" name="TextBox 3"/>
          <p:cNvSpPr txBox="1"/>
          <p:nvPr/>
        </p:nvSpPr>
        <p:spPr>
          <a:xfrm>
            <a:off x="4891990" y="1105724"/>
            <a:ext cx="3718928"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智能投顾是一种基于互联网和人工智能技术的投资顾问服务，旨在根据投资者的风险偏好、投资目标和时间规划等因素，提供个性化的投资建议和资产配置方案。</a:t>
            </a:r>
          </a:p>
        </p:txBody>
      </p:sp>
      <p:sp>
        <p:nvSpPr>
          <p:cNvPr id="4" name="TextBox 4"/>
          <p:cNvSpPr txBox="1"/>
          <p:nvPr/>
        </p:nvSpPr>
        <p:spPr>
          <a:xfrm>
            <a:off x="4891990" y="2899456"/>
            <a:ext cx="3718928"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智能投顾利用大数据分析、机器学习和人工智能等技术，对市场上的股票、债券、基金等金融产品进行深入分析和评估，以实现最优的资产配置和投资收益。</a:t>
            </a:r>
          </a:p>
        </p:txBody>
      </p:sp>
      <p:sp>
        <p:nvSpPr>
          <p:cNvPr id="5" name="AutoShape 5"/>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TextBox 25"/>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智能投顾的定义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7" r="107"/>
          </a:stretch>
        </a:blipFill>
      </p:bgPr>
    </p:bg>
    <p:spTree>
      <p:nvGrpSpPr>
        <p:cNvPr id="1" name=""/>
        <p:cNvGrpSpPr/>
        <p:nvPr/>
      </p:nvGrpSpPr>
      <p:grpSpPr>
        <a:xfrm>
          <a:off x="0" y="0"/>
          <a:ext cx="0" cy="0"/>
        </a:xfrm>
      </p:grpSpPr>
      <p:sp>
        <p:nvSpPr>
          <p:cNvPr id="2" name="Freeform 2"/>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69066" y="1074531"/>
            <a:ext cx="8786868" cy="3671492"/>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578662" y="912874"/>
            <a:ext cx="2874862" cy="3833150"/>
          </a:xfrm>
          <a:prstGeom prst="parallelogram">
            <a:avLst/>
          </a:prstGeom>
        </p:spPr>
      </p:pic>
      <p:sp>
        <p:nvSpPr>
          <p:cNvPr id="5" name="AutoShape 5"/>
          <p:cNvSpPr/>
          <p:nvPr/>
        </p:nvSpPr>
        <p:spPr>
          <a:xfrm>
            <a:off x="1952680" y="4872106"/>
            <a:ext cx="7203254"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377976" y="4872106"/>
            <a:ext cx="578171"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074903" y="4844251"/>
            <a:ext cx="124000" cy="124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3714750" y="1672622"/>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智能投顾的概念起源于20世纪末，随着金融科技的发展和互联网的普及，逐渐得到了市场的认可和关注。</a:t>
            </a:r>
          </a:p>
        </p:txBody>
      </p:sp>
      <p:sp>
        <p:nvSpPr>
          <p:cNvPr id="13" name="TextBox 13"/>
          <p:cNvSpPr txBox="1"/>
          <p:nvPr/>
        </p:nvSpPr>
        <p:spPr>
          <a:xfrm>
            <a:off x="3714750" y="3222117"/>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近年来，随着人工智能技术的快速发展和应用，智能投顾在全球范围内得到了广泛应用和推广，成为金融科技领域的重要分支。</a:t>
            </a:r>
          </a:p>
        </p:txBody>
      </p:sp>
      <p:sp>
        <p:nvSpPr>
          <p:cNvPr id="14" name="AutoShape 1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智能投顾的发展历程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7" r="10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6426096" y="1654194"/>
            <a:ext cx="4038083" cy="4038083"/>
          </a:xfrm>
          <a:prstGeom prst="ellipse">
            <a:avLst/>
          </a:prstGeom>
        </p:spPr>
      </p:pic>
      <p:sp>
        <p:nvSpPr>
          <p:cNvPr id="3" name="AutoShape 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智能投顾的优势</a:t>
            </a:r>
          </a:p>
        </p:txBody>
      </p:sp>
      <p:sp>
        <p:nvSpPr>
          <p:cNvPr id="24" name="AutoShape 24"/>
          <p:cNvSpPr/>
          <p:nvPr/>
        </p:nvSpPr>
        <p:spPr>
          <a:xfrm>
            <a:off x="819890" y="1088182"/>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21180"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469721" y="193836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智能投顾降低了投资门槛，使得普通投资者也能享受到专业的投资建议和资产配置服务。</a:t>
            </a:r>
          </a:p>
        </p:txBody>
      </p:sp>
      <p:sp>
        <p:nvSpPr>
          <p:cNvPr id="27" name="AutoShape 27"/>
          <p:cNvSpPr/>
          <p:nvPr/>
        </p:nvSpPr>
        <p:spPr>
          <a:xfrm>
            <a:off x="2421207"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677897" y="1086643"/>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降低投资门槛</a:t>
            </a:r>
          </a:p>
        </p:txBody>
      </p:sp>
      <p:sp>
        <p:nvSpPr>
          <p:cNvPr id="29" name="AutoShape 29"/>
          <p:cNvSpPr/>
          <p:nvPr/>
        </p:nvSpPr>
        <p:spPr>
          <a:xfrm>
            <a:off x="3792022" y="1088182"/>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3393312"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3441853" y="193836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智能投顾通过大数据分析和机器学习等技术，能够快速分析市场趋势和产品特点，为投资者提供更精准的投资建议。</a:t>
            </a:r>
          </a:p>
        </p:txBody>
      </p:sp>
      <p:sp>
        <p:nvSpPr>
          <p:cNvPr id="32" name="AutoShape 32"/>
          <p:cNvSpPr/>
          <p:nvPr/>
        </p:nvSpPr>
        <p:spPr>
          <a:xfrm>
            <a:off x="5393339"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3644882" y="1086643"/>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提高投资效率</a:t>
            </a:r>
          </a:p>
        </p:txBody>
      </p:sp>
      <p:sp>
        <p:nvSpPr>
          <p:cNvPr id="34" name="AutoShape 34"/>
          <p:cNvSpPr/>
          <p:nvPr/>
        </p:nvSpPr>
        <p:spPr>
          <a:xfrm>
            <a:off x="819890" y="3078907"/>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21180"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469721" y="393861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智能投顾能够根据投资者的风险偏好、投资目标和时间规划等因素，提供个性化的资产配置方案和投资建议。</a:t>
            </a:r>
          </a:p>
        </p:txBody>
      </p:sp>
      <p:sp>
        <p:nvSpPr>
          <p:cNvPr id="37" name="AutoShape 37"/>
          <p:cNvSpPr/>
          <p:nvPr/>
        </p:nvSpPr>
        <p:spPr>
          <a:xfrm>
            <a:off x="2421207"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TextBox 38"/>
          <p:cNvSpPr txBox="1"/>
          <p:nvPr/>
        </p:nvSpPr>
        <p:spPr>
          <a:xfrm>
            <a:off x="677897" y="3077368"/>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个性化服务</a:t>
            </a:r>
          </a:p>
        </p:txBody>
      </p:sp>
      <p:sp>
        <p:nvSpPr>
          <p:cNvPr id="39" name="AutoShape 39"/>
          <p:cNvSpPr/>
          <p:nvPr/>
        </p:nvSpPr>
        <p:spPr>
          <a:xfrm>
            <a:off x="3792022" y="3078907"/>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3393312"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TextBox 41"/>
          <p:cNvSpPr txBox="1"/>
          <p:nvPr/>
        </p:nvSpPr>
        <p:spPr>
          <a:xfrm>
            <a:off x="3441853" y="393861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智能投顾通过对市场趋势的准确把握和对投资产品的深入分析，能够降低投资风险，提高投资收益的稳定性。</a:t>
            </a:r>
          </a:p>
        </p:txBody>
      </p:sp>
      <p:sp>
        <p:nvSpPr>
          <p:cNvPr id="42" name="AutoShape 42"/>
          <p:cNvSpPr/>
          <p:nvPr/>
        </p:nvSpPr>
        <p:spPr>
          <a:xfrm>
            <a:off x="5393339"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3644882" y="3077368"/>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降低投资风险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998583" y="1400411"/>
            <a:ext cx="600265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4500" b="1">
                <a:solidFill>
                  <a:schemeClr val="dk1"/>
                </a:solidFill>
                <a:latin typeface="Microsoft Yahei"/>
                <a:ea typeface="Microsoft Yahei"/>
                <a:cs typeface="Microsoft Yahei"/>
              </a:rPr>
              <a:t>02</a:t>
            </a:r>
          </a:p>
        </p:txBody>
      </p:sp>
      <p:sp>
        <p:nvSpPr>
          <p:cNvPr id="3" name="TextBox 3"/>
          <p:cNvSpPr txBox="1"/>
          <p:nvPr/>
        </p:nvSpPr>
        <p:spPr>
          <a:xfrm>
            <a:off x="998583" y="2283441"/>
            <a:ext cx="7374255" cy="7010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4050" b="1">
                <a:solidFill>
                  <a:schemeClr val="dk1"/>
                </a:solidFill>
                <a:latin typeface="Microsoft Yahei"/>
                <a:ea typeface="Microsoft Yahei"/>
                <a:cs typeface="Microsoft Yahei"/>
              </a:rPr>
              <a:t>智能投顾市场现状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TextBox 22"/>
          <p:cNvSpPr txBox="1"/>
          <p:nvPr/>
        </p:nvSpPr>
        <p:spPr>
          <a:xfrm>
            <a:off x="918511" y="32983"/>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全球市场现状</a:t>
            </a:r>
          </a:p>
        </p:txBody>
      </p:sp>
      <p:sp>
        <p:nvSpPr>
          <p:cNvPr id="23" name="AutoShape 23"/>
          <p:cNvSpPr/>
          <p:nvPr/>
        </p:nvSpPr>
        <p:spPr>
          <a:xfrm>
            <a:off x="4172703" y="913509"/>
            <a:ext cx="1782119" cy="1782119"/>
          </a:xfrm>
          <a:prstGeom prst="ellips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Freeform 24"/>
          <p:cNvSpPr/>
          <p:nvPr/>
        </p:nvSpPr>
        <p:spPr>
          <a:xfrm>
            <a:off x="4826147" y="1544359"/>
            <a:ext cx="475232" cy="475232"/>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3570178" y="2019590"/>
            <a:ext cx="1493585" cy="1493585"/>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Freeform 26"/>
          <p:cNvSpPr/>
          <p:nvPr/>
        </p:nvSpPr>
        <p:spPr>
          <a:xfrm>
            <a:off x="4028437" y="2528029"/>
            <a:ext cx="577067" cy="476708"/>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613990" y="2962556"/>
            <a:ext cx="1188079" cy="118807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Freeform 28"/>
          <p:cNvSpPr/>
          <p:nvPr/>
        </p:nvSpPr>
        <p:spPr>
          <a:xfrm>
            <a:off x="4923220" y="3286776"/>
            <a:ext cx="569619" cy="5396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083598" y="3724580"/>
            <a:ext cx="1043812" cy="1043812"/>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Freeform 30"/>
          <p:cNvSpPr/>
          <p:nvPr/>
        </p:nvSpPr>
        <p:spPr>
          <a:xfrm>
            <a:off x="4401092" y="4059769"/>
            <a:ext cx="408824" cy="373434"/>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6277928" y="1448600"/>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999">
                <a:solidFill>
                  <a:schemeClr val="dk1"/>
                </a:solidFill>
                <a:latin typeface="Microsoft Yahei"/>
                <a:ea typeface="Microsoft Yahei"/>
                <a:cs typeface="Microsoft Yahei"/>
              </a:rPr>
              <a:t>全球智能投顾市场保持快速增长，但增速有所放缓。</a:t>
            </a:r>
          </a:p>
        </p:txBody>
      </p:sp>
      <p:sp>
        <p:nvSpPr>
          <p:cNvPr id="32" name="TextBox 32"/>
          <p:cNvSpPr txBox="1"/>
          <p:nvPr/>
        </p:nvSpPr>
        <p:spPr>
          <a:xfrm>
            <a:off x="6277928" y="3179801"/>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999">
                <a:solidFill>
                  <a:schemeClr val="dk1"/>
                </a:solidFill>
                <a:latin typeface="Microsoft Yahei"/>
                <a:ea typeface="Microsoft Yahei"/>
                <a:cs typeface="Microsoft Yahei"/>
              </a:rPr>
              <a:t>大型金融机构和科技公司是全球智能投顾市场的主要参与者。</a:t>
            </a:r>
          </a:p>
        </p:txBody>
      </p:sp>
      <p:sp>
        <p:nvSpPr>
          <p:cNvPr id="33" name="TextBox 33"/>
          <p:cNvSpPr txBox="1"/>
          <p:nvPr/>
        </p:nvSpPr>
        <p:spPr>
          <a:xfrm>
            <a:off x="1170199" y="3913111"/>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999">
                <a:solidFill>
                  <a:schemeClr val="dk1"/>
                </a:solidFill>
                <a:latin typeface="Microsoft Yahei"/>
                <a:ea typeface="Microsoft Yahei"/>
                <a:cs typeface="Microsoft Yahei"/>
              </a:rPr>
              <a:t>投资者对智能投顾的认知度和接受度逐渐提高。</a:t>
            </a:r>
          </a:p>
        </p:txBody>
      </p:sp>
      <p:sp>
        <p:nvSpPr>
          <p:cNvPr id="34" name="TextBox 34"/>
          <p:cNvSpPr txBox="1"/>
          <p:nvPr/>
        </p:nvSpPr>
        <p:spPr>
          <a:xfrm>
            <a:off x="678911" y="2362252"/>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999">
                <a:solidFill>
                  <a:schemeClr val="dk1"/>
                </a:solidFill>
                <a:latin typeface="Microsoft Yahei"/>
                <a:ea typeface="Microsoft Yahei"/>
                <a:cs typeface="Microsoft Yahei"/>
              </a:rPr>
              <a:t>各国监管政策对智能投顾市场的影响不同，但总体上监管趋于严格。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TextBox 22"/>
          <p:cNvSpPr txBox="1"/>
          <p:nvPr/>
        </p:nvSpPr>
        <p:spPr>
          <a:xfrm>
            <a:off x="871264" y="73387"/>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中国市场现状</a:t>
            </a:r>
          </a:p>
        </p:txBody>
      </p:sp>
      <p:sp>
        <p:nvSpPr>
          <p:cNvPr id="23" name="Freeform 23"/>
          <p:cNvSpPr/>
          <p:nvPr/>
        </p:nvSpPr>
        <p:spPr>
          <a:xfrm>
            <a:off x="2937118"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Freeform 24"/>
          <p:cNvSpPr/>
          <p:nvPr/>
        </p:nvSpPr>
        <p:spPr>
          <a:xfrm>
            <a:off x="3276569"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Freeform 25"/>
          <p:cNvSpPr/>
          <p:nvPr/>
        </p:nvSpPr>
        <p:spPr>
          <a:xfrm>
            <a:off x="3616020"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Freeform 26"/>
          <p:cNvSpPr/>
          <p:nvPr/>
        </p:nvSpPr>
        <p:spPr>
          <a:xfrm>
            <a:off x="3955471"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449257" y="2971024"/>
            <a:ext cx="2003883"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中国智能投顾市场处于快速发展阶段，增速高于全球平均水平。</a:t>
            </a:r>
          </a:p>
        </p:txBody>
      </p:sp>
      <p:sp>
        <p:nvSpPr>
          <p:cNvPr id="28" name="Freeform 28"/>
          <p:cNvSpPr/>
          <p:nvPr/>
        </p:nvSpPr>
        <p:spPr>
          <a:xfrm>
            <a:off x="7266761"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Freeform 29"/>
          <p:cNvSpPr/>
          <p:nvPr/>
        </p:nvSpPr>
        <p:spPr>
          <a:xfrm>
            <a:off x="7606212"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Freeform 30"/>
          <p:cNvSpPr/>
          <p:nvPr/>
        </p:nvSpPr>
        <p:spPr>
          <a:xfrm>
            <a:off x="7945663"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Freeform 31"/>
          <p:cNvSpPr/>
          <p:nvPr/>
        </p:nvSpPr>
        <p:spPr>
          <a:xfrm>
            <a:off x="8285114"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Freeform 32"/>
          <p:cNvSpPr/>
          <p:nvPr/>
        </p:nvSpPr>
        <p:spPr>
          <a:xfrm>
            <a:off x="772296"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Freeform 33"/>
          <p:cNvSpPr/>
          <p:nvPr/>
        </p:nvSpPr>
        <p:spPr>
          <a:xfrm>
            <a:off x="1111747"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Freeform 34"/>
          <p:cNvSpPr/>
          <p:nvPr/>
        </p:nvSpPr>
        <p:spPr>
          <a:xfrm>
            <a:off x="1451198"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Freeform 35"/>
          <p:cNvSpPr/>
          <p:nvPr/>
        </p:nvSpPr>
        <p:spPr>
          <a:xfrm>
            <a:off x="1790650"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Freeform 36"/>
          <p:cNvSpPr/>
          <p:nvPr/>
        </p:nvSpPr>
        <p:spPr>
          <a:xfrm>
            <a:off x="5101939"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Freeform 37"/>
          <p:cNvSpPr/>
          <p:nvPr/>
        </p:nvSpPr>
        <p:spPr>
          <a:xfrm>
            <a:off x="5441391"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Freeform 38"/>
          <p:cNvSpPr/>
          <p:nvPr/>
        </p:nvSpPr>
        <p:spPr>
          <a:xfrm>
            <a:off x="5780841"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Freeform 39"/>
          <p:cNvSpPr/>
          <p:nvPr/>
        </p:nvSpPr>
        <p:spPr>
          <a:xfrm>
            <a:off x="6120293" y="1064627"/>
            <a:ext cx="678902" cy="1523759"/>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6943722" y="2971024"/>
            <a:ext cx="2003883"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投资者对智能投顾的认知度和接受度逐渐提高，尤其在年轻投资者中更为普遍。</a:t>
            </a:r>
          </a:p>
        </p:txBody>
      </p:sp>
      <p:sp>
        <p:nvSpPr>
          <p:cNvPr id="41" name="TextBox 41"/>
          <p:cNvSpPr txBox="1"/>
          <p:nvPr/>
        </p:nvSpPr>
        <p:spPr>
          <a:xfrm>
            <a:off x="2614079" y="2971024"/>
            <a:ext cx="2003883"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政府对智能投顾的监管政策逐渐完善，但相对较为宽松。</a:t>
            </a:r>
          </a:p>
        </p:txBody>
      </p:sp>
      <p:sp>
        <p:nvSpPr>
          <p:cNvPr id="42" name="TextBox 42"/>
          <p:cNvSpPr txBox="1"/>
          <p:nvPr/>
        </p:nvSpPr>
        <p:spPr>
          <a:xfrm>
            <a:off x="4778900" y="2971024"/>
            <a:ext cx="2003883"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大型金融机构和科技公司在国内智能投顾市场占据主导地位。</a:t>
            </a:r>
          </a:p>
        </p:txBody>
      </p:sp>
      <p:sp>
        <p:nvSpPr>
          <p:cNvPr id="43" name="Freeform 43"/>
          <p:cNvSpPr/>
          <p:nvPr/>
        </p:nvSpPr>
        <p:spPr>
          <a:xfrm>
            <a:off x="1315255" y="1517229"/>
            <a:ext cx="693989" cy="61855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656" y="1411622"/>
            <a:ext cx="724162" cy="724162"/>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5629974" y="1473855"/>
            <a:ext cx="705304" cy="705304"/>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772371" y="1475740"/>
            <a:ext cx="701532" cy="701532"/>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rot="-5400000">
            <a:off x="8881661" y="4671405"/>
            <a:ext cx="164711" cy="1647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8" name="Freeform 48"/>
          <p:cNvSpPr/>
          <p:nvPr/>
        </p:nvSpPr>
        <p:spPr>
          <a:xfrm rot="-5400000">
            <a:off x="8881661" y="4836116"/>
            <a:ext cx="164711" cy="1647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TextBox 22"/>
          <p:cNvSpPr txBox="1"/>
          <p:nvPr/>
        </p:nvSpPr>
        <p:spPr>
          <a:xfrm>
            <a:off x="952245" y="92437"/>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市场规模和增长趋势</a:t>
            </a:r>
          </a:p>
        </p:txBody>
      </p:sp>
      <p:sp>
        <p:nvSpPr>
          <p:cNvPr id="23" name="AutoShape 23"/>
          <p:cNvSpPr/>
          <p:nvPr/>
        </p:nvSpPr>
        <p:spPr>
          <a:xfrm>
            <a:off x="396777" y="4936668"/>
            <a:ext cx="548022" cy="9609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3554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8888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26" name="Connector 26"/>
          <p:cNvCxnSpPr/>
          <p:nvPr/>
        </p:nvCxnSpPr>
        <p:spPr>
          <a:xfrm>
            <a:off x="944799" y="4994660"/>
            <a:ext cx="858738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7" name="AutoShape 27"/>
          <p:cNvSpPr/>
          <p:nvPr/>
        </p:nvSpPr>
        <p:spPr>
          <a:xfrm>
            <a:off x="706988" y="1092465"/>
            <a:ext cx="2023533" cy="1176867"/>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52245" y="2025393"/>
            <a:ext cx="2243667" cy="2455333"/>
          </a:xfrm>
          <a:prstGeom prst="roundRect">
            <a:avLst/>
          </a:prstGeom>
          <a:solidFill>
            <a:schemeClr val="accent2">
              <a:lumMod val="20000"/>
              <a:lumOff val="80000"/>
              <a:alpha val="90000"/>
            </a:schemeClr>
          </a:solidFill>
          <a:ln w="2540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3518038" y="1113204"/>
            <a:ext cx="2023533" cy="1176867"/>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3763295" y="2046132"/>
            <a:ext cx="2243667" cy="2455333"/>
          </a:xfrm>
          <a:prstGeom prst="roundRect">
            <a:avLst/>
          </a:prstGeom>
          <a:solidFill>
            <a:schemeClr val="accent1">
              <a:lumMod val="20000"/>
              <a:lumOff val="80000"/>
              <a:alpha val="90000"/>
            </a:schemeClr>
          </a:solidFill>
          <a:ln w="2540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407288" y="1113204"/>
            <a:ext cx="2023533" cy="1176867"/>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652545" y="2046132"/>
            <a:ext cx="2243667" cy="2455333"/>
          </a:xfrm>
          <a:prstGeom prst="roundRect">
            <a:avLst/>
          </a:prstGeom>
          <a:solidFill>
            <a:schemeClr val="accent2">
              <a:lumMod val="20000"/>
              <a:lumOff val="80000"/>
              <a:alpha val="90000"/>
            </a:schemeClr>
          </a:solidFill>
          <a:ln w="2540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1104884" y="2328340"/>
            <a:ext cx="1958014"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71D40"/>
                </a:solidFill>
                <a:latin typeface="Microsoft Yahei"/>
                <a:ea typeface="Microsoft Yahei"/>
                <a:cs typeface="Microsoft Yahei"/>
              </a:rPr>
              <a:t>全球智能投顾市场规模持续扩大，预计未来几年将继续保持快速增长。</a:t>
            </a:r>
          </a:p>
        </p:txBody>
      </p:sp>
      <p:sp>
        <p:nvSpPr>
          <p:cNvPr id="34" name="TextBox 34"/>
          <p:cNvSpPr txBox="1"/>
          <p:nvPr/>
        </p:nvSpPr>
        <p:spPr>
          <a:xfrm>
            <a:off x="3906121" y="2328340"/>
            <a:ext cx="1958014"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71D40"/>
                </a:solidFill>
                <a:latin typeface="Microsoft Yahei"/>
                <a:ea typeface="Microsoft Yahei"/>
                <a:cs typeface="Microsoft Yahei"/>
              </a:rPr>
              <a:t>中国智能投顾市场规模增长迅速，预计未来几年将持续扩大。</a:t>
            </a:r>
          </a:p>
        </p:txBody>
      </p:sp>
      <p:sp>
        <p:nvSpPr>
          <p:cNvPr id="35" name="TextBox 35"/>
          <p:cNvSpPr txBox="1"/>
          <p:nvPr/>
        </p:nvSpPr>
        <p:spPr>
          <a:xfrm>
            <a:off x="6821830" y="2328340"/>
            <a:ext cx="1958014"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71D40"/>
                </a:solidFill>
                <a:latin typeface="Microsoft Yahei"/>
                <a:ea typeface="Microsoft Yahei"/>
                <a:cs typeface="Microsoft Yahei"/>
              </a:rPr>
              <a:t>随着技术的不断进步和投资者需求的不断变化，智能投顾市场将面临更多的机遇和挑战。</a:t>
            </a:r>
          </a:p>
        </p:txBody>
      </p:sp>
      <p:sp>
        <p:nvSpPr>
          <p:cNvPr id="36" name="Freeform 36"/>
          <p:cNvSpPr/>
          <p:nvPr/>
        </p:nvSpPr>
        <p:spPr>
          <a:xfrm>
            <a:off x="2917959" y="1441715"/>
            <a:ext cx="397933" cy="397933"/>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Freeform 37"/>
          <p:cNvSpPr/>
          <p:nvPr/>
        </p:nvSpPr>
        <p:spPr>
          <a:xfrm>
            <a:off x="5807995" y="1394453"/>
            <a:ext cx="397933" cy="397933"/>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TextBox 38"/>
          <p:cNvSpPr txBox="1"/>
          <p:nvPr/>
        </p:nvSpPr>
        <p:spPr>
          <a:xfrm>
            <a:off x="1267272" y="931069"/>
            <a:ext cx="902965"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4500" b="1">
                <a:solidFill>
                  <a:srgbClr val="FFFFFF"/>
                </a:solidFill>
                <a:latin typeface="Microsoft Yahei"/>
                <a:ea typeface="Microsoft Yahei"/>
                <a:cs typeface="Microsoft Yahei"/>
              </a:rPr>
              <a:t>01</a:t>
            </a:r>
          </a:p>
        </p:txBody>
      </p:sp>
      <p:sp>
        <p:nvSpPr>
          <p:cNvPr id="39" name="TextBox 39"/>
          <p:cNvSpPr txBox="1"/>
          <p:nvPr/>
        </p:nvSpPr>
        <p:spPr>
          <a:xfrm>
            <a:off x="4078322" y="978165"/>
            <a:ext cx="902965"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4500" b="1">
                <a:solidFill>
                  <a:srgbClr val="FFFFFF"/>
                </a:solidFill>
                <a:latin typeface="Microsoft Yahei"/>
                <a:ea typeface="Microsoft Yahei"/>
                <a:cs typeface="Microsoft Yahei"/>
              </a:rPr>
              <a:t>02</a:t>
            </a:r>
          </a:p>
        </p:txBody>
      </p:sp>
      <p:sp>
        <p:nvSpPr>
          <p:cNvPr id="40" name="TextBox 40"/>
          <p:cNvSpPr txBox="1"/>
          <p:nvPr/>
        </p:nvSpPr>
        <p:spPr>
          <a:xfrm>
            <a:off x="6967572" y="949687"/>
            <a:ext cx="902965"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4500" b="1">
                <a:solidFill>
                  <a:srgbClr val="FFFFFF"/>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998583" y="1400411"/>
            <a:ext cx="600265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4500" b="1">
                <a:solidFill>
                  <a:schemeClr val="dk1"/>
                </a:solidFill>
                <a:latin typeface="Microsoft Yahei"/>
                <a:ea typeface="Microsoft Yahei"/>
                <a:cs typeface="Microsoft Yahei"/>
              </a:rPr>
              <a:t>03</a:t>
            </a:r>
          </a:p>
        </p:txBody>
      </p:sp>
      <p:sp>
        <p:nvSpPr>
          <p:cNvPr id="3" name="TextBox 3"/>
          <p:cNvSpPr txBox="1"/>
          <p:nvPr/>
        </p:nvSpPr>
        <p:spPr>
          <a:xfrm>
            <a:off x="998583" y="2283441"/>
            <a:ext cx="7374255" cy="7010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4050" b="1">
                <a:solidFill>
                  <a:schemeClr val="dk1"/>
                </a:solidFill>
                <a:latin typeface="Microsoft Yahei"/>
                <a:ea typeface="Microsoft Yahei"/>
                <a:cs typeface="Microsoft Yahei"/>
              </a:rPr>
              <a:t>智能投顾的技术基础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596741" y="1105319"/>
            <a:ext cx="5262477"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数据挖掘和分析</a:t>
            </a:r>
          </a:p>
        </p:txBody>
      </p:sp>
      <p:sp>
        <p:nvSpPr>
          <p:cNvPr id="3" name="TextBox 3"/>
          <p:cNvSpPr txBox="1"/>
          <p:nvPr/>
        </p:nvSpPr>
        <p:spPr>
          <a:xfrm>
            <a:off x="596741" y="1635662"/>
            <a:ext cx="5262477"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智能投顾平台可以借助大数据技术对海量数据进行挖掘和分析，以揭示市场趋势和投资者行为模式。</a:t>
            </a:r>
          </a:p>
        </p:txBody>
      </p:sp>
      <p:sp>
        <p:nvSpPr>
          <p:cNvPr id="4" name="TextBox 4"/>
          <p:cNvSpPr txBox="1"/>
          <p:nvPr/>
        </p:nvSpPr>
        <p:spPr>
          <a:xfrm>
            <a:off x="538745" y="3085265"/>
            <a:ext cx="5100318"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数据驱动决策</a:t>
            </a:r>
          </a:p>
        </p:txBody>
      </p:sp>
      <p:sp>
        <p:nvSpPr>
          <p:cNvPr id="5" name="TextBox 5"/>
          <p:cNvSpPr txBox="1"/>
          <p:nvPr/>
        </p:nvSpPr>
        <p:spPr>
          <a:xfrm>
            <a:off x="538745" y="3629644"/>
            <a:ext cx="5320474"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通过对数据的深度分析，智能投顾可以为投资者提供更精准的投资策略和资产配置建议。</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854864" y="671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大数据技术</a:t>
            </a:r>
          </a:p>
        </p:txBody>
      </p:sp>
      <p:sp>
        <p:nvSpPr>
          <p:cNvPr id="27" name="AutoShape 27"/>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0" name="Connector 30"/>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3578" r="23578"/>
          <a:stretch>
            <a:fillRect/>
          </a:stretch>
        </p:blipFill>
        <p:spPr>
          <a:xfrm>
            <a:off x="6096320" y="1015032"/>
            <a:ext cx="2874862" cy="3833150"/>
          </a:xfrm>
          <a:prstGeom prst="rect">
            <a:avLst/>
          </a:prstGeom>
        </p:spPr>
      </p:pic>
      <p:sp>
        <p:nvSpPr>
          <p:cNvPr id="32" name="AutoShape 32"/>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5" name="Connector 35"/>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2792730" y="1111796"/>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机器学习</a:t>
            </a:r>
          </a:p>
        </p:txBody>
      </p:sp>
      <p:sp>
        <p:nvSpPr>
          <p:cNvPr id="3" name="AutoShape 3"/>
          <p:cNvSpPr/>
          <p:nvPr/>
        </p:nvSpPr>
        <p:spPr>
          <a:xfrm>
            <a:off x="97669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353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4687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a:off x="1524714" y="471042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2792730" y="1494759"/>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人工智能技术可以帮助智能投顾平台通过机器学习算法对历史数据进行分析，并预测未来的市场走势。</a:t>
            </a:r>
          </a:p>
        </p:txBody>
      </p:sp>
      <p:sp>
        <p:nvSpPr>
          <p:cNvPr id="8" name="TextBox 8"/>
          <p:cNvSpPr txBox="1"/>
          <p:nvPr/>
        </p:nvSpPr>
        <p:spPr>
          <a:xfrm>
            <a:off x="935355" y="3102521"/>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自然语言处理</a:t>
            </a:r>
          </a:p>
        </p:txBody>
      </p:sp>
      <p:sp>
        <p:nvSpPr>
          <p:cNvPr id="9" name="TextBox 9"/>
          <p:cNvSpPr txBox="1"/>
          <p:nvPr/>
        </p:nvSpPr>
        <p:spPr>
          <a:xfrm>
            <a:off x="935355" y="3485484"/>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人工智能技术还可以帮助智能投顾平台通过自然语言处理技术解读新闻、报告和市场情绪等文本信息，以辅助投资决策。</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人工智能技术</a:t>
            </a:r>
          </a:p>
        </p:txBody>
      </p:sp>
      <p:sp>
        <p:nvSpPr>
          <p:cNvPr id="31" name="AutoShape 31"/>
          <p:cNvSpPr/>
          <p:nvPr/>
        </p:nvSpPr>
        <p:spPr>
          <a:xfrm>
            <a:off x="2775200" y="258281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27338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32672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4" name="Connector 34"/>
          <p:cNvCxnSpPr/>
          <p:nvPr/>
        </p:nvCxnSpPr>
        <p:spPr>
          <a:xfrm>
            <a:off x="3323222" y="264080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AutoShape 2"/>
          <p:cNvSpPr/>
          <p:nvPr/>
        </p:nvSpPr>
        <p:spPr>
          <a:xfrm>
            <a:off x="4832629" y="1368193"/>
            <a:ext cx="4095831" cy="3308171"/>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96540" y="1368193"/>
            <a:ext cx="4095831" cy="3308171"/>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539623" y="1898873"/>
            <a:ext cx="2445753" cy="2445753"/>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88708" y="2047958"/>
            <a:ext cx="2147584" cy="2147584"/>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3811921" y="2312125"/>
            <a:ext cx="1760899"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cxnSp>
        <p:nvCxnSpPr>
          <p:cNvPr id="7" name="Connector 7"/>
          <p:cNvCxnSpPr/>
          <p:nvPr/>
        </p:nvCxnSpPr>
        <p:spPr>
          <a:xfrm>
            <a:off x="948840" y="2230618"/>
            <a:ext cx="2231294" cy="0"/>
          </a:xfrm>
          <a:prstGeom prst="line">
            <a:avLst/>
          </a:prstGeom>
          <a:ln w="9525">
            <a:solidFill>
              <a:srgbClr val="FFFFFF">
                <a:alpha val="100000"/>
              </a:srgbClr>
            </a:solidFill>
            <a:prstDash val="solid"/>
            <a:headEnd type="oval"/>
          </a:ln>
        </p:spPr>
      </p:cxnSp>
      <p:sp>
        <p:nvSpPr>
          <p:cNvPr id="8" name="TextBox 8"/>
          <p:cNvSpPr txBox="1"/>
          <p:nvPr/>
        </p:nvSpPr>
        <p:spPr>
          <a:xfrm>
            <a:off x="847712" y="2290542"/>
            <a:ext cx="254923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云计算技术可以为智能投顾平台提供高性能的计算能力，以处理海量数据和复杂的算法模型。</a:t>
            </a:r>
          </a:p>
        </p:txBody>
      </p:sp>
      <p:sp>
        <p:nvSpPr>
          <p:cNvPr id="9" name="TextBox 9"/>
          <p:cNvSpPr txBox="1"/>
          <p:nvPr/>
        </p:nvSpPr>
        <p:spPr>
          <a:xfrm>
            <a:off x="4991588" y="1613123"/>
            <a:ext cx="3685699"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00" b="1">
                <a:solidFill>
                  <a:srgbClr val="031A3E"/>
                </a:solidFill>
                <a:latin typeface="Microsoft Yahei"/>
                <a:ea typeface="Microsoft Yahei"/>
                <a:cs typeface="Microsoft Yahei"/>
              </a:rPr>
              <a:t>云端存储</a:t>
            </a:r>
          </a:p>
        </p:txBody>
      </p:sp>
      <p:cxnSp>
        <p:nvCxnSpPr>
          <p:cNvPr id="10" name="Connector 10"/>
          <p:cNvCxnSpPr/>
          <p:nvPr/>
        </p:nvCxnSpPr>
        <p:spPr>
          <a:xfrm>
            <a:off x="6341922" y="2230618"/>
            <a:ext cx="2231294" cy="0"/>
          </a:xfrm>
          <a:prstGeom prst="line">
            <a:avLst/>
          </a:prstGeom>
          <a:ln w="9525">
            <a:solidFill>
              <a:srgbClr val="031A3E">
                <a:alpha val="100000"/>
              </a:srgbClr>
            </a:solidFill>
            <a:prstDash val="solid"/>
            <a:tailEnd type="oval"/>
          </a:ln>
        </p:spPr>
      </p:cxnSp>
      <p:sp>
        <p:nvSpPr>
          <p:cNvPr id="11" name="TextBox 11"/>
          <p:cNvSpPr txBox="1"/>
          <p:nvPr/>
        </p:nvSpPr>
        <p:spPr>
          <a:xfrm>
            <a:off x="6107564" y="2290542"/>
            <a:ext cx="256972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云计算技术还可以为智能投顾平台提供云端存储服务，以安全地存储大量的数据和文件。</a:t>
            </a:r>
          </a:p>
        </p:txBody>
      </p:sp>
      <p:sp>
        <p:nvSpPr>
          <p:cNvPr id="12" name="TextBox 12"/>
          <p:cNvSpPr txBox="1"/>
          <p:nvPr/>
        </p:nvSpPr>
        <p:spPr>
          <a:xfrm>
            <a:off x="847712" y="1613123"/>
            <a:ext cx="3242802"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高性能计算</a:t>
            </a:r>
          </a:p>
        </p:txBody>
      </p:sp>
      <p:sp>
        <p:nvSpPr>
          <p:cNvPr id="13" name="AutoShape 1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云计算技术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7" r="107"/>
          </a:stretch>
        </a:blipFill>
      </p:bgPr>
    </p:bg>
    <p:spTree>
      <p:nvGrpSpPr>
        <p:cNvPr id="1" name=""/>
        <p:cNvGrpSpPr/>
        <p:nvPr/>
      </p:nvGrpSpPr>
      <p:grpSpPr>
        <a:xfrm>
          <a:off x="0" y="0"/>
          <a:ext cx="0" cy="0"/>
        </a:xfrm>
      </p:grpSpPr>
      <p:sp>
        <p:nvSpPr>
          <p:cNvPr id="2" name="TextBox 2"/>
          <p:cNvSpPr txBox="1"/>
          <p:nvPr/>
        </p:nvSpPr>
        <p:spPr>
          <a:xfrm>
            <a:off x="998583" y="1400411"/>
            <a:ext cx="600265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4500" b="1">
                <a:solidFill>
                  <a:schemeClr val="dk1"/>
                </a:solidFill>
                <a:latin typeface="Microsoft Yahei"/>
                <a:ea typeface="Microsoft Yahei"/>
                <a:cs typeface="Microsoft Yahei"/>
              </a:rPr>
              <a:t>04</a:t>
            </a:r>
          </a:p>
        </p:txBody>
      </p:sp>
      <p:sp>
        <p:nvSpPr>
          <p:cNvPr id="3" name="TextBox 3"/>
          <p:cNvSpPr txBox="1"/>
          <p:nvPr/>
        </p:nvSpPr>
        <p:spPr>
          <a:xfrm>
            <a:off x="998583" y="2283441"/>
            <a:ext cx="7374255"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4050" b="1">
                <a:solidFill>
                  <a:schemeClr val="dk1"/>
                </a:solidFill>
                <a:latin typeface="Microsoft Yahei"/>
                <a:ea typeface="Microsoft Yahei"/>
                <a:cs typeface="Microsoft Yahei"/>
              </a:rPr>
              <a:t>智能投顾的应用场景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https://d.book118.com/508003076125006032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2024-09-10T11:15:26.013</cp:lastPrinted>
  <dcterms:created xsi:type="dcterms:W3CDTF">2024-09-10T03:15:26Z</dcterms:created>
  <dcterms:modified xsi:type="dcterms:W3CDTF">2024-09-10T03:15:28Z</dcterms:modified>
</cp:coreProperties>
</file>