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CED6F2-EEBC-4D87-978F-A8CFF6C4EC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22AA08-4F7F-453B-AEDD-46A3D071F3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BC1BB-4A70-435C-B04F-3549BE16B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CAA445-64F4-40FD-AA64-3620DFE43E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B581CD-DED4-4A16-A27F-8AFA10DF3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F2205A-DA4C-4E95-B906-68FC8F8055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0639C4-39E7-4C4C-AB19-1E37E98C9D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630B68-3849-4EE0-B066-F429B1870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E7D980-E5A9-4C15-A16D-A9B4A9C9B5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595BB-97DF-4EAB-92D0-6F516D3065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AF2E95-8C4B-4B5B-9F20-8DCD150B5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4294967295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 xmlns="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0512213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孕产妇的营养需求与膳食指南\n## 1.孕产妇营养需求的重要性\n### 1.1孕期营养对胎儿生长发育的影响\n### 1.2哺乳期营养对新生儿成长的影响\n### 1.3孕产妇营养与自身健康的关系\n## 2.孕产妇的营养需求特点\n### 2.1孕期各阶段的营养需求变化\n### 2.2哺乳期营养需求的特点\n### 2.3特殊体质孕产妇的营养需求\n## 3.孕产妇膳食指南\n### 3.1孕期膳食指南及注意事项\n### 3.2哺乳期膳食指南及注意事项\n### 3.3特殊体质孕产妇的膳食建议\n## 4.孕产妇营养补充品的选用\n### 4.1孕期营养补充品的选择与使用\n### 4.2哺乳期营养补充品的选择与使用\n### 4.3特殊体质孕产妇的营养补充品选择\n## 5.孕产妇饮食禁忌与误区\n### 5.1孕期饮食禁忌与误区\n### 5.2哺乳期饮食禁忌与误区\n### 5.3特殊体质孕产妇的饮食注意事项\n## 6.孕产妇营养状况的评估与调整\n### 6.1孕期营养状况的评估方法\n### 6.2哺乳期营养状况的评估方法\n### 6.3孕产妇营养状况的调整策略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4294967295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000"/>
              <a:t>孕产妇的营养需求与膳食指南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284052" cy="313932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mtClean="0"/>
              <a:t> 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1435770" y="6137600"/>
            <a:ext cx="184731" cy="36933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孕产妇营养需求的重要性</a:t>
            </a:r>
            <a:endParaRPr/>
          </a:p>
        </p:txBody>
      </p:sp>
      <p:sp>
        <p:nvSpPr>
          <p:cNvPr id="131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2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191" name="组合 190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192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19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孕期营养是胎儿生长发育的基础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提供足够的能量和营养素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促进胎儿的生长发育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降低胎儿出生缺陷的风险</a:t>
                </a:r>
                <a:endParaRPr/>
              </a:p>
            </p:txBody>
          </p:sp>
          <p:sp>
            <p:nvSpPr>
              <p:cNvPr id="195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96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19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孕期营养不良对胎儿的影响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胎儿生长发育受限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影响胎儿的神经系统发育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增加新生儿低体重的风险</a:t>
                </a:r>
                <a:endParaRPr/>
              </a:p>
            </p:txBody>
          </p:sp>
          <p:sp>
            <p:nvSpPr>
              <p:cNvPr id="199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0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孕期营养过剩对胎儿的影响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胎儿过大增加难产的风险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可能导致胎儿出生后肥胖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影响胎儿的内分泌系统发育</a:t>
                </a:r>
                <a:endParaRPr/>
              </a:p>
            </p:txBody>
          </p:sp>
          <p:sp>
            <p:nvSpPr>
              <p:cNvPr id="203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孕期营养对胎儿生长发育的影响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07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08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09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哺乳期营养对新生儿生长发育的影响</a:t>
                </a:r>
                <a:endParaRPr/>
              </a:p>
            </p:txBody>
          </p:sp>
          <p:sp>
            <p:nvSpPr>
              <p:cNvPr id="210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提供充足的营养素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促进新生儿的生长发育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提高新生儿的免疫力</a:t>
                </a:r>
                <a:endParaRPr/>
              </a:p>
            </p:txBody>
          </p:sp>
        </p:grpSp>
        <p:grpSp>
          <p:nvGrpSpPr>
            <p:cNvPr id="211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12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哺乳期营养不良对新生儿的影响</a:t>
                </a:r>
                <a:endParaRPr/>
              </a:p>
            </p:txBody>
          </p:sp>
          <p:sp>
            <p:nvSpPr>
              <p:cNvPr id="21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新生儿生长发育迟缓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影响新生儿的智力发育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增加新生儿患病的风险</a:t>
                </a:r>
                <a:endParaRPr/>
              </a:p>
            </p:txBody>
          </p:sp>
        </p:grpSp>
        <p:grpSp>
          <p:nvGrpSpPr>
            <p:cNvPr id="214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15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哺乳期营养过剩对新生儿的影响</a:t>
                </a:r>
                <a:endParaRPr/>
              </a:p>
            </p:txBody>
          </p:sp>
          <p:sp>
            <p:nvSpPr>
              <p:cNvPr id="216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新生儿肥胖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可能导致新生儿消化不良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影响新生儿的内分泌系统发育</a:t>
                </a:r>
                <a:endParaRPr/>
              </a:p>
            </p:txBody>
          </p:sp>
        </p:grpSp>
      </p:grpSp>
      <p:sp>
        <p:nvSpPr>
          <p:cNvPr id="2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哺乳期营养对新生儿成长的影响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9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20" name="组合 219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21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孕产妇营养与自身健康的关系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营养状况影响孕产妇的身体健康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影响孕产妇的心理健康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影响孕产妇的恢复</a:t>
                </a:r>
                <a:endParaRPr/>
              </a:p>
            </p:txBody>
          </p:sp>
          <p:sp>
            <p:nvSpPr>
              <p:cNvPr id="224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5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孕产妇营养不良对自身的影响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增加孕产妇患病的风险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影响孕产妇的体力恢复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影响孕产妇的心理健康</a:t>
                </a:r>
                <a:endParaRPr/>
              </a:p>
            </p:txBody>
          </p:sp>
          <p:sp>
            <p:nvSpPr>
              <p:cNvPr id="228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9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孕产妇营养过剩对自身的影响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增加孕产妇患妊娠并发症的风险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影响孕产妇的体重管理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影响孕产妇的心理健康</a:t>
                </a:r>
                <a:endParaRPr/>
              </a:p>
            </p:txBody>
          </p:sp>
          <p:sp>
            <p:nvSpPr>
              <p:cNvPr id="232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3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孕产妇营养与自身健康的关系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5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孕产妇的营养需求特点</a:t>
            </a:r>
            <a:endParaRPr/>
          </a:p>
        </p:txBody>
      </p:sp>
      <p:sp>
        <p:nvSpPr>
          <p:cNvPr id="236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37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孕期各阶段的营养需求变化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40" name="组合 239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241" name="组合 240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24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孕早期营养需求变化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增加优质蛋白质的摄入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保证足够的叶酸摄入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适量补充钙和铁</a:t>
                </a:r>
                <a:endParaRPr/>
              </a:p>
            </p:txBody>
          </p:sp>
          <p:pic>
            <p:nvPicPr>
              <p:cNvPr id="24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46" name="组合 245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247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孕中期营养需求变化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增加优质蛋白质的摄入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保证足够的钙摄入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适量补充铁和叶酸</a:t>
                </a:r>
                <a:endParaRPr/>
              </a:p>
            </p:txBody>
          </p:sp>
          <p:pic>
            <p:nvPicPr>
              <p:cNvPr id="25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251" name="组合 250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孕晚期营养需求变化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增加优质蛋白质的摄入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保证足够的钙和铁的摄入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适量补充叶酸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5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5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哺乳期营养需求的特点</a:t>
                </a:r>
                <a:endParaRPr/>
              </a:p>
            </p:txBody>
          </p:sp>
          <p:sp>
            <p:nvSpPr>
              <p:cNvPr id="26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保证充足的能量摄入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保证充足的蛋白质摄入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保证充足的钙摄入</a:t>
                </a:r>
                <a:endParaRPr/>
              </a:p>
            </p:txBody>
          </p:sp>
          <p:sp>
            <p:nvSpPr>
              <p:cNvPr id="26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哺乳期营养需求的变化</a:t>
                </a:r>
                <a:endParaRPr/>
              </a:p>
            </p:txBody>
          </p:sp>
          <p:sp>
            <p:nvSpPr>
              <p:cNvPr id="26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蛋白质摄入量逐渐增加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钙摄入量逐渐增加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铁摄入量逐渐减少</a:t>
                </a:r>
                <a:endParaRPr/>
              </a:p>
            </p:txBody>
          </p:sp>
          <p:sp>
            <p:nvSpPr>
              <p:cNvPr id="26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哺乳期营养需求的特点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75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76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77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素食孕产妇的营养需求</a:t>
                </a:r>
                <a:endParaRPr/>
              </a:p>
            </p:txBody>
          </p:sp>
          <p:sp>
            <p:nvSpPr>
              <p:cNvPr id="278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增加优质蛋白质的摄入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保证足够的维生素和矿物质的摄入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适量补充钙和铁</a:t>
                </a:r>
                <a:endParaRPr/>
              </a:p>
            </p:txBody>
          </p:sp>
        </p:grpSp>
        <p:grpSp>
          <p:nvGrpSpPr>
            <p:cNvPr id="279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80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高龄孕产妇的营养需求</a:t>
                </a:r>
                <a:endParaRPr/>
              </a:p>
            </p:txBody>
          </p:sp>
          <p:sp>
            <p:nvSpPr>
              <p:cNvPr id="281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保证足够的优质蛋白质摄入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保证足够的钙摄入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适量补充叶酸和铁</a:t>
                </a:r>
                <a:endParaRPr/>
              </a:p>
            </p:txBody>
          </p:sp>
        </p:grpSp>
        <p:grpSp>
          <p:nvGrpSpPr>
            <p:cNvPr id="282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83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患有妊娠并发症的孕产妇的营养需求</a:t>
                </a:r>
                <a:endParaRPr/>
              </a:p>
            </p:txBody>
          </p:sp>
          <p:sp>
            <p:nvSpPr>
              <p:cNvPr id="284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控制能量的摄入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控制蛋白质的摄入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适量补充钙和铁</a:t>
                </a:r>
                <a:endParaRPr/>
              </a:p>
            </p:txBody>
          </p:sp>
        </p:grpSp>
      </p:grpSp>
      <p:pic>
        <p:nvPicPr>
          <p:cNvPr id="285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特殊体质孕产妇的营养需求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87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8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9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孕产妇膳食指南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孕期膳食指南及注意事项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组合 12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组合 13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孕期膳食指南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增加优质蛋白质的摄入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保证足够的叶酸摄入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适量补充钙和铁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孕期膳食注意事项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避免过量摄入脂肪和糖分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避免食用高盐食物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避免食用刺激性食物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哺乳期膳食指南及注意事项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" name="组合 2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" name="组合 26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哺乳期膳食指南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保证充足的能量摄入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保证充足的蛋白质摄入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保证充足的钙摄入</a:t>
                </a:r>
                <a:endParaRPr/>
              </a:p>
            </p:txBody>
          </p:sp>
          <p:pic>
            <p:nvPicPr>
              <p:cNvPr id="3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2" name="组合 31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哺乳期膳食注意事项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避免过量摄入脂肪和糖分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避免食用高盐食物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避免食用刺激性食物</a:t>
                </a:r>
                <a:endParaRPr/>
              </a:p>
            </p:txBody>
          </p:sp>
          <p:pic>
            <p:nvPicPr>
              <p:cNvPr id="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8" name="组合 3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9" name="组合 38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4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素食孕产妇的膳食建议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增加优质蛋白质的摄入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保证足够的维生素和矿物质的摄入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适量补充钙和铁</a:t>
                </a:r>
                <a:endParaRPr/>
              </a:p>
            </p:txBody>
          </p:sp>
          <p:pic>
            <p:nvPicPr>
              <p:cNvPr id="4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4" name="组合 43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4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高龄孕产妇的膳食建议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保证足够的优质蛋白质摄入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保证足够的钙摄入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适量补充叶酸和铁</a:t>
                </a:r>
                <a:endParaRPr/>
              </a:p>
            </p:txBody>
          </p:sp>
          <p:pic>
            <p:nvPicPr>
              <p:cNvPr id="4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9" name="组合 48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5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患有妊娠并发症的孕产妇的膳食建议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控制能量的摄入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控制蛋白质的摄入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适量补充钙和铁</a:t>
                </a:r>
                <a:endParaRPr/>
              </a:p>
            </p:txBody>
          </p:sp>
          <p:pic>
            <p:nvPicPr>
              <p:cNvPr id="5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特殊体质孕产妇的膳食建议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https://d.book118.com/508005122135006042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孕产妇的营养需求与膳食指南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2024-09-22T05:51:26.938</cp:lastPrinted>
  <dcterms:created xsi:type="dcterms:W3CDTF">2024-09-21T21:51:26Z</dcterms:created>
  <dcterms:modified xsi:type="dcterms:W3CDTF">2024-09-21T21:51:28Z</dcterms:modified>
</cp:coreProperties>
</file>