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IIVNSL+OKTWDU+MicrosoftYaHei-Bold"/>
      <p:regular r:id="rId17"/>
    </p:embeddedFont>
    <p:embeddedFont>
      <p:font typeface="EMKDVN+MS-UIGothic"/>
      <p:regular r:id="rId18"/>
    </p:embeddedFont>
    <p:embeddedFont>
      <p:font typeface="SMBHTL+QFCJVE+ArialMT"/>
      <p:regular r:id="rId19"/>
    </p:embeddedFont>
    <p:embeddedFont>
      <p:font typeface="PBFFTJ+OTUSVW+MicrosoftYaHei"/>
      <p:regular r:id="rId20"/>
    </p:embeddedFont>
    <p:embeddedFont>
      <p:font typeface="JMKFVL+OTUSVW+MicrosoftYaHei"/>
      <p:regular r:id="rId21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font" Target="fonts/font5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31354-FCFD-4CEC-A604-E9EF58B24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48A67-840C-48CA-B1D0-F0C3C8A1D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4EC35-E742-4C1F-807C-E3BF27562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0ACBF-4BCF-48BD-A470-D929031F2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467825-2F7C-4F1B-987E-8E712A318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4F7F3E-F12D-4E8C-916C-9606E06AF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722F63-7434-4352-8F97-B5FBCC647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668D1-7658-4805-AAD3-6714360F5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CBFF15-C2B1-4586-A041-24559AB16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42DB4-15E1-41E8-A7A3-4B363EDFD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1C82D-3A6C-4748-9195-EB04F899E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061171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2239" y="360273"/>
            <a:ext cx="854684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IIVNSL+OKTWDU+MicrosoftYaHei-Bold"/>
                <a:cs typeface="IIVNSL+OKTWDU+MicrosoftYaHei-Bold"/>
              </a:rPr>
              <a:t>ONE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72369" y="360908"/>
            <a:ext cx="1597953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IIVNSL+OKTWDU+MicrosoftYaHei-Bold"/>
                <a:cs typeface="IIVNSL+OKTWDU+MicrosoftYaHei-Bold"/>
              </a:rPr>
              <a:t>KEEP</a:t>
            </a:r>
            <a:r>
              <a:rPr sz="1800" spc="88">
                <a:solidFill>
                  <a:srgbClr val="006B73"/>
                </a:solidFill>
                <a:latin typeface="IIVNSL+OKTWDU+MicrosoftYaHei-Bold"/>
                <a:cs typeface="IIVNSL+OKTWDU+MicrosoftYaHei-Bold"/>
              </a:rPr>
              <a:t> </a:t>
            </a:r>
            <a:r>
              <a:rPr sz="1800">
                <a:solidFill>
                  <a:srgbClr val="006B73"/>
                </a:solidFill>
                <a:latin typeface="IIVNSL+OKTWDU+MicrosoftYaHei-Bold"/>
                <a:cs typeface="IIVNSL+OKTWDU+MicrosoftYaHei-Bold"/>
              </a:rPr>
              <a:t>VIEW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361690" y="2169045"/>
            <a:ext cx="6600825" cy="2326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EMKDVN+MS-UIGothic"/>
                <a:cs typeface="EMKDVN+MS-UIGothic"/>
              </a:rPr>
              <a:t>排列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组</a:t>
            </a:r>
            <a:r>
              <a:rPr sz="4950">
                <a:solidFill>
                  <a:srgbClr val="1B1B1B"/>
                </a:solidFill>
                <a:latin typeface="EMKDVN+MS-UIGothic"/>
                <a:cs typeface="EMKDVN+MS-UIGothic"/>
              </a:rPr>
              <a:t>合中的涂色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问</a:t>
            </a:r>
          </a:p>
          <a:p>
            <a:pPr marL="1885950" marR="0">
              <a:lnSpc>
                <a:spcPts val="4950"/>
              </a:lnSpc>
              <a:spcBef>
                <a:spcPts val="99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题课</a:t>
            </a:r>
            <a:r>
              <a:rPr sz="4950">
                <a:solidFill>
                  <a:srgbClr val="1B1B1B"/>
                </a:solidFill>
                <a:latin typeface="EMKDVN+MS-UIGothic"/>
                <a:cs typeface="EMKDVN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47209" y="185947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MBHTL+QFCJVE+ArialMT"/>
                <a:cs typeface="SMBHTL+QFCJV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EMKDVN+MS-UIGothic"/>
                <a:cs typeface="EMKDVN+MS-UIGothic"/>
              </a:rPr>
              <a:t>基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000000"/>
                </a:solidFill>
                <a:latin typeface="EMKDVN+MS-UIGothic"/>
                <a:cs typeface="EMKDVN+MS-UIGothic"/>
              </a:rPr>
              <a:t>知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47209" y="2298255"/>
            <a:ext cx="3738822" cy="21020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MBHTL+QFCJVE+ArialMT"/>
                <a:cs typeface="SMBHTL+QFCJV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EMKDVN+MS-UIGothic"/>
                <a:cs typeface="EMKDVN+MS-UIGothic"/>
              </a:rPr>
              <a:t>涂色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2400">
                <a:solidFill>
                  <a:srgbClr val="000000"/>
                </a:solidFill>
                <a:latin typeface="EMKDVN+MS-UIGothic"/>
                <a:cs typeface="EMKDVN+MS-UIGothic"/>
              </a:rPr>
              <a:t>解决方法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MBHTL+QFCJVE+ArialMT"/>
                <a:cs typeface="SMBHTL+QFCJV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EMKDVN+MS-UIGothic"/>
                <a:cs typeface="EMKDVN+MS-UIGothic"/>
              </a:rPr>
              <a:t>涂色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问题应</a:t>
            </a:r>
            <a:r>
              <a:rPr sz="2400">
                <a:solidFill>
                  <a:srgbClr val="000000"/>
                </a:solidFill>
                <a:latin typeface="EMKDVN+MS-UIGothic"/>
                <a:cs typeface="EMKDVN+MS-UIGothic"/>
              </a:rPr>
              <a:t>用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举</a:t>
            </a:r>
            <a:r>
              <a:rPr sz="2400">
                <a:solidFill>
                  <a:srgbClr val="000000"/>
                </a:solidFill>
                <a:latin typeface="EMKDVN+MS-UIGothic"/>
                <a:cs typeface="EMKDVN+MS-UIGothic"/>
              </a:rPr>
              <a:t>例</a:t>
            </a:r>
          </a:p>
          <a:p>
            <a:pPr marL="0" marR="0">
              <a:lnSpc>
                <a:spcPts val="2552"/>
              </a:lnSpc>
              <a:spcBef>
                <a:spcPts val="9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MBHTL+QFCJVE+ArialMT"/>
                <a:cs typeface="SMBHTL+QFCJV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EMKDVN+MS-UIGothic"/>
                <a:cs typeface="EMKDVN+MS-UIGothic"/>
              </a:rPr>
              <a:t>涂色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2400">
                <a:solidFill>
                  <a:srgbClr val="000000"/>
                </a:solidFill>
                <a:latin typeface="EMKDVN+MS-UIGothic"/>
                <a:cs typeface="EMKDVN+MS-UIGothic"/>
              </a:rPr>
              <a:t>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2400">
                <a:solidFill>
                  <a:srgbClr val="000000"/>
                </a:solidFill>
                <a:latin typeface="EMKDVN+MS-UIGothic"/>
                <a:cs typeface="EMKDVN+MS-UIGothic"/>
              </a:rPr>
              <a:t>展与推广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MBHTL+QFCJVE+ArialMT"/>
                <a:cs typeface="SMBHTL+QFCJV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结论</a:t>
            </a:r>
            <a:r>
              <a:rPr sz="2400">
                <a:solidFill>
                  <a:srgbClr val="000000"/>
                </a:solidFill>
                <a:latin typeface="EMKDVN+MS-UIGothic"/>
                <a:cs typeface="EMKDVN+MS-UIGothic"/>
              </a:rPr>
              <a:t>与展望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29764" y="2576012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EMKDVN+MS-UIGothic"/>
                <a:cs typeface="EMKDVN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29764" y="3569153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IIVNSL+OKTWDU+MicrosoftYaHei-Bold"/>
                <a:cs typeface="IIVNSL+OKTWDU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IIVNSL+OKTWDU+MicrosoftYaHei-Bold"/>
                <a:cs typeface="IIVNSL+OKTWDU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24500" y="3441675"/>
            <a:ext cx="2000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EMKDVN+MS-UIGothic"/>
                <a:cs typeface="EMKDVN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EMKDVN+MS-UIGothic"/>
                <a:cs typeface="EMKDVN+MS-UIGothic"/>
              </a:rPr>
              <a:t>目的和背景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EMKDVN+MS-UIGothic"/>
                <a:cs typeface="EMKDVN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使学生能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理解和掌握排列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合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中的涂色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的解决方法，提高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解决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实际问题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的能力。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EMKDVN+MS-UIGothic"/>
                <a:cs typeface="EMKDVN+MS-UIGothic"/>
              </a:rPr>
              <a:t>背景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排列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合是数学中的一个重要概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念，涂色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是一种常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的排列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，也是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生活中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常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遇到的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EMKDVN+MS-UIGothic"/>
                <a:cs typeface="EMKDVN+MS-UIGothic"/>
              </a:rPr>
              <a:t>涂色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问题</a:t>
            </a:r>
            <a:r>
              <a:rPr sz="3000">
                <a:solidFill>
                  <a:srgbClr val="006B73"/>
                </a:solidFill>
                <a:latin typeface="EMKDVN+MS-UIGothic"/>
                <a:cs typeface="EMKDVN+MS-UIGothic"/>
              </a:rPr>
              <a:t>的定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6B73"/>
                </a:solidFill>
                <a:latin typeface="EMKDVN+MS-UIGothic"/>
                <a:cs typeface="EMKDVN+MS-UIGothic"/>
              </a:rPr>
              <a:t>与分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12640" y="1466703"/>
            <a:ext cx="318702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：涂色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定一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组对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象，每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12640" y="1775312"/>
            <a:ext cx="328561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象可以涂上不同的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色，求所有可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612640" y="2083923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能的涂色方式。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77240" y="3518388"/>
            <a:ext cx="182835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涂色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序：有序、无序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295640" y="3532358"/>
            <a:ext cx="325326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：根据涂色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象的数目和涂色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色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的种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，涂色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可以分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多种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型，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206500" y="5201773"/>
            <a:ext cx="305455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涂色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象：独立、互斥、可区分、不可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区分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003540" y="5201773"/>
            <a:ext cx="233212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涂色数目：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色、双色、多色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IIVNSL+OKTWDU+MicrosoftYaHei-Bold"/>
                <a:cs typeface="IIVNSL+OKTWD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IIVNSL+OKTWDU+MicrosoftYaHei-Bold"/>
                <a:cs typeface="IIVNSL+OKTWDU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53000" y="3441675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EMKDVN+MS-UIGothic"/>
                <a:cs typeface="EMKDVN+MS-UIGothic"/>
              </a:rPr>
              <a:t>基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4500">
                <a:solidFill>
                  <a:srgbClr val="000000"/>
                </a:solidFill>
                <a:latin typeface="EMKDVN+MS-UIGothic"/>
                <a:cs typeface="EMKDVN+MS-UIGothic"/>
              </a:rPr>
              <a:t>知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EMKDVN+MS-UIGothic"/>
                <a:cs typeface="EMKDVN+MS-UIGothic"/>
              </a:rPr>
              <a:t>排列的定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6B73"/>
                </a:solidFill>
                <a:latin typeface="EMKDVN+MS-UIGothic"/>
                <a:cs typeface="EMKDVN+MS-UIGothic"/>
              </a:rPr>
              <a:t>与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6B73"/>
                </a:solidFill>
                <a:latin typeface="EMKDVN+MS-UIGothic"/>
                <a:cs typeface="EMKDVN+MS-UIGothic"/>
              </a:rPr>
              <a:t>算方法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EMKDVN+MS-UIGothic"/>
                <a:cs typeface="EMKDVN+MS-UIGothic"/>
              </a:rPr>
              <a:t>排列的定</a:t>
            </a:r>
            <a:r>
              <a:rPr sz="2300">
                <a:solidFill>
                  <a:srgbClr val="006B73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30347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MKDVN+MS-UIGothic"/>
                <a:cs typeface="EMKDVN+MS-UIGothic"/>
              </a:rPr>
              <a:t>从</a:t>
            </a:r>
            <a:r>
              <a:rPr sz="1500">
                <a:solidFill>
                  <a:srgbClr val="000000"/>
                </a:solidFill>
                <a:latin typeface="PBFFTJ+OTUSVW+MicrosoftYaHei"/>
                <a:cs typeface="PBFFTJ+OTUSVW+MicrosoftYaHei"/>
              </a:rPr>
              <a:t>n</a:t>
            </a:r>
            <a:r>
              <a:rPr sz="1500">
                <a:solidFill>
                  <a:srgbClr val="000000"/>
                </a:solidFill>
                <a:latin typeface="EMKDVN+MS-UIGothic"/>
                <a:cs typeface="EMKDVN+MS-UIGothic"/>
              </a:rPr>
              <a:t>个不同元素中，任取</a:t>
            </a:r>
            <a:r>
              <a:rPr sz="1500">
                <a:solidFill>
                  <a:srgbClr val="000000"/>
                </a:solidFill>
                <a:latin typeface="JMKFVL+OTUSVW+MicrosoftYaHei"/>
                <a:cs typeface="JMKFVL+OTUSVW+MicrosoftYaHei"/>
              </a:rPr>
              <a:t>m(m≤n)</a:t>
            </a:r>
            <a:r>
              <a:rPr sz="1500">
                <a:solidFill>
                  <a:srgbClr val="000000"/>
                </a:solidFill>
                <a:latin typeface="EMKDVN+MS-UIGothic"/>
                <a:cs typeface="EMKDVN+MS-UIGothic"/>
              </a:rPr>
              <a:t>个元素按照一定的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000000"/>
                </a:solidFill>
                <a:latin typeface="EMKDVN+MS-UIGothic"/>
                <a:cs typeface="EMKDVN+MS-UIGothic"/>
              </a:rPr>
              <a:t>序排成一列，叫做从</a:t>
            </a:r>
            <a:r>
              <a:rPr sz="1500">
                <a:solidFill>
                  <a:srgbClr val="000000"/>
                </a:solidFill>
                <a:latin typeface="PBFFTJ+OTUSVW+MicrosoftYaHei"/>
                <a:cs typeface="PBFFTJ+OTUSVW+MicrosoftYaHei"/>
              </a:rPr>
              <a:t>n</a:t>
            </a:r>
            <a:r>
              <a:rPr sz="1500">
                <a:solidFill>
                  <a:srgbClr val="000000"/>
                </a:solidFill>
                <a:latin typeface="EMKDVN+MS-UIGothic"/>
                <a:cs typeface="EMKDVN+MS-UIGothic"/>
              </a:rPr>
              <a:t>个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MKDVN+MS-UIGothic"/>
                <a:cs typeface="EMKDVN+MS-UIGothic"/>
              </a:rPr>
              <a:t>不同元素中取出</a:t>
            </a:r>
            <a:r>
              <a:rPr sz="1500">
                <a:solidFill>
                  <a:srgbClr val="000000"/>
                </a:solidFill>
                <a:latin typeface="PBFFTJ+OTUSVW+MicrosoftYaHei"/>
                <a:cs typeface="PBFFTJ+OTUSVW+MicrosoftYaHei"/>
              </a:rPr>
              <a:t>m</a:t>
            </a:r>
            <a:r>
              <a:rPr sz="1500">
                <a:solidFill>
                  <a:srgbClr val="000000"/>
                </a:solidFill>
                <a:latin typeface="EMKDVN+MS-UIGothic"/>
                <a:cs typeface="EMKDVN+MS-UIGothic"/>
              </a:rPr>
              <a:t>个元素的一个排列。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EMKDVN+MS-UIGothic"/>
                <a:cs typeface="EMKDVN+MS-UIGothic"/>
              </a:rPr>
              <a:t>排列的</a:t>
            </a:r>
            <a:r>
              <a:rPr sz="2300" spc="23">
                <a:solidFill>
                  <a:srgbClr val="006B73"/>
                </a:solidFill>
                <a:latin typeface="SimSun"/>
                <a:cs typeface="SimSun"/>
              </a:rPr>
              <a:t>计</a:t>
            </a:r>
            <a:r>
              <a:rPr sz="2300" spc="25">
                <a:solidFill>
                  <a:srgbClr val="006B73"/>
                </a:solidFill>
                <a:latin typeface="EMKDVN+MS-UIGothic"/>
                <a:cs typeface="EMKDVN+MS-UIGothic"/>
              </a:rPr>
              <a:t>算方法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98483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MKDVN+MS-UIGothic"/>
                <a:cs typeface="EMKDVN+MS-UIGothic"/>
              </a:rPr>
              <a:t>排列数公式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PBFFTJ+OTUSVW+MicrosoftYaHei"/>
                <a:cs typeface="PBFFTJ+OTUSVW+MicrosoftYaHei"/>
              </a:rPr>
              <a:t>P(n,m)=n!/(n-m)!</a:t>
            </a:r>
            <a:r>
              <a:rPr sz="1500">
                <a:solidFill>
                  <a:srgbClr val="000000"/>
                </a:solidFill>
                <a:latin typeface="EMKDVN+MS-UIGothic"/>
                <a:cs typeface="EMKDVN+MS-UIGothic"/>
              </a:rPr>
              <a:t>，其中</a:t>
            </a:r>
            <a:r>
              <a:rPr sz="1500">
                <a:solidFill>
                  <a:srgbClr val="000000"/>
                </a:solidFill>
                <a:latin typeface="PBFFTJ+OTUSVW+MicrosoftYaHei"/>
                <a:cs typeface="PBFFTJ+OTUSVW+MicrosoftYaHei"/>
              </a:rPr>
              <a:t>n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为总</a:t>
            </a:r>
            <a:r>
              <a:rPr sz="1500">
                <a:solidFill>
                  <a:srgbClr val="000000"/>
                </a:solidFill>
                <a:latin typeface="EMKDVN+MS-UIGothic"/>
                <a:cs typeface="EMKDVN+MS-UIGothic"/>
              </a:rPr>
              <a:t>的元素数量，</a:t>
            </a:r>
            <a:r>
              <a:rPr sz="1500">
                <a:solidFill>
                  <a:srgbClr val="000000"/>
                </a:solidFill>
                <a:latin typeface="PBFFTJ+OTUSVW+MicrosoftYaHei"/>
                <a:cs typeface="PBFFTJ+OTUSVW+MicrosoftYaHei"/>
              </a:rPr>
              <a:t>m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EMKDVN+MS-UIGothic"/>
                <a:cs typeface="EMKDVN+MS-UIGothic"/>
              </a:rPr>
              <a:t>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EMKDVN+MS-UIGothic"/>
                <a:cs typeface="EMKDVN+MS-UIGothic"/>
              </a:rPr>
              <a:t>的元素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521308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MKDVN+MS-UIGothic"/>
                <a:cs typeface="EMKDVN+MS-UIGothic"/>
              </a:rPr>
              <a:t>数量。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006B73"/>
                </a:solidFill>
                <a:latin typeface="EMKDVN+MS-UIGothic"/>
                <a:cs typeface="EMKDVN+MS-UIGothic"/>
              </a:rPr>
              <a:t>合的定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6B73"/>
                </a:solidFill>
                <a:latin typeface="EMKDVN+MS-UIGothic"/>
                <a:cs typeface="EMKDVN+MS-UIGothic"/>
              </a:rPr>
              <a:t>与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6B73"/>
                </a:solidFill>
                <a:latin typeface="EMKDVN+MS-UIGothic"/>
                <a:cs typeface="EMKDVN+MS-UIGothic"/>
              </a:rPr>
              <a:t>算方法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组</a:t>
            </a:r>
            <a:r>
              <a:rPr sz="1550" spc="25">
                <a:solidFill>
                  <a:srgbClr val="006B73"/>
                </a:solidFill>
                <a:latin typeface="EMKDVN+MS-UIGothic"/>
                <a:cs typeface="EMKDVN+MS-UIGothic"/>
              </a:rPr>
              <a:t>合的定</a:t>
            </a:r>
            <a:r>
              <a:rPr sz="1550">
                <a:solidFill>
                  <a:srgbClr val="006B7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12773" cy="1056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从</a:t>
            </a:r>
            <a:r>
              <a:rPr sz="1350">
                <a:solidFill>
                  <a:srgbClr val="000000"/>
                </a:solidFill>
                <a:latin typeface="PBFFTJ+OTUSVW+MicrosoftYaHei"/>
                <a:cs typeface="PBFFTJ+OTUSVW+MicrosoftYaHei"/>
              </a:rPr>
              <a:t>n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个不同元素中，任取</a:t>
            </a:r>
            <a:r>
              <a:rPr sz="1350">
                <a:solidFill>
                  <a:srgbClr val="000000"/>
                </a:solidFill>
                <a:latin typeface="JMKFVL+OTUSVW+MicrosoftYaHei"/>
                <a:cs typeface="JMKFVL+OTUSVW+MicrosoftYaHei"/>
              </a:rPr>
              <a:t>m(m≤n)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个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元素并成一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，叫做从</a:t>
            </a:r>
            <a:r>
              <a:rPr sz="1350">
                <a:solidFill>
                  <a:srgbClr val="000000"/>
                </a:solidFill>
                <a:latin typeface="PBFFTJ+OTUSVW+MicrosoftYaHei"/>
                <a:cs typeface="PBFFTJ+OTUSVW+MicrosoftYaHei"/>
              </a:rPr>
              <a:t>n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个不同元素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中取出</a:t>
            </a:r>
            <a:r>
              <a:rPr sz="1350">
                <a:solidFill>
                  <a:srgbClr val="000000"/>
                </a:solidFill>
                <a:latin typeface="PBFFTJ+OTUSVW+MicrosoftYaHei"/>
                <a:cs typeface="PBFFTJ+OTUSVW+MicrosoftYaHei"/>
              </a:rPr>
              <a:t>m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个元素的一个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合。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50" spc="25">
                <a:solidFill>
                  <a:srgbClr val="FFFFFF"/>
                </a:solidFill>
                <a:latin typeface="EMKDVN+MS-UIGothic"/>
                <a:cs typeface="EMKDVN+MS-UIGothic"/>
              </a:rPr>
              <a:t>合的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50" spc="25">
                <a:solidFill>
                  <a:srgbClr val="FFFFFF"/>
                </a:solidFill>
                <a:latin typeface="EMKDVN+MS-UIGothic"/>
                <a:cs typeface="EMKDVN+MS-UIGothic"/>
              </a:rPr>
              <a:t>算方法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97521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EMKDVN+MS-UIGothic"/>
                <a:cs typeface="EMKDVN+MS-UIGothic"/>
              </a:rPr>
              <a:t>合数公式</a:t>
            </a:r>
            <a:r>
              <a:rPr sz="1350" spc="62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FFFFFF"/>
                </a:solidFill>
                <a:latin typeface="PBFFTJ+OTUSVW+MicrosoftYaHei"/>
                <a:cs typeface="PBFFTJ+OTUSVW+MicrosoftYaHei"/>
              </a:rPr>
              <a:t>C(n,m)=n!/(m!(n-m)!)</a:t>
            </a:r>
            <a:r>
              <a:rPr sz="1350">
                <a:solidFill>
                  <a:srgbClr val="FFFFFF"/>
                </a:solidFill>
                <a:latin typeface="EMKDVN+MS-UIGothic"/>
                <a:cs typeface="EMKDVN+MS-UIGothic"/>
              </a:rPr>
              <a:t>，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MKDVN+MS-UIGothic"/>
                <a:cs typeface="EMKDVN+MS-UIGothic"/>
              </a:rPr>
              <a:t>其中</a:t>
            </a:r>
            <a:r>
              <a:rPr sz="1350">
                <a:solidFill>
                  <a:srgbClr val="FFFFFF"/>
                </a:solidFill>
                <a:latin typeface="PBFFTJ+OTUSVW+MicrosoftYaHei"/>
                <a:cs typeface="PBFFTJ+OTUSVW+MicrosoftYaHei"/>
              </a:rPr>
              <a:t>n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为总</a:t>
            </a:r>
            <a:r>
              <a:rPr sz="1350">
                <a:solidFill>
                  <a:srgbClr val="FFFFFF"/>
                </a:solidFill>
                <a:latin typeface="EMKDVN+MS-UIGothic"/>
                <a:cs typeface="EMKDVN+MS-UIGothic"/>
              </a:rPr>
              <a:t>的元素数量，</a:t>
            </a:r>
            <a:r>
              <a:rPr sz="1350">
                <a:solidFill>
                  <a:srgbClr val="FFFFFF"/>
                </a:solidFill>
                <a:latin typeface="PBFFTJ+OTUSVW+MicrosoftYaHei"/>
                <a:cs typeface="PBFFTJ+OTUSVW+MicrosoftYaHei"/>
              </a:rPr>
              <a:t>m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EMKDVN+MS-UIGothic"/>
                <a:cs typeface="EMKDVN+MS-UIGothic"/>
              </a:rPr>
              <a:t>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MKDVN+MS-UIGothic"/>
                <a:cs typeface="EMKDVN+MS-UIGothic"/>
              </a:rPr>
              <a:t>的元素数量。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EMKDVN+MS-UIGothic"/>
                <a:cs typeface="EMKDVN+MS-UIGothic"/>
              </a:rPr>
              <a:t>涂色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问题</a:t>
            </a:r>
            <a:r>
              <a:rPr sz="3000">
                <a:solidFill>
                  <a:srgbClr val="006B73"/>
                </a:solidFill>
                <a:latin typeface="EMKDVN+MS-UIGothic"/>
                <a:cs typeface="EMKDVN+MS-UIGothic"/>
              </a:rPr>
              <a:t>的数学模型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17042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6B73"/>
                </a:solidFill>
                <a:latin typeface="EMKDVN+MS-UIGothic"/>
                <a:cs typeface="EMKDVN+MS-UIGothic"/>
              </a:rPr>
              <a:t>涂色</a:t>
            </a:r>
            <a:r>
              <a:rPr sz="2000" spc="15">
                <a:solidFill>
                  <a:srgbClr val="006B73"/>
                </a:solidFill>
                <a:latin typeface="SimSun"/>
                <a:cs typeface="SimSun"/>
              </a:rPr>
              <a:t>问题</a:t>
            </a:r>
            <a:r>
              <a:rPr sz="2000" spc="15">
                <a:solidFill>
                  <a:srgbClr val="006B73"/>
                </a:solidFill>
                <a:latin typeface="EMKDVN+MS-UIGothic"/>
                <a:cs typeface="EMKDVN+MS-UIGothic"/>
              </a:rPr>
              <a:t>的定</a:t>
            </a:r>
            <a:r>
              <a:rPr sz="2000">
                <a:solidFill>
                  <a:srgbClr val="006B7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定一个由不同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成的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形，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在需要将其全部涂成另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一种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色，每次只能涂一个面，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有多少种涂色方法。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268224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6B73"/>
                </a:solidFill>
                <a:latin typeface="EMKDVN+MS-UIGothic"/>
                <a:cs typeface="EMKDVN+MS-UIGothic"/>
              </a:rPr>
              <a:t>涂色</a:t>
            </a:r>
            <a:r>
              <a:rPr sz="2000" spc="15">
                <a:solidFill>
                  <a:srgbClr val="006B73"/>
                </a:solidFill>
                <a:latin typeface="SimSun"/>
                <a:cs typeface="SimSun"/>
              </a:rPr>
              <a:t>问题</a:t>
            </a:r>
            <a:r>
              <a:rPr sz="2000" spc="15">
                <a:solidFill>
                  <a:srgbClr val="006B73"/>
                </a:solidFill>
                <a:latin typeface="EMKDVN+MS-UIGothic"/>
                <a:cs typeface="EMKDVN+MS-UIGothic"/>
              </a:rPr>
              <a:t>的数学模型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56373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设图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形的面数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BFFTJ+OTUSVW+MicrosoftYaHei"/>
                <a:cs typeface="PBFFTJ+OTUSVW+MicrosoftYaHei"/>
              </a:rPr>
              <a:t>f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，涂色方案数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BFFTJ+OTUSVW+MicrosoftYaHei"/>
                <a:cs typeface="PBFFTJ+OTUSVW+MicrosoftYaHei"/>
              </a:rPr>
              <a:t>c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PBFFTJ+OTUSVW+MicrosoftYaHei"/>
                <a:cs typeface="PBFFTJ+OTUSVW+MicrosoftYaHei"/>
              </a:rPr>
              <a:t>c = f! (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即</a:t>
            </a:r>
            <a:r>
              <a:rPr sz="1350">
                <a:solidFill>
                  <a:srgbClr val="000000"/>
                </a:solidFill>
                <a:latin typeface="PBFFTJ+OTUSVW+MicrosoftYaHei"/>
                <a:cs typeface="PBFFTJ+OTUSVW+MicrosoftYaHei"/>
              </a:rPr>
              <a:t>f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乘</a:t>
            </a:r>
            <a:r>
              <a:rPr sz="1350">
                <a:solidFill>
                  <a:srgbClr val="000000"/>
                </a:solidFill>
                <a:latin typeface="PBFFTJ+OTUSVW+MicrosoftYaHei"/>
                <a:cs typeface="PBFFTJ+OTUSVW+MicrosoftYaHei"/>
              </a:rPr>
              <a:t>)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IIVNSL+OKTWDU+MicrosoftYaHei-Bold"/>
                <a:cs typeface="IIVNSL+OKTWDU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IIVNSL+OKTWDU+MicrosoftYaHei-Bold"/>
                <a:cs typeface="IIVNSL+OKTWDU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10000" y="3441675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EMKDVN+MS-UIGothic"/>
                <a:cs typeface="EMKDVN+MS-UIGothic"/>
              </a:rPr>
              <a:t>涂色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4500">
                <a:solidFill>
                  <a:srgbClr val="000000"/>
                </a:solidFill>
                <a:latin typeface="EMKDVN+MS-UIGothic"/>
                <a:cs typeface="EMKDVN+MS-UIGothic"/>
              </a:rPr>
              <a:t>解决方法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EMKDVN+MS-UIGothic"/>
                <a:cs typeface="EMKDVN+MS-UIGothic"/>
              </a:rPr>
              <a:t>暴力枚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举</a:t>
            </a:r>
            <a:r>
              <a:rPr sz="3000">
                <a:solidFill>
                  <a:srgbClr val="006B73"/>
                </a:solidFill>
                <a:latin typeface="EMKDVN+MS-UIGothic"/>
                <a:cs typeface="EMKDVN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MKDVN+MS-UIGothic"/>
                <a:cs typeface="EMKDVN+MS-UIGothic"/>
              </a:rPr>
              <a:t>最直接、最基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EMKDVN+MS-UIGothic"/>
                <a:cs typeface="EMKDVN+MS-UIGothic"/>
              </a:rPr>
              <a:t>的方法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6B73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6B73"/>
                </a:solidFill>
                <a:latin typeface="EMKDVN+MS-UIGothic"/>
                <a:cs typeface="EMKDVN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353A"/>
                </a:solidFill>
                <a:latin typeface="EMKDVN+MS-UIGothic"/>
                <a:cs typeface="EMKDVN+MS-UIGothic"/>
              </a:rPr>
              <a:t>暴力枚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举</a:t>
            </a:r>
            <a:r>
              <a:rPr sz="1500">
                <a:solidFill>
                  <a:srgbClr val="00353A"/>
                </a:solidFill>
                <a:latin typeface="EMKDVN+MS-UIGothic"/>
                <a:cs typeface="EMKDVN+MS-UIGothic"/>
              </a:rPr>
              <a:t>法是最直接和最基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353A"/>
                </a:solidFill>
                <a:latin typeface="EMKDVN+MS-UIGothic"/>
                <a:cs typeface="EMKDVN+MS-UIGothic"/>
              </a:rPr>
              <a:t>的方法，其基本思想是通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过穷举</a:t>
            </a:r>
            <a:r>
              <a:rPr sz="1500">
                <a:solidFill>
                  <a:srgbClr val="00353A"/>
                </a:solidFill>
                <a:latin typeface="EMKDVN+MS-UIGothic"/>
                <a:cs typeface="EMKDVN+MS-UIGothic"/>
              </a:rPr>
              <a:t>所有可能的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353A"/>
                </a:solidFill>
                <a:latin typeface="EMKDVN+MS-UIGothic"/>
                <a:cs typeface="EMKDVN+MS-UIGothic"/>
              </a:rPr>
              <a:t>合来找出答案。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353A"/>
                </a:solidFill>
                <a:latin typeface="EMKDVN+MS-UIGothic"/>
                <a:cs typeface="EMKDVN+MS-UIGothic"/>
              </a:rPr>
              <a:t>于涂色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353A"/>
                </a:solidFill>
                <a:latin typeface="EMKDVN+MS-UIGothic"/>
                <a:cs typeface="EMKDVN+MS-UIGothic"/>
              </a:rPr>
              <a:t>，我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353A"/>
                </a:solidFill>
                <a:latin typeface="EMKDVN+MS-UIGothic"/>
                <a:cs typeface="EMKDVN+MS-UIGothic"/>
              </a:rPr>
              <a:t>可以将所有的可能性列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举</a:t>
            </a:r>
            <a:r>
              <a:rPr sz="1500">
                <a:solidFill>
                  <a:srgbClr val="00353A"/>
                </a:solidFill>
                <a:latin typeface="EMKDVN+MS-UIGothic"/>
                <a:cs typeface="EMKDVN+MS-UIGothic"/>
              </a:rPr>
              <a:t>出来，然后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353A"/>
                </a:solidFill>
                <a:latin typeface="EMKDVN+MS-UIGothic"/>
                <a:cs typeface="EMKDVN+MS-UIGothic"/>
              </a:rPr>
              <a:t>算出符合条件的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353A"/>
                </a:solidFill>
                <a:latin typeface="EMKDVN+MS-UIGothic"/>
                <a:cs typeface="EMKDVN+MS-UIGothic"/>
              </a:rPr>
              <a:t>果数量。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虽</a:t>
            </a:r>
            <a:r>
              <a:rPr sz="1500">
                <a:solidFill>
                  <a:srgbClr val="00353A"/>
                </a:solidFill>
                <a:latin typeface="EMKDVN+MS-UIGothic"/>
                <a:cs typeface="EMKDVN+MS-UIGothic"/>
              </a:rPr>
              <a:t>然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353A"/>
                </a:solidFill>
                <a:latin typeface="EMKDVN+MS-UIGothic"/>
                <a:cs typeface="EMKDVN+MS-UIGothic"/>
              </a:rPr>
              <a:t>种方法可以得出正确的答案，但是当面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353A"/>
                </a:solidFill>
                <a:latin typeface="EMKDVN+MS-UIGothic"/>
                <a:cs typeface="EMKDVN+MS-UIGothic"/>
              </a:rPr>
              <a:t>大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353A"/>
                </a:solidFill>
                <a:latin typeface="EMKDVN+MS-UIGothic"/>
                <a:cs typeface="EMKDVN+MS-UIGothic"/>
              </a:rPr>
              <a:t>模的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问题时</a:t>
            </a:r>
            <a:r>
              <a:rPr sz="1500">
                <a:solidFill>
                  <a:srgbClr val="00353A"/>
                </a:solidFill>
                <a:latin typeface="EMKDVN+MS-UIGothic"/>
                <a:cs typeface="EMKDVN+MS-UIGothic"/>
              </a:rPr>
              <a:t>，其效率低下，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353A"/>
                </a:solidFill>
                <a:latin typeface="EMKDVN+MS-UIGothic"/>
                <a:cs typeface="EMKDVN+MS-UIGothic"/>
              </a:rPr>
              <a:t>复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353A"/>
                </a:solidFill>
                <a:latin typeface="EMKDVN+MS-UIGothic"/>
                <a:cs typeface="EMKDVN+MS-UIGothic"/>
              </a:rPr>
              <a:t>度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353A"/>
                </a:solidFill>
                <a:latin typeface="EMKDVN+MS-UIGothic"/>
                <a:cs typeface="EMKDVN+MS-UIGothic"/>
              </a:rPr>
              <a:t>高，因此并不是最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353A"/>
                </a:solidFill>
                <a:latin typeface="EMKDVN+MS-UIGothic"/>
                <a:cs typeface="EMKDVN+MS-UIGothic"/>
              </a:rPr>
              <a:t>解法。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006B73"/>
                </a:solidFill>
                <a:latin typeface="EMKDVN+MS-UIGothic"/>
                <a:cs typeface="EMKDVN+MS-UIGothic"/>
              </a:rPr>
              <a:t>化的暴力枚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举</a:t>
            </a:r>
            <a:r>
              <a:rPr sz="3000">
                <a:solidFill>
                  <a:srgbClr val="006B73"/>
                </a:solidFill>
                <a:latin typeface="EMKDVN+MS-UIGothic"/>
                <a:cs typeface="EMKDVN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41755" y="1479958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EMKDVN+MS-UIGothic"/>
                <a:cs typeface="EMKDVN+MS-UIGothic"/>
              </a:rPr>
              <a:t>要点一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99275" y="1494563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EMKDVN+MS-UIGothic"/>
                <a:cs typeface="EMKDVN+MS-UIGothic"/>
              </a:rPr>
              <a:t>要点二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1255" y="224833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57340" y="224833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6B73"/>
                </a:solidFill>
                <a:latin typeface="EMKDVN+MS-UIGothic"/>
                <a:cs typeface="EMKDVN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51255" y="3491083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化了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程，减少了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算量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71944" y="3491083"/>
            <a:ext cx="4862951" cy="197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化的暴力枚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举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法在原有的基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上，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对计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行了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化，减少了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算量。它通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过统计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符合条件的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合数量，而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不是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穷举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所有的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合，从而提高了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算效率。此外，它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可以通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一些技巧，如分治策略和排除法等，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一步减少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算量。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虽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种方法仍然存在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度的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，但在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中等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模的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问题时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，通常可以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EMKDVN+MS-UIGothic"/>
                <a:cs typeface="EMKDVN+MS-UIGothic"/>
              </a:rPr>
              <a:t>好的效果。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https://d.book118.com/508006117105006041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IIVNSL+OKTWDU+MicrosoftYaHei-Bold</vt:lpstr>
      <vt:lpstr>EMKDVN+MS-UIGothic</vt:lpstr>
      <vt:lpstr>SimSun</vt:lpstr>
      <vt:lpstr>SMBHTL+QFCJVE+ArialMT</vt:lpstr>
      <vt:lpstr>Times New Roman</vt:lpstr>
      <vt:lpstr>PBFFTJ+OTUSVW+MicrosoftYaHei</vt:lpstr>
      <vt:lpstr>JMKFVL+OTUSVW+MicrosoftYaHei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2024-09-20T12:58:08.382</cp:lastPrinted>
  <dcterms:created xsi:type="dcterms:W3CDTF">2024-09-20T04:58:08Z</dcterms:created>
  <dcterms:modified xsi:type="dcterms:W3CDTF">2024-09-20T04:58:09Z</dcterms:modified>
</cp:coreProperties>
</file>