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A30CAC-8077-4616-975D-73279BC51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6F03F-D4D8-4AB3-AEA2-F64F49D32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3B346-57CB-4746-AF8E-BA585A75A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44B8C9-D450-4FC4-B80B-26A5C1D36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730D4D-5C1D-4FF0-A62D-809D22194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3C0E19-FAEF-4AA7-BA49-17334CDA4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C31395-1E77-468C-BDD4-BDA1AFEC6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A5485D-D6EB-414B-94FB-5531BDA49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568902-7B2B-4C80-910D-140B06A24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4555C-8AF7-4A31-A9DA-49BF430C1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905CF8-8C7C-457D-8DE8-DA70D3516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1310704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植物新品种权申请报告\n## 1.植物新品种权的基本概念与重要性\n### 1.1植物新品种权的定义与保护范围\n### 1.2植物新品种权的重要性及价值\n### 1.3植物新品种权申请的法律依据\n## 2.植物新品种权申请的条件与要求\n### 2.1植物新品种权申请的主体资格\n### 2.2植物新品种权申请的对象与范围\n### 2.3植物新品种权申请的材料与文件\n## 3.植物新品种权申请的流程与步骤\n### 3.1植物新品种权申请的准备工作\n### 3.2植物新品种权申请的提交与审查\n### 3.3植物新品种权申请的公示与授权\n## 4.植物新品种权申请中的注意事项与技巧\n### 4.1植物新品种权申请的时效与维护\n### 4.2植物新品种权申请中的权利保护与维权途径\n### 4.3植物新品种权申请的成功案例与经验借鉴\n## 5.植物新品种权申请的战略与规划\n### 5.1植物新品种权申请的全球趋势与挑战\n### 5.2植物新品种权申请的国内政策与机遇\n### 5.3植物新品种权申请的企业战略与个人规划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植物新品种权申请报告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植物新品种权的基本概念与重要性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6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57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58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植物新品种权是指植物新品种的育种者或者申请人，依据国家法律的规定，享有的对其培育或者发现的新品种植物进行独占性利用、许可他人利用和禁止他人侵权的权利。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植物新品种权是一种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知识产权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，属于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无形财产权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的一种。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植物新品种权的保护范围包括新品种的植物本身，以及利用该新品种植物进行的生产、销售、进出口等经济活动。</a:t>
                </a:r>
                <a:endParaRPr/>
              </a:p>
            </p:txBody>
          </p:sp>
          <p:sp>
            <p:nvSpPr>
              <p:cNvPr id="159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植物新品种权的定义</a:t>
                </a:r>
                <a:endParaRPr/>
              </a:p>
            </p:txBody>
          </p:sp>
          <p:sp>
            <p:nvSpPr>
              <p:cNvPr id="160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1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62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63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保护的对象是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新品种植物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，包括通过人工培育、发现或者改良的植物品种。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保护的范围包括新品种植物的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繁殖材料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，如种子、苗木、插条等。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保护的范围还包括新品种植物的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衍生品种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，即通过新品种植物进行杂交、诱变等育种手段获得的新的植物品种。</a:t>
                </a:r>
                <a:endParaRPr/>
              </a:p>
            </p:txBody>
          </p:sp>
          <p:sp>
            <p:nvSpPr>
              <p:cNvPr id="164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植物新品种权的保护范围</a:t>
                </a:r>
                <a:endParaRPr/>
              </a:p>
            </p:txBody>
          </p:sp>
          <p:sp>
            <p:nvSpPr>
              <p:cNvPr id="165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植物新品种权的定义与保护范围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7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7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植物新品种权是保护育种者劳动成果、促进农业科技创新的重要手段。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植物新品种权的保护有助于提高农业生产的效率和质量，保障国家粮食安全和农业可持续发展。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植物新品种权的保护有利于保护生物多样性，维护生态平衡。</a:t>
                </a:r>
                <a:endParaRPr/>
              </a:p>
            </p:txBody>
          </p:sp>
          <p:sp>
            <p:nvSpPr>
              <p:cNvPr id="17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植物新品种权的重要性</a:t>
                </a:r>
                <a:endParaRPr/>
              </a:p>
            </p:txBody>
          </p:sp>
          <p:sp>
            <p:nvSpPr>
              <p:cNvPr id="17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7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经济价值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，育种者可以通过独占性利用、许可他人利用等方式获得经济收益。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科学价值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，为新品种的培育和研究提供法律保障，推动农业科技的进步。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社会价值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，保护育种者的合法权益，激励更多人投入农业科技创新，提高农业生产水平。</a:t>
                </a:r>
                <a:endParaRPr/>
              </a:p>
            </p:txBody>
          </p:sp>
          <p:sp>
            <p:nvSpPr>
              <p:cNvPr id="17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植物新品种权的价值</a:t>
                </a:r>
                <a:endParaRPr/>
              </a:p>
            </p:txBody>
          </p:sp>
          <p:sp>
            <p:nvSpPr>
              <p:cNvPr id="17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植物新品种权的重要性及价值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国际法律依据</a:t>
                </a:r>
                <a:endParaRPr/>
              </a:p>
            </p:txBody>
          </p:sp>
          <p:sp>
            <p:nvSpPr>
              <p:cNvPr id="18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植物新品种保护公约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》（UPOV），是国际上保护植物新品种权的最主要的国际公约，我国是UPOV的成员国之一。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生物多样性公约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》（CBD），是保护生物多样性、维护生态平衡的国际公约，我国也是CBD的成员国之一。</a:t>
                </a:r>
                <a:endParaRPr/>
              </a:p>
            </p:txBody>
          </p:sp>
          <p:sp>
            <p:nvSpPr>
              <p:cNvPr id="18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国内法律依据</a:t>
                </a:r>
                <a:endParaRPr/>
              </a:p>
            </p:txBody>
          </p:sp>
          <p:sp>
            <p:nvSpPr>
              <p:cNvPr id="19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中华人民共和国植物新品种保护条例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》，是我国保护植物新品种权的最主要的国内法规。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中华人民共和国种子法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》，是规范种子生产、经营、使用和管理等方面的法律，也涉及到植物新品种权的保护。</a:t>
                </a:r>
                <a:endParaRPr/>
              </a:p>
            </p:txBody>
          </p:sp>
          <p:sp>
            <p:nvSpPr>
              <p:cNvPr id="19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植物新品种权申请的法律依据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0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植物新品种权申请的条件与要求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植物新品种权申请的主体资格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主体资格要求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植物新品种权的申请主体必须是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育种者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或者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申请人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，即对新品种植物有创造性贡献的人或者组织。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育种者或者申请人必须具有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民事行为能力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，即能够独立承担民事责任的自然人或者法人。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主体资格限制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国家机关、事业单位、社会团体等非营利性机构不得从事植物新品种权的申请活动。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以营利为目的的个人或者企业，不得从事植物新品种权的申请活动。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申请对象</a:t>
                </a:r>
                <a:endParaRPr/>
              </a:p>
            </p:txBody>
          </p:sp>
          <p:sp>
            <p:nvSpPr>
              <p:cNvPr id="22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植物新品种权的申请对象必须是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新品种植物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，包括通过人工培育、发现或者改良的植物品种。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申请对象必须具有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新颖性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特异性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一致性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，即与已有植物品种有明显区别，且具有稳定的遗传特性。</a:t>
                </a:r>
                <a:endParaRPr/>
              </a:p>
            </p:txBody>
          </p:sp>
          <p:sp>
            <p:nvSpPr>
              <p:cNvPr id="22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申请范围</a:t>
                </a:r>
                <a:endParaRPr/>
              </a:p>
            </p:txBody>
          </p:sp>
          <p:sp>
            <p:nvSpPr>
              <p:cNvPr id="22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植物新品种权的申请范围包括新品种植物的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繁殖材料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，如种子、苗木、插条等。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植物新品种权的申请范围还包括新品种植物的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衍生品种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，即通过新品种植物进行杂交、诱变等育种手段获得的新的植物品种。</a:t>
                </a:r>
                <a:endParaRPr/>
              </a:p>
            </p:txBody>
          </p:sp>
          <p:sp>
            <p:nvSpPr>
              <p:cNvPr id="22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植物新品种权申请的对象与范围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cxnSp>
        <p:nvCxnSpPr>
          <p:cNvPr id="234" name="Tencent"/>
          <p:cNvCxnSpPr/>
          <p:nvPr/>
        </p:nvCxnSpPr>
        <p:spPr>
          <a:xfrm flipH="1">
            <a:off x="7188206" y="0"/>
            <a:ext cx="0" cy="6858000"/>
          </a:xfrm>
          <a:prstGeom prst="line">
            <a:avLst/>
          </a:prstGeom>
          <a:ln w="31750" cap="sq">
            <a:solidFill>
              <a:schemeClr val="accent1">
                <a:alpha val="2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387465" y="1615393"/>
            <a:ext cx="3412534" cy="4831976"/>
            <a:chOff x="7387465" y="1615393"/>
            <a:chExt cx="3412534" cy="4831976"/>
          </a:xfrm>
        </p:grpSpPr>
        <p:grpSp>
          <p:nvGrpSpPr>
            <p:cNvPr id="236" name=""/>
            <p:cNvGrpSpPr/>
            <p:nvPr/>
          </p:nvGrpSpPr>
          <p:grpSpPr>
            <a:xfrm>
              <a:off x="7387465" y="1615393"/>
              <a:ext cx="3412534" cy="1950045"/>
              <a:chOff x="7387465" y="1615393"/>
              <a:chExt cx="3412534" cy="1950045"/>
            </a:xfrm>
          </p:grpSpPr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387466" y="1615393"/>
                <a:ext cx="341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申请材料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387465" y="2015503"/>
                <a:ext cx="3412534" cy="154993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植物新品种权申请表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育种者或者申请人的身份证明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新品种植物的描述材料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新品种植物的繁殖材料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其他相关材料</a:t>
                </a:r>
                <a:endParaRPr/>
              </a:p>
            </p:txBody>
          </p:sp>
        </p:grpSp>
        <p:grpSp>
          <p:nvGrpSpPr>
            <p:cNvPr id="239" name=""/>
            <p:cNvGrpSpPr/>
            <p:nvPr/>
          </p:nvGrpSpPr>
          <p:grpSpPr>
            <a:xfrm>
              <a:off x="7387465" y="4497324"/>
              <a:ext cx="3412534" cy="1950045"/>
              <a:chOff x="7387465" y="4497324"/>
              <a:chExt cx="3412534" cy="1950045"/>
            </a:xfrm>
          </p:grpSpPr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387466" y="4497324"/>
                <a:ext cx="341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申请文件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387465" y="4897434"/>
                <a:ext cx="3412534" cy="154993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植物新品种权申请文件目录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植物新品种权申请表的电子版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育种者或者申请人的身份证明复印件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新品种植物的描述材料复印件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新品种植物的繁殖材料复印件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其他相关材料的复印件</a:t>
                </a:r>
                <a:endParaRPr/>
              </a:p>
            </p:txBody>
          </p:sp>
        </p:grpSp>
      </p:grpSp>
      <p:sp>
        <p:nvSpPr>
          <p:cNvPr id="242" name="椭圆 5"/>
          <p:cNvSpPr>
            <a:spLocks noChangeAspect="1"/>
          </p:cNvSpPr>
          <p:nvPr/>
        </p:nvSpPr>
        <p:spPr>
          <a:xfrm>
            <a:off x="7098206" y="1749805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43" name="椭圆 9"/>
          <p:cNvSpPr>
            <a:spLocks noChangeAspect="1"/>
          </p:cNvSpPr>
          <p:nvPr/>
        </p:nvSpPr>
        <p:spPr>
          <a:xfrm>
            <a:off x="7098206" y="4625959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2800">
              <a:latin typeface="+mj-ea"/>
              <a:ea typeface="+mj-ea"/>
            </a:endParaRPr>
          </a:p>
        </p:txBody>
      </p: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543566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植物新品种权申请的材料与文件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植物新品种权申请的流程与步骤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了解植物新品种权申请的相关法律法规和政策</a:t>
                </a:r>
                <a:endParaRPr/>
              </a:p>
            </p:txBody>
          </p:sp>
          <p:sp>
            <p:nvSpPr>
              <p:cNvPr id="1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仔细阅读《植物新品种保护条例》、《种子法》等相关法规，了解植物新品种权申请的条件、要求、流程等。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了解国家和地方有关植物新品种权申请的优惠政策，如申请费用减免、资金支持等。</a:t>
                </a:r>
                <a:endParaRPr/>
              </a:p>
            </p:txBody>
          </p:sp>
        </p:grpSp>
        <p:grpSp>
          <p:nvGrpSpPr>
            <p:cNvPr id="1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准备植物新品种权申请的材料与文件</a:t>
                </a:r>
                <a:endParaRPr/>
              </a:p>
            </p:txBody>
          </p:sp>
          <p:sp>
            <p:nvSpPr>
              <p:cNvPr id="1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按照植物新品种权申请的要求，准备申请表、身份证明、描述材料、繁殖材料等相关材料。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对申请材料进行整理、装订，确保材料齐全、格式规范。</a:t>
                </a:r>
                <a:endParaRPr/>
              </a:p>
            </p:txBody>
          </p:sp>
        </p:grpSp>
        <p:grpSp>
          <p:nvGrpSpPr>
            <p:cNvPr id="1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评估植物新品种权申请的风险与机会</a:t>
                </a:r>
                <a:endParaRPr/>
              </a:p>
            </p:txBody>
          </p:sp>
          <p:sp>
            <p:nvSpPr>
              <p:cNvPr id="2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分析新品种植物的市场需求、竞争优势，评估申请植物新品种权的经济价值和市场前景。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了解同行业的植物新品种权申请情况，分析竞争态势，制定合适的申请策略。</a:t>
                </a:r>
                <a:endParaRPr/>
              </a:p>
            </p:txBody>
          </p:sp>
        </p:grpSp>
      </p:grpSp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植物新品种权申请的准备工作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https://d.book118.com/508013107044006043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植物新品种权申请报告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2024-09-22T19:53:12.545</cp:lastPrinted>
  <dcterms:created xsi:type="dcterms:W3CDTF">2024-09-22T11:53:12Z</dcterms:created>
  <dcterms:modified xsi:type="dcterms:W3CDTF">2024-09-22T11:53:14Z</dcterms:modified>
</cp:coreProperties>
</file>