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6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75449-803B-4643-AB37-0D1C512E7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1395B-2037-4223-9BBA-AF0F33A25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C92BB-5DDF-48F8-B7C2-B69404FFA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75509B-A9E7-40EA-8267-AD75CBA13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C95669-9108-4D2B-9299-296D43DA3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59BBFA-E481-4909-B053-AF688D4D7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1D06C6-4006-4672-B9DE-C5B90A909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76237A-F255-4D71-B8AB-9087999B9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CDB7F-9173-49A5-8C78-E71D845CF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65407-6B2B-4ED2-848E-76D1D5BD3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F3D2D-47A5-486E-A29C-AE1D93107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5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0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9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22" Type="http://schemas.openxmlformats.org/officeDocument/2006/relationships/tags" Target="../tags/tag186.xml" /><Relationship Id="rId23" Type="http://schemas.openxmlformats.org/officeDocument/2006/relationships/tags" Target="../tags/tag187.xml" /><Relationship Id="rId24" Type="http://schemas.openxmlformats.org/officeDocument/2006/relationships/tags" Target="../tags/tag188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89.xml" /><Relationship Id="rId20" Type="http://schemas.openxmlformats.org/officeDocument/2006/relationships/tags" Target="../tags/tag207.xml" /><Relationship Id="rId21" Type="http://schemas.openxmlformats.org/officeDocument/2006/relationships/tags" Target="../tags/tag208.xml" /><Relationship Id="rId22" Type="http://schemas.openxmlformats.org/officeDocument/2006/relationships/tags" Target="../tags/tag209.xml" /><Relationship Id="rId23" Type="http://schemas.openxmlformats.org/officeDocument/2006/relationships/tags" Target="../tags/tag210.xml" /><Relationship Id="rId24" Type="http://schemas.openxmlformats.org/officeDocument/2006/relationships/tags" Target="../tags/tag211.xml" /><Relationship Id="rId25" Type="http://schemas.openxmlformats.org/officeDocument/2006/relationships/tags" Target="../tags/tag212.xml" /><Relationship Id="rId26" Type="http://schemas.openxmlformats.org/officeDocument/2006/relationships/tags" Target="../tags/tag213.xml" /><Relationship Id="rId27" Type="http://schemas.openxmlformats.org/officeDocument/2006/relationships/tags" Target="../tags/tag214.xml" /><Relationship Id="rId28" Type="http://schemas.openxmlformats.org/officeDocument/2006/relationships/tags" Target="../tags/tag215.xml" /><Relationship Id="rId29" Type="http://schemas.openxmlformats.org/officeDocument/2006/relationships/tags" Target="../tags/tag216.xml" /><Relationship Id="rId3" Type="http://schemas.openxmlformats.org/officeDocument/2006/relationships/tags" Target="../tags/tag190.xml" /><Relationship Id="rId30" Type="http://schemas.openxmlformats.org/officeDocument/2006/relationships/tags" Target="../tags/tag217.xml" /><Relationship Id="rId31" Type="http://schemas.openxmlformats.org/officeDocument/2006/relationships/tags" Target="../tags/tag218.xml" /><Relationship Id="rId32" Type="http://schemas.openxmlformats.org/officeDocument/2006/relationships/tags" Target="../tags/tag219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1403106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汇报人：刀客特万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腰骶椎间盘脱出的护理查房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标题 6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圆角矩形 1"/>
          <p:cNvSpPr/>
          <p:nvPr>
            <p:custDataLst>
              <p:tags r:id="rId5"/>
            </p:custDataLst>
          </p:nvPr>
        </p:nvSpPr>
        <p:spPr>
          <a:xfrm>
            <a:off x="4404995" y="94234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序号"/>
          <p:cNvSpPr txBox="1"/>
          <p:nvPr>
            <p:custDataLst>
              <p:tags r:id="rId6"/>
            </p:custDataLst>
          </p:nvPr>
        </p:nvSpPr>
        <p:spPr>
          <a:xfrm>
            <a:off x="4404995" y="94615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5392420" y="961390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腰骶椎间盘脱出概述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8"/>
            </p:custDataLst>
          </p:nvPr>
        </p:nvSpPr>
        <p:spPr>
          <a:xfrm>
            <a:off x="4404995" y="208661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序号"/>
          <p:cNvSpPr txBox="1"/>
          <p:nvPr>
            <p:custDataLst>
              <p:tags r:id="rId9"/>
            </p:custDataLst>
          </p:nvPr>
        </p:nvSpPr>
        <p:spPr>
          <a:xfrm>
            <a:off x="4404995" y="2090420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4" name="标题"/>
          <p:cNvSpPr txBox="1"/>
          <p:nvPr>
            <p:custDataLst>
              <p:tags r:id="rId10"/>
            </p:custDataLst>
          </p:nvPr>
        </p:nvSpPr>
        <p:spPr>
          <a:xfrm>
            <a:off x="5392420" y="2082165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病例汇报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1"/>
            </p:custDataLst>
          </p:nvPr>
        </p:nvSpPr>
        <p:spPr>
          <a:xfrm>
            <a:off x="4404995" y="3226435"/>
            <a:ext cx="4888230" cy="7372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序号"/>
          <p:cNvSpPr txBox="1"/>
          <p:nvPr>
            <p:custDataLst>
              <p:tags r:id="rId12"/>
            </p:custDataLst>
          </p:nvPr>
        </p:nvSpPr>
        <p:spPr>
          <a:xfrm>
            <a:off x="4404995" y="323024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13"/>
            </p:custDataLst>
          </p:nvPr>
        </p:nvSpPr>
        <p:spPr>
          <a:xfrm>
            <a:off x="5392420" y="3234055"/>
            <a:ext cx="3803650" cy="73279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护理诊断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4"/>
            </p:custDataLst>
          </p:nvPr>
        </p:nvSpPr>
        <p:spPr>
          <a:xfrm>
            <a:off x="4404995" y="4373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序号"/>
          <p:cNvSpPr txBox="1"/>
          <p:nvPr>
            <p:custDataLst>
              <p:tags r:id="rId15"/>
            </p:custDataLst>
          </p:nvPr>
        </p:nvSpPr>
        <p:spPr>
          <a:xfrm>
            <a:off x="4404995" y="4377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9" name="标题"/>
          <p:cNvSpPr txBox="1"/>
          <p:nvPr>
            <p:custDataLst>
              <p:tags r:id="rId16"/>
            </p:custDataLst>
          </p:nvPr>
        </p:nvSpPr>
        <p:spPr>
          <a:xfrm>
            <a:off x="5392420" y="4368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护理措施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17"/>
            </p:custDataLst>
          </p:nvPr>
        </p:nvSpPr>
        <p:spPr>
          <a:xfrm>
            <a:off x="4404995" y="551307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2" name="序号"/>
          <p:cNvSpPr txBox="1"/>
          <p:nvPr>
            <p:custDataLst>
              <p:tags r:id="rId18"/>
            </p:custDataLst>
          </p:nvPr>
        </p:nvSpPr>
        <p:spPr>
          <a:xfrm>
            <a:off x="4404995" y="551688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9"/>
            </p:custDataLst>
          </p:nvPr>
        </p:nvSpPr>
        <p:spPr>
          <a:xfrm>
            <a:off x="5392420" y="5516880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健康宣教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腰骶椎间盘脱出概述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疾病定义和概述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腰骶椎间盘脱出：一种常见的脊柱疾病，指椎间盘组织从其正常位置向外突出，压迫神经根或脊髓，导致疼痛、麻木等症状。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病因：椎间盘退行性改变、外伤、遗传因素等。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症状：腰痛、下肢放射痛、麻木、肌肉无力等。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治疗：保守治疗（如卧床休息、药物治疗、理疗等）、手术治疗（如椎间盘切除术、椎弓根螺钉固定术等）。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病因和发病机制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椎间盘退行性改变：椎间盘老化、纤维环破裂、髓核突出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外伤：腰部扭伤、椎间盘损伤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长期不良姿势：久坐、久站、弯腰负重等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遗传因素：遗传性椎间盘缺陷，易导致椎间盘脱出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诊断标准和分类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诊断标准：腰骶部疼痛、下肢放射性疼痛、麻木、无力等症状，结合影像学检查如CT、MRI等确诊。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分类：根据脱出程度和位置，可分为中央型、外侧型、极外侧型等。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病因：椎间盘退行性改变、外伤、长期不良姿势等。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治疗方法：保守治疗、手术治疗等，根据病情选择合适的治疗方案。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4" name="任意多边形 3"/>
          <p:cNvSpPr/>
          <p:nvPr>
            <p:custDataLst>
              <p:tags r:id="rId2"/>
            </p:custDataLst>
          </p:nvPr>
        </p:nvSpPr>
        <p:spPr>
          <a:xfrm>
            <a:off x="679075" y="2470524"/>
            <a:ext cx="10827851" cy="1871206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5" name="圆角矩形 14"/>
          <p:cNvSpPr/>
          <p:nvPr>
            <p:custDataLst>
              <p:tags r:id="rId3"/>
            </p:custDataLst>
          </p:nvPr>
        </p:nvSpPr>
        <p:spPr>
          <a:xfrm>
            <a:off x="1826154" y="2629622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6" name="椭圆 15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2509687" y="3501717"/>
            <a:ext cx="215405" cy="215405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9" name="圆角矩形 18"/>
          <p:cNvSpPr/>
          <p:nvPr>
            <p:custDataLst>
              <p:tags r:id="rId5"/>
            </p:custDataLst>
          </p:nvPr>
        </p:nvSpPr>
        <p:spPr>
          <a:xfrm>
            <a:off x="6645588" y="3239827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20" name="椭圆 19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7329122" y="4111921"/>
            <a:ext cx="215405" cy="215405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1" name="椭圆 20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3699324" y="3918777"/>
            <a:ext cx="215405" cy="215405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2" name="圆角矩形 21"/>
          <p:cNvSpPr/>
          <p:nvPr>
            <p:custDataLst>
              <p:tags r:id="rId8"/>
            </p:custDataLst>
          </p:nvPr>
        </p:nvSpPr>
        <p:spPr>
          <a:xfrm>
            <a:off x="3015790" y="4685461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23" name="椭圆 22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6127701" y="4214058"/>
            <a:ext cx="215405" cy="215405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4" name="圆角矩形 23"/>
          <p:cNvSpPr/>
          <p:nvPr>
            <p:custDataLst>
              <p:tags r:id="rId10"/>
            </p:custDataLst>
          </p:nvPr>
        </p:nvSpPr>
        <p:spPr>
          <a:xfrm>
            <a:off x="5444167" y="4980742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25" name="圆角矩形 24"/>
          <p:cNvSpPr/>
          <p:nvPr>
            <p:custDataLst>
              <p:tags r:id="rId11"/>
            </p:custDataLst>
          </p:nvPr>
        </p:nvSpPr>
        <p:spPr>
          <a:xfrm>
            <a:off x="4222449" y="3279110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26" name="椭圆 25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4905983" y="4151205"/>
            <a:ext cx="215405" cy="215405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7" name="椭圆 26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8480784" y="3853304"/>
            <a:ext cx="215405" cy="215405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8" name="圆角矩形 27"/>
          <p:cNvSpPr/>
          <p:nvPr>
            <p:custDataLst>
              <p:tags r:id="rId14"/>
            </p:custDataLst>
          </p:nvPr>
        </p:nvSpPr>
        <p:spPr>
          <a:xfrm>
            <a:off x="7797251" y="4619988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15"/>
            </p:custDataLst>
          </p:nvPr>
        </p:nvSpPr>
        <p:spPr>
          <a:xfrm>
            <a:off x="9018314" y="2551055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>
            <a:off x="9701847" y="3423150"/>
            <a:ext cx="215405" cy="215405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17"/>
            </p:custDataLst>
          </p:nvPr>
        </p:nvSpPr>
        <p:spPr>
          <a:xfrm>
            <a:off x="1503374" y="1580097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3" name="正文"/>
          <p:cNvSpPr txBox="1"/>
          <p:nvPr>
            <p:custDataLst>
              <p:tags r:id="rId18"/>
            </p:custDataLst>
          </p:nvPr>
        </p:nvSpPr>
        <p:spPr>
          <a:xfrm>
            <a:off x="3899670" y="2229585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5" name="正文"/>
          <p:cNvSpPr txBox="1"/>
          <p:nvPr>
            <p:custDataLst>
              <p:tags r:id="rId19"/>
            </p:custDataLst>
          </p:nvPr>
        </p:nvSpPr>
        <p:spPr>
          <a:xfrm>
            <a:off x="6322809" y="2160839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病史：腰骶椎间盘脱出，伴有下肢疼痛、麻木等症状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52" name="正文"/>
          <p:cNvSpPr txBox="1"/>
          <p:nvPr>
            <p:custDataLst>
              <p:tags r:id="rId20"/>
            </p:custDataLst>
          </p:nvPr>
        </p:nvSpPr>
        <p:spPr>
          <a:xfrm>
            <a:off x="8695534" y="1490400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护理需求：协助翻身、协助大小便、协助进食等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55" name="正文"/>
          <p:cNvSpPr txBox="1"/>
          <p:nvPr>
            <p:custDataLst>
              <p:tags r:id="rId21"/>
            </p:custDataLst>
          </p:nvPr>
        </p:nvSpPr>
        <p:spPr>
          <a:xfrm>
            <a:off x="2693010" y="5225609"/>
            <a:ext cx="2227376" cy="7280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年龄：45岁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63" name="正文"/>
          <p:cNvSpPr txBox="1"/>
          <p:nvPr>
            <p:custDataLst>
              <p:tags r:id="rId22"/>
            </p:custDataLst>
          </p:nvPr>
        </p:nvSpPr>
        <p:spPr>
          <a:xfrm>
            <a:off x="5121387" y="5521545"/>
            <a:ext cx="2227376" cy="7280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职业：司机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3" name="正文"/>
          <p:cNvSpPr txBox="1"/>
          <p:nvPr>
            <p:custDataLst>
              <p:tags r:id="rId23"/>
            </p:custDataLst>
          </p:nvPr>
        </p:nvSpPr>
        <p:spPr>
          <a:xfrm>
            <a:off x="7474471" y="5169303"/>
            <a:ext cx="2227376" cy="7280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治疗方案：保守治疗，包括卧床休息、药物治疗、物理治疗等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主诉和现病史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84536" y="2619200"/>
            <a:ext cx="3081" cy="11633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55371" y="3858909"/>
            <a:ext cx="616" cy="33334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04640" y="3307448"/>
            <a:ext cx="3697" cy="51079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79788" y="3797910"/>
            <a:ext cx="1848" cy="142763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9815" y="2446060"/>
            <a:ext cx="3697" cy="12926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0791" y="3844121"/>
            <a:ext cx="0" cy="5434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30676" y="3483053"/>
            <a:ext cx="3697" cy="2594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97198" y="3797910"/>
            <a:ext cx="3697" cy="10869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853244" y="2837320"/>
            <a:ext cx="616" cy="9051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08059" y="3818243"/>
            <a:ext cx="616" cy="17868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980149" y="1877347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主诉：腰痛、腿痛、麻木等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859429" y="252431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既往史：是否有类似疾病或其他相关疾病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48568" y="1490400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生活习惯：工作、运动、饮食等生活习惯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33394" y="2341313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影像学检查：X线、CT、MRI等检查结果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512674" y="166169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治疗方案：保守治疗、手术治疗或其他治疗方案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1034964" y="425140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患者年龄、性别、职业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925951" y="5124496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现病史：发病时间、持续时间、加重或缓解因素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807696" y="461863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家族史：是否有家族遗传病史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07309" y="5458454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体格检查：腰部活动度、肌力、感觉等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582276" y="4434400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诊断：腰骶椎间盘脱出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774946" y="3800990"/>
            <a:ext cx="10636725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32107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1570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390675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44179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56967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16094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6782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734350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78854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84336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既往史和家族史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患者年龄、性别、职业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既往病史：是否有其他疾病，如高血压、糖尿病等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家族史：是否有家族遗传病史，如脊柱侧弯、强直性脊柱炎等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生活习惯：是否有不良生活习惯，如久坐、缺乏运动等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诊断过程和结果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94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692994" y="2285616"/>
            <a:ext cx="1825900" cy="345498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病史采集：了解患者年龄、性别、职业、生活习惯等基本信息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285236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285490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2936954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体格检查：观察患者腰部活动度、疼痛程度、神经功能等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509632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509822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518027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影像学检查：X线、CT、MRI等，明确椎间盘脱出的位置和程度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7340281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734218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742423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诊断结果：腰骶椎间盘脱出，可能伴有神经压迫症状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14"/>
            </p:custDataLst>
          </p:nvPr>
        </p:nvSpPr>
        <p:spPr>
          <a:xfrm>
            <a:off x="9584241" y="1865192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5"/>
            </p:custDataLst>
          </p:nvPr>
        </p:nvSpPr>
        <p:spPr>
          <a:xfrm>
            <a:off x="9586149" y="1865192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6"/>
            </p:custDataLst>
          </p:nvPr>
        </p:nvSpPr>
        <p:spPr>
          <a:xfrm>
            <a:off x="9668199" y="2287525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治疗方案：保守治疗（卧床休息、药物治疗、理疗等）或手术治疗（椎间盘摘除术、椎弓根螺钉固定术等）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疼痛部位：腰骶部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疼痛性质：持续性、阵发性、放射性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疼痛程度：轻度、中度、重度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疼痛原因：椎间盘脱出、神经压迫、肌肉紧张等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https://d.book118.com/508014031064006041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m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6*m_h_a*1_1_1"/>
  <p:tag name="KSO_WM_UNIT_INDEX" val="1_1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6*m_h_a*1_5_1"/>
  <p:tag name="KSO_WM_UNIT_INDEX" val="1_5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2_1"/>
  <p:tag name="KSO_WM_UNIT_INDEX" val="1_2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6*m_h_a*1_2_1"/>
  <p:tag name="KSO_WM_UNIT_INDEX" val="1_2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  <p:tag name="KSO_WM_UNIT_VALUE" val="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4_1"/>
  <p:tag name="KSO_WM_UNIT_INDEX" val="1_4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6*m_h_a*1_4_1"/>
  <p:tag name="KSO_WM_UNIT_INDEX" val="1_4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6*m_h_a*1_3_1"/>
  <p:tag name="KSO_WM_UNIT_INDEX" val="1_3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6_1"/>
  <p:tag name="KSO_WM_UNIT_INDEX" val="1_6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6*m_h_a*1_6_1"/>
  <p:tag name="KSO_WM_UNIT_INDEX" val="1_6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6*m_h_a*1_7_1"/>
  <p:tag name="KSO_WM_UNIT_INDEX" val="1_7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7_1"/>
  <p:tag name="KSO_WM_UNIT_INDEX" val="1_7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188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5_2"/>
  <p:tag name="KSO_WM_UNIT_INDEX" val="1_5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9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62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腰骶椎间盘脱出的护理查房</vt:lpstr>
      <vt:lpstr>目录</vt:lpstr>
      <vt:lpstr>腰骶椎间盘脱出概述</vt:lpstr>
      <vt:lpstr>疾病定义和概述</vt:lpstr>
      <vt:lpstr>病因和发病机制</vt:lpstr>
      <vt:lpstr>诊断标准和分类</vt:lpstr>
      <vt:lpstr>病例汇报</vt:lpstr>
      <vt:lpstr>患者基本信息</vt:lpstr>
      <vt:lpstr>主诉和现病史</vt:lpstr>
      <vt:lpstr>既往史和家族史</vt:lpstr>
      <vt:lpstr>诊断过程和结果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2024-09-20T07:04:09.067</cp:lastPrinted>
  <dcterms:created xsi:type="dcterms:W3CDTF">2024-09-19T23:04:09Z</dcterms:created>
  <dcterms:modified xsi:type="dcterms:W3CDTF">2024-09-19T23:04:11Z</dcterms:modified>
</cp:coreProperties>
</file>