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1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chemeClr val="tx1"/>
                </a:solidFill>
                <a:effectLst/>
                <a:latin typeface="Arial" pitchFamily="34" charset="0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chemeClr val="tx1"/>
                </a:solidFill>
                <a:effectLst/>
                <a:latin typeface="Arial" pitchFamily="34" charset="0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2355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430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chemeClr val="tx1"/>
                </a:solidFill>
                <a:effectLst/>
                <a:latin typeface="Arial" pitchFamily="34" charset="0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30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chemeClr val="tx1"/>
                </a:solidFill>
                <a:effectLst/>
                <a:latin typeface="Arial" pitchFamily="34" charset="0"/>
              </a:defRPr>
            </a:lvl1pPr>
          </a:lstStyle>
          <a:p>
            <a:fld id="{8D5D68F6-2E39-4D9A-8EBC-40F7DD424C7D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89396282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42669852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29633651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24686699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13066551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39586599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24853842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16468013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29347379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  <p:extLst>
      <p:ext uri="{BB962C8B-B14F-4D97-AF65-F5344CB8AC3E}">
        <p14:creationId xmlns:p14="http://schemas.microsoft.com/office/powerpoint/2010/main" val="1176268165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A5CFAC-DBBE-4718-9387-051823EE6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D10F2E-A9FA-476A-88E4-A087CDCF2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5F05C-4122-4D63-A675-0BD494C89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CF40D5-846E-403B-B384-10F2DA323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84FFC7-D7DC-469C-A7AA-F77ECB691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B83BF0-FEE4-4ADB-BB9B-C4502466E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45D9BB-E074-4912-916C-7C83C6B2F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DA5865-D5CF-4444-8CE8-D9E65ED33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A4889D-9110-42AF-8D34-9D894C70B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56B16-4BC8-4B1D-9BF3-51B2719AA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83C5D-9E41-4767-BBEE-11D0A2819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noProof="1"/>
              <a:t>单击此处编辑母版副标题样式</a:t>
            </a:r>
          </a:p>
        </p:txBody>
      </p:sp>
    </p:spTree>
    <p:extLst>
      <p:ext uri="{BB962C8B-B14F-4D97-AF65-F5344CB8AC3E}">
        <p14:creationId xmlns:p14="http://schemas.microsoft.com/office/powerpoint/2010/main" val="3719521629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标题 22"/>
          <p:cNvSpPr>
            <a:spLocks noGrp="1"/>
          </p:cNvSpPr>
          <p:nvPr>
            <p:ph type="title" hasCustomPrompt="1"/>
          </p:nvPr>
        </p:nvSpPr>
        <p:spPr>
          <a:xfrm>
            <a:off x="799210" y="2766059"/>
            <a:ext cx="7545579" cy="132588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标题</a:t>
            </a:r>
          </a:p>
        </p:txBody>
      </p:sp>
    </p:spTree>
    <p:extLst>
      <p:ext uri="{BB962C8B-B14F-4D97-AF65-F5344CB8AC3E}">
        <p14:creationId xmlns:p14="http://schemas.microsoft.com/office/powerpoint/2010/main" val="442560651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695115026"/>
      </p:ext>
    </p:extLst>
  </p:cSld>
  <p:clrMapOvr>
    <a:masterClrMapping/>
  </p:clrMapOvr>
  <p:transition>
    <p:checker dir="vert"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9A79F35F-F756-4624-BD52-16CF2C907939}" type="slidenum">
              <a:rPr lang="en-US" altLang="zh-CN" smtClean="0"/>
              <a:t>‹#›</a:t>
            </a:fld>
            <a:endParaRPr lang="en-US" altLang="zh-CN"/>
          </a:p>
        </p:txBody>
      </p:sp>
      <p:sp>
        <p:nvSpPr>
          <p:cNvPr id="7" name="内容占位符 6"/>
          <p:cNvSpPr>
            <a:spLocks noGrp="1"/>
          </p:cNvSpPr>
          <p:nvPr>
            <p:ph sz="quarter" idx="13" hasCustomPrompt="1"/>
          </p:nvPr>
        </p:nvSpPr>
        <p:spPr>
          <a:xfrm>
            <a:off x="2180564" y="2667020"/>
            <a:ext cx="5181600" cy="1676400"/>
          </a:xfrm>
        </p:spPr>
        <p:txBody>
          <a:bodyPr/>
          <a:lstStyle>
            <a:lvl1pPr>
              <a:defRPr sz="4400"/>
            </a:lvl1pPr>
          </a:lstStyle>
          <a:p>
            <a:pPr lvl="0"/>
            <a:r>
              <a:rPr lang="zh-CN" altLang="en-US"/>
              <a:t>谢    谢</a:t>
            </a:r>
          </a:p>
        </p:txBody>
      </p:sp>
    </p:spTree>
    <p:extLst>
      <p:ext uri="{BB962C8B-B14F-4D97-AF65-F5344CB8AC3E}">
        <p14:creationId xmlns:p14="http://schemas.microsoft.com/office/powerpoint/2010/main" val="700660578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image" Target="../media/image1.png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blipFill dpi="0" rotWithShape="0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>
            <a:extLst>
              <a:ext uri="{FF2B5EF4-FFF2-40B4-BE49-F238E27FC236}">
                <a16:creationId xmlns:a16="http://schemas.microsoft.com/office/drawing/2014/main" id="{7377C93A-200D-4114-86F9-46AEE72F3430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28650" y="365126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文本占位符 2">
            <a:extLst>
              <a:ext uri="{FF2B5EF4-FFF2-40B4-BE49-F238E27FC236}">
                <a16:creationId xmlns:a16="http://schemas.microsoft.com/office/drawing/2014/main" id="{D43C4050-D7C0-43EA-B090-6D1462C2553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34778771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907" r:id="rId2"/>
    <p:sldLayoutId id="2147483908" r:id="rId3"/>
    <p:sldLayoutId id="2147483909" r:id="rId4"/>
  </p:sldLayoutIdLst>
  <p:transition>
    <p:checker dir="vert"/>
  </p:transition>
  <p:timing/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2pPr>
      <a:lvl3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3pPr>
      <a:lvl4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4pPr>
      <a:lvl5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5pPr>
      <a:lvl6pPr marL="3429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6pPr>
      <a:lvl7pPr marL="6858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7pPr>
      <a:lvl8pPr marL="10287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8pPr>
      <a:lvl9pPr marL="13716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9pPr>
    </p:titleStyle>
    <p:bodyStyle>
      <a:lvl1pPr marL="171450" indent="-171450" algn="l" rtl="0" eaLnBrk="1" fontAlgn="base" hangingPunct="1">
        <a:lnSpc>
          <a:spcPct val="90000"/>
        </a:lnSpc>
        <a:spcBef>
          <a:spcPts val="750"/>
        </a:spcBef>
        <a:spcAft>
          <a:spcPct val="0"/>
        </a:spcAft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Relationship Id="rId4" Type="http://schemas.openxmlformats.org/officeDocument/2006/relationships/image" Target="../media/image3.gif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9.xml" /><Relationship Id="rId3" Type="http://schemas.openxmlformats.org/officeDocument/2006/relationships/audio" Target="../media/audio111.wav" /><Relationship Id="rId4" Type="http://schemas.openxmlformats.org/officeDocument/2006/relationships/audio" Target="../media/audio222.wav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1501203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10 </a:t>
            </a:r>
            <a:r>
              <a:rPr lang="zh-CN" altLang="en-US"/>
              <a:t>小石潭记</a:t>
            </a:r>
          </a:p>
        </p:txBody>
      </p:sp>
    </p:spTree>
    <p:extLst>
      <p:ext uri="{BB962C8B-B14F-4D97-AF65-F5344CB8AC3E}">
        <p14:creationId xmlns:p14="http://schemas.microsoft.com/office/powerpoint/2010/main" val="4174816066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8" name="Picture 4" descr="水3 好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2875" y="44450"/>
            <a:ext cx="8893175" cy="667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 descr="t1"/>
          <p:cNvPicPr>
            <a:picLocks noGrp="1" noChangeAspect="1" noChangeArrowheads="1" noCrop="1"/>
          </p:cNvPicPr>
          <p:nvPr>
            <p:ph type="ctrTitle"/>
          </p:nvPr>
        </p:nvPicPr>
        <p:blipFill>
          <a:blip r:embed="rId4">
            <a:lum bright="6000" contrast="1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6013" y="2060575"/>
            <a:ext cx="3455987" cy="10795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3197225" y="3895725"/>
            <a:ext cx="2251075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5400" b="1">
                <a:solidFill>
                  <a:srgbClr val="0000FF"/>
                </a:solidFill>
                <a:effectLst/>
                <a:latin typeface="Times New Roman" panose="020b0604020202020204" pitchFamily="34" charset="0"/>
                <a:ea typeface="楷体" panose="02010609060101010101" pitchFamily="49" charset="-122"/>
              </a:rPr>
              <a:t>柳宗元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0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371600" y="549275"/>
            <a:ext cx="7772400" cy="1143000"/>
          </a:xfrm>
        </p:spPr>
        <p:txBody>
          <a:bodyPr/>
          <a:lstStyle/>
          <a:p>
            <a:pPr eaLnBrk="1" hangingPunct="1">
              <a:defRPr/>
            </a:pPr>
            <a:r>
              <a:rPr lang="zh-CN" altLang="en-US" sz="4800" b="1">
                <a:solidFill>
                  <a:srgbClr val="FF3300"/>
                </a:solidFill>
                <a:latin typeface="Times New Roman"/>
                <a:ea typeface="楷体" panose="02010609060101010101" pitchFamily="49" charset="-122"/>
              </a:rPr>
              <a:t>作者是怎样发现小石潭的？</a:t>
            </a:r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2159000" y="1773238"/>
            <a:ext cx="6985000" cy="4114800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endParaRPr lang="en-US" altLang="zh-CN" sz="4000" b="1">
              <a:solidFill>
                <a:srgbClr val="FF9900"/>
              </a:solidFill>
              <a:latin typeface="黑体" pitchFamily="49" charset="-122"/>
              <a:ea typeface="黑体" pitchFamily="49" charset="-122"/>
            </a:endParaRPr>
          </a:p>
          <a:p>
            <a:pPr eaLnBrk="1" hangingPunct="1">
              <a:buFontTx/>
              <a:buNone/>
              <a:defRPr/>
            </a:pPr>
            <a:r>
              <a:rPr lang="en-US" altLang="zh-CN" sz="4400" b="1">
                <a:solidFill>
                  <a:srgbClr val="000000"/>
                </a:solidFill>
                <a:latin typeface="Times New Roman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4400" b="1">
                <a:solidFill>
                  <a:srgbClr val="000000"/>
                </a:solidFill>
                <a:latin typeface="Times New Roman" pitchFamily="49" charset="-122"/>
                <a:ea typeface="楷体" panose="02010609060101010101" pitchFamily="49" charset="-122"/>
              </a:rPr>
              <a:t>隔篁竹，闻水声，如鸣佩环，心乐之。伐竹取道，下见小潭</a:t>
            </a:r>
          </a:p>
        </p:txBody>
      </p:sp>
      <p:sp>
        <p:nvSpPr>
          <p:cNvPr id="5124" name="Text Box 5"/>
          <p:cNvSpPr txBox="1">
            <a:spLocks noChangeArrowheads="1"/>
          </p:cNvSpPr>
          <p:nvPr/>
        </p:nvSpPr>
        <p:spPr bwMode="auto">
          <a:xfrm>
            <a:off x="179388" y="476250"/>
            <a:ext cx="793750" cy="5562600"/>
          </a:xfrm>
          <a:prstGeom prst="rect">
            <a:avLst/>
          </a:prstGeom>
          <a:solidFill>
            <a:srgbClr val="CCEC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eaVert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kumimoji="1" lang="zh-CN" altLang="en-GB" sz="2000" b="1">
                <a:solidFill>
                  <a:schemeClr val="tx1"/>
                </a:solidFill>
                <a:effectLst/>
                <a:latin typeface="Times New Roman" pitchFamily="49" charset="-122"/>
                <a:ea typeface="楷体" panose="02010609060101010101" pitchFamily="49" charset="-122"/>
              </a:rPr>
              <a:t>   </a:t>
            </a:r>
            <a:r>
              <a:rPr kumimoji="1" lang="zh-CN" altLang="en-GB" sz="4000" b="1">
                <a:solidFill>
                  <a:srgbClr val="FF0066"/>
                </a:solidFill>
                <a:effectLst/>
                <a:latin typeface="Times New Roman" pitchFamily="49" charset="-122"/>
                <a:ea typeface="楷体" panose="02010609060101010101" pitchFamily="49" charset="-122"/>
              </a:rPr>
              <a:t>品  读</a:t>
            </a:r>
            <a:r>
              <a:rPr kumimoji="1" lang="zh-CN" altLang="en-GB" sz="2000" b="1">
                <a:solidFill>
                  <a:schemeClr val="tx1"/>
                </a:solidFill>
                <a:effectLst/>
                <a:latin typeface="Times New Roman" pitchFamily="49" charset="-122"/>
                <a:ea typeface="楷体" panose="02010609060101010101" pitchFamily="49" charset="-122"/>
              </a:rPr>
              <a:t>        </a:t>
            </a:r>
            <a:r>
              <a:rPr kumimoji="1" lang="zh-CN" altLang="en-GB" b="1">
                <a:solidFill>
                  <a:srgbClr val="000000"/>
                </a:solidFill>
                <a:effectLst/>
                <a:latin typeface="Times New Roman" pitchFamily="49" charset="-122"/>
                <a:ea typeface="楷体" panose="02010609060101010101" pitchFamily="49" charset="-122"/>
              </a:rPr>
              <a:t>用原文回答</a:t>
            </a:r>
            <a:endParaRPr kumimoji="1" lang="zh-CN" altLang="en-US" b="1">
              <a:solidFill>
                <a:srgbClr val="000000"/>
              </a:solidFill>
              <a:effectLst/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0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003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4" grpId="0"/>
      <p:bldP spid="10035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46" name="Picture 2" descr="图片x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438" y="44450"/>
            <a:ext cx="8964612" cy="679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539750" y="1484313"/>
            <a:ext cx="7920038" cy="70802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4000" b="1">
                <a:solidFill>
                  <a:srgbClr val="FF33CC"/>
                </a:solidFill>
                <a:latin typeface="Times New Roman"/>
                <a:ea typeface="楷体"/>
              </a:rPr>
              <a:t>哪些动词可以概括发现小石潭过程？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42988" y="3933825"/>
            <a:ext cx="6983412" cy="8302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4800" b="1">
                <a:latin typeface="Times New Roman"/>
                <a:ea typeface="楷体"/>
              </a:rPr>
              <a:t>      </a:t>
            </a:r>
            <a:r>
              <a:rPr lang="zh-CN" altLang="en-US" sz="4800" b="1">
                <a:solidFill>
                  <a:srgbClr val="FF0000"/>
                </a:solidFill>
                <a:latin typeface="Times New Roman"/>
                <a:ea typeface="楷体"/>
              </a:rPr>
              <a:t>隔  闻  伐  取  见</a:t>
            </a: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70" name="Picture 2" descr="图片x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438" y="44450"/>
            <a:ext cx="8964612" cy="679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checker dir="vert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37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765175"/>
            <a:ext cx="7772400" cy="1143000"/>
          </a:xfrm>
        </p:spPr>
        <p:txBody>
          <a:bodyPr/>
          <a:lstStyle/>
          <a:p>
            <a:pPr eaLnBrk="1" hangingPunct="1">
              <a:defRPr/>
            </a:pPr>
            <a:r>
              <a:rPr lang="zh-CN" altLang="en-US" sz="4800" b="1">
                <a:solidFill>
                  <a:srgbClr val="660066"/>
                </a:solidFill>
                <a:latin typeface="Times New Roman"/>
                <a:ea typeface="楷体" panose="02010609060101010101" pitchFamily="49" charset="-122"/>
              </a:rPr>
              <a:t>小石潭的全貌是怎样的？</a:t>
            </a:r>
          </a:p>
        </p:txBody>
      </p:sp>
      <p:sp>
        <p:nvSpPr>
          <p:cNvPr id="101379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0" y="2438400"/>
            <a:ext cx="6694488" cy="4114800"/>
          </a:xfrm>
        </p:spPr>
        <p:txBody>
          <a:bodyPr/>
          <a:lstStyle/>
          <a:p>
            <a:pPr eaLnBrk="1" hangingPunct="1">
              <a:spcBef>
                <a:spcPct val="50000"/>
              </a:spcBef>
              <a:buClrTx/>
              <a:buFontTx/>
              <a:buNone/>
              <a:defRPr/>
            </a:pPr>
            <a:r>
              <a:rPr lang="en-US" altLang="zh-CN" sz="4400" b="1">
                <a:solidFill>
                  <a:srgbClr val="000000"/>
                </a:solidFill>
                <a:latin typeface="Times New Roman" pitchFamily="49" charset="-122"/>
                <a:ea typeface="楷体" panose="02010609060101010101" pitchFamily="49" charset="-122"/>
              </a:rPr>
              <a:t>  </a:t>
            </a:r>
            <a:r>
              <a:rPr lang="zh-CN" altLang="en-US" sz="4400" b="1">
                <a:solidFill>
                  <a:srgbClr val="000000"/>
                </a:solidFill>
                <a:latin typeface="Times New Roman" pitchFamily="49" charset="-122"/>
                <a:ea typeface="楷体" panose="02010609060101010101" pitchFamily="49" charset="-122"/>
              </a:rPr>
              <a:t>水尤清冽，全石以为底，近岸，卷石底以出，为坻，为屿，为嵁，为岩。</a:t>
            </a:r>
          </a:p>
          <a:p>
            <a:pPr eaLnBrk="1" hangingPunct="1">
              <a:defRPr/>
            </a:pPr>
            <a:endParaRPr lang="en-US" altLang="zh-CN" sz="4400" b="1">
              <a:solidFill>
                <a:srgbClr val="000000"/>
              </a:solidFill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013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78" grpId="0"/>
      <p:bldP spid="10137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1331913" y="1341438"/>
            <a:ext cx="5976937" cy="706437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4000">
                <a:solidFill>
                  <a:srgbClr val="0000FF"/>
                </a:solidFill>
                <a:latin typeface="Times New Roman"/>
                <a:ea typeface="楷体"/>
              </a:rPr>
              <a:t>本段写景用了什么写法？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7088" y="3573463"/>
            <a:ext cx="7632700" cy="107632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zh-CN">
                <a:latin typeface="Times New Roman"/>
                <a:ea typeface="楷体"/>
              </a:rPr>
              <a:t>用的是先闻其声，后见其形，“移步换景”的写法</a:t>
            </a:r>
            <a:endParaRPr lang="zh-CN" altLang="en-US"/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827088" y="836613"/>
            <a:ext cx="6697662" cy="1077912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>
                <a:solidFill>
                  <a:srgbClr val="002060"/>
                </a:solidFill>
                <a:latin typeface="Times New Roman"/>
                <a:ea typeface="楷体"/>
              </a:rPr>
              <a:t>从本段中的描写可以看出作者的心情是快乐的</a:t>
            </a:r>
          </a:p>
        </p:txBody>
      </p:sp>
    </p:spTree>
  </p:cSld>
  <p:clrMapOvr>
    <a:masterClrMapping/>
  </p:clrMapOvr>
  <p:transition>
    <p:checker dir="vert"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66" name="Picture 2" descr="b2-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checker dir="vert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259" name="Rectangle 3"/>
          <p:cNvSpPr>
            <a:spLocks noChangeArrowheads="1"/>
          </p:cNvSpPr>
          <p:nvPr/>
        </p:nvSpPr>
        <p:spPr bwMode="auto">
          <a:xfrm>
            <a:off x="323850" y="836613"/>
            <a:ext cx="7983538" cy="641350"/>
          </a:xfrm>
          <a:prstGeom prst="rect">
            <a:avLst/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kumimoji="1" lang="zh-CN" altLang="en-US" sz="3600" b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楷体" panose="02010609060101010101" pitchFamily="49" charset="-122"/>
              </a:rPr>
              <a:t>游鱼和潭水有什么特点？找出相关语句</a:t>
            </a:r>
          </a:p>
        </p:txBody>
      </p:sp>
      <p:sp>
        <p:nvSpPr>
          <p:cNvPr id="96260" name="Text Box 4"/>
          <p:cNvSpPr txBox="1">
            <a:spLocks noChangeArrowheads="1"/>
          </p:cNvSpPr>
          <p:nvPr/>
        </p:nvSpPr>
        <p:spPr bwMode="auto">
          <a:xfrm>
            <a:off x="3557588" y="2360613"/>
            <a:ext cx="5586412" cy="1068387"/>
          </a:xfrm>
          <a:prstGeom prst="rect">
            <a:avLst/>
          </a:prstGeom>
          <a:solidFill>
            <a:srgbClr val="333333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kumimoji="1" lang="zh-CN" altLang="en-US" sz="2200" b="1">
                <a:solidFill>
                  <a:schemeClr val="tx1"/>
                </a:solidFill>
                <a:effectLst/>
                <a:latin typeface="Times New Roman" pitchFamily="49" charset="-122"/>
                <a:ea typeface="楷体" panose="02010609060101010101" pitchFamily="49" charset="-122"/>
              </a:rPr>
              <a:t>日光下彻，</a:t>
            </a:r>
            <a:r>
              <a:rPr kumimoji="1" lang="zh-CN" altLang="en-US" sz="2200" b="1">
                <a:solidFill>
                  <a:srgbClr val="990033"/>
                </a:solidFill>
                <a:effectLst/>
                <a:latin typeface="Times New Roman" pitchFamily="49" charset="-122"/>
                <a:ea typeface="楷体" panose="02010609060101010101" pitchFamily="49" charset="-122"/>
              </a:rPr>
              <a:t> </a:t>
            </a:r>
            <a:r>
              <a:rPr kumimoji="1" lang="zh-CN" altLang="en-US" sz="2200" b="1">
                <a:solidFill>
                  <a:schemeClr val="tx1"/>
                </a:solidFill>
                <a:effectLst/>
                <a:latin typeface="Times New Roman" pitchFamily="49" charset="-122"/>
                <a:ea typeface="楷体" panose="02010609060101010101" pitchFamily="49" charset="-122"/>
              </a:rPr>
              <a:t>影布石上， 佁然不动</a:t>
            </a:r>
          </a:p>
          <a:p>
            <a:pPr eaLnBrk="1" hangingPunct="1">
              <a:spcBef>
                <a:spcPct val="50000"/>
              </a:spcBef>
            </a:pPr>
            <a:r>
              <a:rPr kumimoji="1" lang="zh-CN" altLang="en-US" sz="2800" b="1">
                <a:solidFill>
                  <a:schemeClr val="tx1"/>
                </a:solidFill>
                <a:effectLst/>
                <a:latin typeface="Times New Roman" pitchFamily="49" charset="-122"/>
                <a:ea typeface="楷体" panose="02010609060101010101" pitchFamily="49" charset="-122"/>
              </a:rPr>
              <a:t>俶而远逝    往来翕忽</a:t>
            </a:r>
          </a:p>
        </p:txBody>
      </p:sp>
      <p:sp>
        <p:nvSpPr>
          <p:cNvPr id="96261" name="Rectangle 5"/>
          <p:cNvSpPr>
            <a:spLocks noChangeArrowheads="1"/>
          </p:cNvSpPr>
          <p:nvPr/>
        </p:nvSpPr>
        <p:spPr bwMode="auto">
          <a:xfrm>
            <a:off x="1331913" y="2667000"/>
            <a:ext cx="742950" cy="762000"/>
          </a:xfrm>
          <a:prstGeom prst="rect">
            <a:avLst/>
          </a:prstGeom>
          <a:solidFill>
            <a:schemeClr val="hlink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kumimoji="1" lang="zh-CN" altLang="en-US" sz="4400" b="1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楷体" panose="02010609060101010101" pitchFamily="49" charset="-122"/>
              </a:rPr>
              <a:t>鱼</a:t>
            </a:r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1403350" y="4724400"/>
            <a:ext cx="762000" cy="762000"/>
          </a:xfrm>
          <a:prstGeom prst="rect">
            <a:avLst/>
          </a:prstGeom>
          <a:solidFill>
            <a:schemeClr val="folHlink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kumimoji="1" lang="zh-CN" altLang="en-US" sz="4400" b="1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楷体" panose="02010609060101010101" pitchFamily="49" charset="-122"/>
              </a:rPr>
              <a:t>水</a:t>
            </a:r>
          </a:p>
        </p:txBody>
      </p:sp>
      <p:sp>
        <p:nvSpPr>
          <p:cNvPr id="96263" name="Text Box 7"/>
          <p:cNvSpPr txBox="1">
            <a:spLocks noChangeArrowheads="1"/>
          </p:cNvSpPr>
          <p:nvPr/>
        </p:nvSpPr>
        <p:spPr bwMode="auto">
          <a:xfrm>
            <a:off x="3563938" y="4724400"/>
            <a:ext cx="5580062" cy="1077913"/>
          </a:xfrm>
          <a:prstGeom prst="rect">
            <a:avLst/>
          </a:prstGeom>
          <a:solidFill>
            <a:srgbClr val="333333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kumimoji="1" lang="zh-CN" altLang="en-US" b="1">
                <a:solidFill>
                  <a:schemeClr val="tx1"/>
                </a:solidFill>
                <a:effectLst/>
                <a:latin typeface="Times New Roman" pitchFamily="49" charset="-122"/>
                <a:ea typeface="楷体" panose="02010609060101010101" pitchFamily="49" charset="-122"/>
              </a:rPr>
              <a:t>（鱼）空游、佁然不动、俶而远逝（采用特写镜头）</a:t>
            </a:r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539750" y="2636838"/>
            <a:ext cx="719138" cy="830262"/>
          </a:xfrm>
          <a:prstGeom prst="rect">
            <a:avLst/>
          </a:prstGeom>
          <a:solidFill>
            <a:srgbClr val="333333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kumimoji="1" lang="zh-CN" altLang="en-US" sz="2400" b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楷体" panose="02010609060101010101" pitchFamily="49" charset="-122"/>
              </a:rPr>
              <a:t>正面</a:t>
            </a:r>
          </a:p>
        </p:txBody>
      </p:sp>
      <p:sp>
        <p:nvSpPr>
          <p:cNvPr id="96265" name="Text Box 9"/>
          <p:cNvSpPr txBox="1">
            <a:spLocks noChangeArrowheads="1"/>
          </p:cNvSpPr>
          <p:nvPr/>
        </p:nvSpPr>
        <p:spPr bwMode="auto">
          <a:xfrm>
            <a:off x="468313" y="4814888"/>
            <a:ext cx="762000" cy="830262"/>
          </a:xfrm>
          <a:prstGeom prst="rect">
            <a:avLst/>
          </a:prstGeom>
          <a:solidFill>
            <a:srgbClr val="990033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rgbClr val="0066FF"/>
                </a:solidFill>
                <a:latin typeface="Tahoma" panose="020b0604030504040204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kumimoji="1" lang="zh-CN" altLang="en-US" sz="2400" b="1">
                <a:solidFill>
                  <a:schemeClr val="hlink"/>
                </a:solidFill>
                <a:effectLst/>
                <a:latin typeface="Times New Roman" panose="02020603050405020304" pitchFamily="18" charset="0"/>
                <a:ea typeface="楷体" panose="02010609060101010101" pitchFamily="49" charset="-122"/>
              </a:rPr>
              <a:t>侧面</a:t>
            </a:r>
          </a:p>
        </p:txBody>
      </p:sp>
      <p:sp>
        <p:nvSpPr>
          <p:cNvPr id="96266" name="Line 10"/>
          <p:cNvSpPr>
            <a:spLocks noChangeShapeType="1"/>
          </p:cNvSpPr>
          <p:nvPr/>
        </p:nvSpPr>
        <p:spPr bwMode="auto">
          <a:xfrm flipV="1">
            <a:off x="2773363" y="2565400"/>
            <a:ext cx="719137" cy="215900"/>
          </a:xfrm>
          <a:prstGeom prst="line">
            <a:avLst/>
          </a:prstGeom>
          <a:noFill/>
          <a:ln w="19050">
            <a:solidFill>
              <a:srgbClr val="FF0000"/>
            </a:solidFill>
            <a:round/>
            <a:tailEnd type="triangle" w="med" len="med"/>
          </a:ln>
          <a:effectLst>
            <a:outerShdw dist="35921" dir="2700000" algn="ctr" rotWithShape="0">
              <a:schemeClr val="bg2">
                <a:alpha val="50000"/>
              </a:schemeClr>
            </a:outerShdw>
          </a:effectLst>
        </p:spPr>
        <p:txBody>
          <a:bodyPr vert="eaVer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96267" name="Line 11"/>
          <p:cNvSpPr>
            <a:spLocks noChangeShapeType="1"/>
          </p:cNvSpPr>
          <p:nvPr/>
        </p:nvSpPr>
        <p:spPr bwMode="auto">
          <a:xfrm>
            <a:off x="2771775" y="3141663"/>
            <a:ext cx="647700" cy="142875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tailEnd type="triangle" w="med" len="med"/>
          </a:ln>
          <a:effectLst>
            <a:outerShdw dist="35921" dir="2700000" algn="ctr" rotWithShape="0">
              <a:schemeClr val="bg2">
                <a:alpha val="50000"/>
              </a:schemeClr>
            </a:outerShdw>
          </a:effectLst>
        </p:spPr>
        <p:txBody>
          <a:bodyPr vert="eaVer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96268" name="Line 12"/>
          <p:cNvSpPr>
            <a:spLocks noChangeShapeType="1"/>
          </p:cNvSpPr>
          <p:nvPr/>
        </p:nvSpPr>
        <p:spPr bwMode="auto">
          <a:xfrm>
            <a:off x="2843213" y="5084763"/>
            <a:ext cx="647700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tailEnd type="triangle" w="med" len="med"/>
          </a:ln>
          <a:effectLst>
            <a:outerShdw dist="35921" dir="2700000" algn="ctr" rotWithShape="0">
              <a:schemeClr val="bg2">
                <a:alpha val="50000"/>
              </a:schemeClr>
            </a:outerShdw>
          </a:effectLst>
        </p:spPr>
        <p:txBody>
          <a:bodyPr vert="eaVer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96269" name="Line 13"/>
          <p:cNvSpPr>
            <a:spLocks noChangeShapeType="1"/>
          </p:cNvSpPr>
          <p:nvPr/>
        </p:nvSpPr>
        <p:spPr bwMode="auto">
          <a:xfrm flipH="1">
            <a:off x="900113" y="3573463"/>
            <a:ext cx="0" cy="1150937"/>
          </a:xfrm>
          <a:prstGeom prst="line">
            <a:avLst/>
          </a:prstGeom>
          <a:noFill/>
          <a:ln w="88900" cmpd="dbl">
            <a:solidFill>
              <a:srgbClr val="FF0000"/>
            </a:solidFill>
            <a:round/>
            <a:tailEnd type="triangle" w="med" len="med"/>
          </a:ln>
          <a:effectLst>
            <a:outerShdw dist="35921" dir="2700000" algn="ctr" rotWithShape="0">
              <a:schemeClr val="bg2">
                <a:alpha val="50000"/>
              </a:schemeClr>
            </a:outerShdw>
          </a:effectLst>
        </p:spPr>
        <p:txBody>
          <a:bodyPr vert="eaVer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96270" name="WordArt 14"/>
          <p:cNvSpPr>
            <a:spLocks noChangeArrowheads="1" noChangeShapeType="1" noTextEdit="1"/>
          </p:cNvSpPr>
          <p:nvPr/>
        </p:nvSpPr>
        <p:spPr bwMode="auto">
          <a:xfrm>
            <a:off x="2124075" y="2613025"/>
            <a:ext cx="673100" cy="815975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32056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3600" b="1" kern="10">
                <a:ln w="9525">
                  <a:solidFill>
                    <a:srgbClr val="CC99FF"/>
                  </a:solidFill>
                  <a:round/>
                </a:ln>
                <a:gradFill rotWithShape="1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9999FF">
                      <a:alpha val="79999"/>
                    </a:srgbClr>
                  </a:outerShdw>
                </a:effectLst>
                <a:latin typeface="Times New Roman" pitchFamily="49" charset="-122"/>
                <a:ea typeface="楷体" panose="02010609060101010101" pitchFamily="49" charset="-122"/>
              </a:rPr>
              <a:t>乐</a:t>
            </a:r>
          </a:p>
        </p:txBody>
      </p:sp>
      <p:sp>
        <p:nvSpPr>
          <p:cNvPr id="96271" name="WordArt 15"/>
          <p:cNvSpPr>
            <a:spLocks noChangeArrowheads="1" noChangeShapeType="1" noTextEdit="1"/>
          </p:cNvSpPr>
          <p:nvPr/>
        </p:nvSpPr>
        <p:spPr bwMode="auto">
          <a:xfrm>
            <a:off x="2195513" y="4797425"/>
            <a:ext cx="457200" cy="600075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32056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3600" b="1" kern="10">
                <a:ln w="9525">
                  <a:solidFill>
                    <a:srgbClr val="CC99FF"/>
                  </a:solidFill>
                  <a:round/>
                </a:ln>
                <a:gradFill rotWithShape="1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9999FF">
                      <a:alpha val="79999"/>
                    </a:srgbClr>
                  </a:outerShdw>
                </a:effectLst>
                <a:latin typeface="Times New Roman" pitchFamily="49" charset="-122"/>
                <a:ea typeface="楷体" panose="02010609060101010101" pitchFamily="49" charset="-122"/>
              </a:rPr>
              <a:t>清</a:t>
            </a:r>
          </a:p>
        </p:txBody>
      </p:sp>
      <p:sp>
        <p:nvSpPr>
          <p:cNvPr id="96275" name="Text Box 19"/>
          <p:cNvSpPr txBox="1">
            <a:spLocks noChangeArrowheads="1"/>
          </p:cNvSpPr>
          <p:nvPr/>
        </p:nvSpPr>
        <p:spPr bwMode="auto">
          <a:xfrm>
            <a:off x="7740650" y="2924175"/>
            <a:ext cx="1079500" cy="519113"/>
          </a:xfrm>
          <a:prstGeom prst="rect">
            <a:avLst/>
          </a:prstGeom>
          <a:noFill/>
          <a:ln w="31750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US" altLang="zh-CN" sz="2800" b="1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800" b="1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49" charset="-122"/>
                <a:ea typeface="楷体" panose="02010609060101010101" pitchFamily="49" charset="-122"/>
              </a:rPr>
              <a:t>动态</a:t>
            </a:r>
          </a:p>
        </p:txBody>
      </p:sp>
      <p:sp>
        <p:nvSpPr>
          <p:cNvPr id="96276" name="Text Box 20"/>
          <p:cNvSpPr txBox="1">
            <a:spLocks noChangeArrowheads="1"/>
          </p:cNvSpPr>
          <p:nvPr/>
        </p:nvSpPr>
        <p:spPr bwMode="auto">
          <a:xfrm>
            <a:off x="8172450" y="2395538"/>
            <a:ext cx="1295400" cy="457200"/>
          </a:xfrm>
          <a:prstGeom prst="rect">
            <a:avLst/>
          </a:prstGeom>
          <a:noFill/>
          <a:ln w="31750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zh-CN" altLang="en-US" sz="2400" b="1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/>
                <a:ea typeface="楷体" panose="02010609060101010101" pitchFamily="49" charset="-122"/>
              </a:rPr>
              <a:t>静态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62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62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62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62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62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62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62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62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62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62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625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62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62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75"/>
                                        <p:tgtEl>
                                          <p:spTgt spid="962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62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6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75"/>
                                        <p:tgtEl>
                                          <p:spTgt spid="962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62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62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6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6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6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62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62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62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62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62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62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62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627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1" dur="30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300" fill="hold"/>
                                        <p:tgtEl>
                                          <p:spTgt spid="962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300" fill="hold"/>
                                        <p:tgtEl>
                                          <p:spTgt spid="962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962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962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1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6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6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6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627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62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627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62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627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62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627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627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 nodeType="clickPar">
                      <p:stCondLst>
                        <p:cond delay="indefinite"/>
                      </p:stCondLst>
                      <p:childTnLst>
                        <p:par>
                          <p:cTn id="10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962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962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 nodeType="clickPar">
                      <p:stCondLst>
                        <p:cond delay="indefinite"/>
                      </p:stCondLst>
                      <p:childTnLst>
                        <p:par>
                          <p:cTn id="1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59" grpId="0"/>
      <p:bldP spid="96260" grpId="0" uiExpand="1" build="p"/>
      <p:bldP spid="96261" grpId="0" build="p"/>
      <p:bldP spid="96262" grpId="0" build="p"/>
      <p:bldP spid="96263" grpId="0" build="p"/>
      <p:bldP spid="96264" grpId="0" build="p"/>
      <p:bldP spid="96265" grpId="0" uiExpand="1" build="allAtOnce" animBg="1"/>
      <p:bldP spid="96270" grpId="0"/>
      <p:bldP spid="96271" grpId="0"/>
      <p:bldP spid="96275" grpId="0"/>
      <p:bldP spid="9627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https://d.book118.com/508015012031006046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25</Paragraphs>
  <Slides>11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微软雅黑</vt:lpstr>
      <vt:lpstr>Tahoma</vt:lpstr>
      <vt:lpstr>宋体</vt:lpstr>
      <vt:lpstr>Times New Roman</vt:lpstr>
      <vt:lpstr>楷体</vt:lpstr>
      <vt:lpstr>黑体</vt:lpstr>
      <vt:lpstr>Office Theme</vt:lpstr>
      <vt:lpstr>10 小石潭记</vt:lpstr>
      <vt:lpstr>PowerPoint Presentation</vt:lpstr>
      <vt:lpstr>作者是怎样发现小石潭的？</vt:lpstr>
      <vt:lpstr>PowerPoint Presentation</vt:lpstr>
      <vt:lpstr>PowerPoint Presentation</vt:lpstr>
      <vt:lpstr>小石潭的全貌是怎样的？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2024-09-27T00:24:26.136</cp:lastPrinted>
  <dcterms:created xsi:type="dcterms:W3CDTF">2024-09-26T16:24:26Z</dcterms:created>
  <dcterms:modified xsi:type="dcterms:W3CDTF">2024-09-26T16:24:27Z</dcterms:modified>
</cp:coreProperties>
</file>