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6572C7-F39B-42B3-B9D3-6F033BC44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11A4BF-3A07-4C3B-AC30-EFDF5E80CE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D9F9FA-7D7A-4CB9-9FF2-AB07907FDA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DEC1B2-8495-477F-BA0A-7B20BCC4CC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FA358D-6006-42AF-A73A-9ABD8F84E0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889325-C205-4727-904E-1A11FFBC5E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B3CAA6-6161-423A-BCE4-5714E5EAE5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4F533C-C01D-478A-BB96-AA0BE94E00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9A1F2F-41DE-405D-A7A1-42F51C8B69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3D629C-502E-4CFE-9C41-95115F4F1D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2CFE10-3885-4E35-B103-1C0E0BE4F1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1512205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神经纤维的细胞生物学特征</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神经纤维类型及其分布
 神经纤维的结构和功能
 神经纤维的离子通道和转运系统
 神经纤维的兴奋传导和信号转导
 神经纤维的再生和修复
 神经纤维的退行性改变
 神经纤维的保护和再生
 神经纤维的临床意义</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神经纤维类型及其分布</a:t>
            </a:r>
          </a:p>
        </p:txBody>
      </p:sp>
      <p:sp>
        <p:nvSpPr>
          <p:cNvPr id="3" name="Subtitle 2"/>
          <p:cNvSpPr>
            <a:spLocks noGrp="1"/>
          </p:cNvSpPr>
          <p:nvPr>
            <p:ph type="subTitle" idx="1"/>
          </p:nvPr>
        </p:nvSpPr>
        <p:spPr/>
        <p:txBody>
          <a:bodyPr/>
          <a:lstStyle/>
          <a:p>
            <a:r>
              <a:t>神经纤维的细胞生物学特征</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神经纤维类型及其分布</a:t>
            </a:r>
          </a:p>
        </p:txBody>
      </p:sp>
      <p:sp>
        <p:nvSpPr>
          <p:cNvPr id="3" name="Text Placeholder 2"/>
          <p:cNvSpPr>
            <a:spLocks noGrp="1"/>
          </p:cNvSpPr>
          <p:nvPr>
            <p:ph type="body" idx="1"/>
          </p:nvPr>
        </p:nvSpPr>
        <p:spPr/>
        <p:txBody>
          <a:bodyPr/>
          <a:lstStyle/>
          <a:p>
            <a:r>
              <a:t>神经纤维的类型和分布</a:t>
            </a:r>
          </a:p>
        </p:txBody>
      </p:sp>
      <p:sp>
        <p:nvSpPr>
          <p:cNvPr id="4" name="Content Placeholder 3"/>
          <p:cNvSpPr>
            <a:spLocks noGrp="1"/>
          </p:cNvSpPr>
          <p:nvPr>
            <p:ph sz="half" idx="2"/>
          </p:nvPr>
        </p:nvSpPr>
        <p:spPr/>
        <p:txBody>
          <a:bodyPr/>
          <a:lstStyle/>
          <a:p>
            <a:r>
              <a:t>1. 神经纤维根据其功能、结构和分布，分为感觉神经纤维和运动神经纤维两大类，而每类中又有粗、细两种。</a:t>
            </a:r>
          </a:p>
          <a:p>
            <a:r>
              <a:t>2. 感觉神经纤维主要负责将感觉信息传送到中枢神经系统，运动神经纤维负责将运动指令从中枢神经系统传递到效应器（肌肉或腺体）。</a:t>
            </a:r>
          </a:p>
          <a:p>
            <a:r>
              <a:t>3. 粗神经纤维的传导速度快、传导距离长，细神经纤维的传导速度慢、传导距离短。</a:t>
            </a:r>
          </a:p>
        </p:txBody>
      </p:sp>
      <p:sp>
        <p:nvSpPr>
          <p:cNvPr id="5" name="Text Placeholder 4"/>
          <p:cNvSpPr>
            <a:spLocks noGrp="1"/>
          </p:cNvSpPr>
          <p:nvPr>
            <p:ph type="body" idx="3"/>
          </p:nvPr>
        </p:nvSpPr>
        <p:spPr/>
        <p:txBody>
          <a:bodyPr/>
          <a:lstStyle/>
          <a:p>
            <a:r>
              <a:t>神经纤维的髓鞘化水平</a:t>
            </a:r>
          </a:p>
        </p:txBody>
      </p:sp>
      <p:sp>
        <p:nvSpPr>
          <p:cNvPr id="6" name="Content Placeholder 5"/>
          <p:cNvSpPr>
            <a:spLocks noGrp="1"/>
          </p:cNvSpPr>
          <p:nvPr>
            <p:ph sz="half" idx="4"/>
          </p:nvPr>
        </p:nvSpPr>
        <p:spPr/>
        <p:txBody>
          <a:bodyPr/>
          <a:lstStyle/>
          <a:p>
            <a:r>
              <a:t>1. 神经纤维根据其髓鞘化水平分为有髓鞘神经纤维和无髓鞘神经纤维两种类型。</a:t>
            </a:r>
          </a:p>
          <a:p>
            <a:r>
              <a:t>2. 有髓鞘神经纤维的轴突由少突胶质细胞包绕，形成一层髓鞘。这层髓鞘可以提高神经纤维的传导速度并降低其传导损失。</a:t>
            </a:r>
          </a:p>
          <a:p>
            <a:r>
              <a:t>3. 无髓鞘神经纤维的轴突直接与胞质相接触，没有任何髓鞘包绕。这使得无髓鞘神经纤维的传导速度较慢。</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神经纤维类型及其分布</a:t>
            </a:r>
          </a:p>
        </p:txBody>
      </p:sp>
      <p:sp>
        <p:nvSpPr>
          <p:cNvPr id="3" name="Text Placeholder 2"/>
          <p:cNvSpPr>
            <a:spLocks noGrp="1"/>
          </p:cNvSpPr>
          <p:nvPr>
            <p:ph type="body" idx="1"/>
          </p:nvPr>
        </p:nvSpPr>
        <p:spPr/>
        <p:txBody>
          <a:bodyPr/>
          <a:lstStyle/>
          <a:p>
            <a:r>
              <a:t>神经纤维的分布和连接</a:t>
            </a:r>
          </a:p>
        </p:txBody>
      </p:sp>
      <p:sp>
        <p:nvSpPr>
          <p:cNvPr id="4" name="Content Placeholder 3"/>
          <p:cNvSpPr>
            <a:spLocks noGrp="1"/>
          </p:cNvSpPr>
          <p:nvPr>
            <p:ph sz="half" idx="2"/>
          </p:nvPr>
        </p:nvSpPr>
        <p:spPr/>
        <p:txBody>
          <a:bodyPr/>
          <a:lstStyle/>
          <a:p>
            <a:r>
              <a:t>1. 神经纤维广泛分布在整个中枢神经系统和周围神经系统中，并且相互连接形成复杂的神经网络。</a:t>
            </a:r>
          </a:p>
          <a:p>
            <a:r>
              <a:t>2. 神经纤维的分布和连接受多种因素影响，包括遗传、发育、环境等。</a:t>
            </a:r>
          </a:p>
          <a:p>
            <a:r>
              <a:t>3. 神经纤维的分布和连接具有可塑性，可以随着经验而改变。</a:t>
            </a:r>
          </a:p>
        </p:txBody>
      </p:sp>
      <p:sp>
        <p:nvSpPr>
          <p:cNvPr id="5" name="Text Placeholder 4"/>
          <p:cNvSpPr>
            <a:spLocks noGrp="1"/>
          </p:cNvSpPr>
          <p:nvPr>
            <p:ph type="body" idx="3"/>
          </p:nvPr>
        </p:nvSpPr>
        <p:spPr/>
        <p:txBody>
          <a:bodyPr/>
          <a:lstStyle/>
          <a:p>
            <a:r>
              <a:t>髓鞘的结构和功能</a:t>
            </a:r>
          </a:p>
        </p:txBody>
      </p:sp>
      <p:sp>
        <p:nvSpPr>
          <p:cNvPr id="6" name="Content Placeholder 5"/>
          <p:cNvSpPr>
            <a:spLocks noGrp="1"/>
          </p:cNvSpPr>
          <p:nvPr>
            <p:ph sz="half" idx="4"/>
          </p:nvPr>
        </p:nvSpPr>
        <p:spPr/>
        <p:txBody>
          <a:bodyPr/>
          <a:lstStyle/>
          <a:p>
            <a:r>
              <a:t>1. 髓鞘由少突胶质细胞在中枢神经系统中和雪旺细胞在周围神经系统中产生。</a:t>
            </a:r>
          </a:p>
          <a:p>
            <a:r>
              <a:t>2. 髓鞘由多层紧紧连接的细胞膜组成，有助于绝缘轴突并增加神经冲动的传导速度。</a:t>
            </a:r>
          </a:p>
          <a:p>
            <a:r>
              <a:t>3. 此外，髓鞘可为轴突提供营养和代谢支持，并有保护轴突免受损伤的作用。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神经纤维类型及其分布</a:t>
            </a:r>
          </a:p>
        </p:txBody>
      </p:sp>
      <p:sp>
        <p:nvSpPr>
          <p:cNvPr id="3" name="Text Placeholder 2"/>
          <p:cNvSpPr>
            <a:spLocks noGrp="1"/>
          </p:cNvSpPr>
          <p:nvPr>
            <p:ph type="body" idx="1"/>
          </p:nvPr>
        </p:nvSpPr>
        <p:spPr/>
        <p:txBody>
          <a:bodyPr/>
          <a:lstStyle/>
          <a:p>
            <a:r>
              <a:t>神经纤维丛（神经束）</a:t>
            </a:r>
          </a:p>
        </p:txBody>
      </p:sp>
      <p:sp>
        <p:nvSpPr>
          <p:cNvPr id="4" name="Content Placeholder 3"/>
          <p:cNvSpPr>
            <a:spLocks noGrp="1"/>
          </p:cNvSpPr>
          <p:nvPr>
            <p:ph sz="half" idx="2"/>
          </p:nvPr>
        </p:nvSpPr>
        <p:spPr/>
        <p:txBody>
          <a:bodyPr/>
          <a:lstStyle/>
          <a:p>
            <a:r>
              <a:t>1. 神经纤维丛（神经束）是由多个神经纤维组成的束状结构。</a:t>
            </a:r>
          </a:p>
          <a:p>
            <a:r>
              <a:t>2. 神经纤维丛（神经束）通常被结缔组织包被，称为神经束膜。</a:t>
            </a:r>
          </a:p>
          <a:p>
            <a:r>
              <a:t>3. 神经纤维丛（神经束）在中枢神经系统和周围神经系统中均有存在，并且是神经系统结构和功能的基本单位。</a:t>
            </a:r>
          </a:p>
        </p:txBody>
      </p:sp>
      <p:sp>
        <p:nvSpPr>
          <p:cNvPr id="5" name="Text Placeholder 4"/>
          <p:cNvSpPr>
            <a:spLocks noGrp="1"/>
          </p:cNvSpPr>
          <p:nvPr>
            <p:ph type="body" idx="3"/>
          </p:nvPr>
        </p:nvSpPr>
        <p:spPr/>
        <p:txBody>
          <a:bodyPr/>
          <a:lstStyle/>
          <a:p>
            <a:r>
              <a:t>神经纤维的退行性变</a:t>
            </a:r>
          </a:p>
        </p:txBody>
      </p:sp>
      <p:sp>
        <p:nvSpPr>
          <p:cNvPr id="6" name="Content Placeholder 5"/>
          <p:cNvSpPr>
            <a:spLocks noGrp="1"/>
          </p:cNvSpPr>
          <p:nvPr>
            <p:ph sz="half" idx="4"/>
          </p:nvPr>
        </p:nvSpPr>
        <p:spPr/>
        <p:txBody>
          <a:bodyPr/>
          <a:lstStyle/>
          <a:p>
            <a:r>
              <a:t>1. 神经纤维的退行性变是指神经纤维的结构和功能逐渐丧失的过程。</a:t>
            </a:r>
          </a:p>
          <a:p>
            <a:r>
              <a:t>2. 神经纤维的退行性变可由多种因素引起，包括遗传、疾病、创伤、毒素等。</a:t>
            </a:r>
          </a:p>
          <a:p>
            <a:r>
              <a:t>3. 神经纤维的退行性变可导致神经功能障碍，甚至瘫痪。</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神经纤维的结构和功能</a:t>
            </a:r>
          </a:p>
        </p:txBody>
      </p:sp>
      <p:sp>
        <p:nvSpPr>
          <p:cNvPr id="3" name="Subtitle 2"/>
          <p:cNvSpPr>
            <a:spLocks noGrp="1"/>
          </p:cNvSpPr>
          <p:nvPr>
            <p:ph type="subTitle" idx="1"/>
          </p:nvPr>
        </p:nvSpPr>
        <p:spPr/>
        <p:txBody>
          <a:bodyPr/>
          <a:lstStyle/>
          <a:p>
            <a:r>
              <a:t>神经纤维的细胞生物学特征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神经纤维的结构和功能</a:t>
            </a:r>
          </a:p>
        </p:txBody>
      </p:sp>
      <p:sp>
        <p:nvSpPr>
          <p:cNvPr id="3" name="Text Placeholder 2"/>
          <p:cNvSpPr>
            <a:spLocks noGrp="1"/>
          </p:cNvSpPr>
          <p:nvPr>
            <p:ph type="body" idx="1"/>
          </p:nvPr>
        </p:nvSpPr>
        <p:spPr/>
        <p:txBody>
          <a:bodyPr/>
          <a:lstStyle/>
          <a:p>
            <a:r>
              <a:t>神经纤维的髓鞘化：</a:t>
            </a:r>
          </a:p>
        </p:txBody>
      </p:sp>
      <p:sp>
        <p:nvSpPr>
          <p:cNvPr id="4" name="Content Placeholder 3"/>
          <p:cNvSpPr>
            <a:spLocks noGrp="1"/>
          </p:cNvSpPr>
          <p:nvPr>
            <p:ph sz="half" idx="2"/>
          </p:nvPr>
        </p:nvSpPr>
        <p:spPr/>
        <p:txBody>
          <a:bodyPr/>
          <a:lstStyle/>
          <a:p>
            <a:r>
              <a:t>- 髓鞘是神经纤维中的一层绝缘层，由寡头细胞在中枢神经系统中形成，由雪旺细胞在周围神经系统中形成。</a:t>
            </a:r>
          </a:p>
          <a:p>
            <a:r>
              <a:t>- 髓鞘通过形成节点或兰氏结来中断，在这些节点处，神经冲动可以跳跃，称为盐跃传导。</a:t>
            </a:r>
          </a:p>
          <a:p>
            <a:r>
              <a:t>- 髓鞘化对神经系统功能非常重要，因为它可以提高神经冲动的传导速度和减少能量消耗。</a:t>
            </a:r>
          </a:p>
        </p:txBody>
      </p:sp>
      <p:sp>
        <p:nvSpPr>
          <p:cNvPr id="5" name="Text Placeholder 4"/>
          <p:cNvSpPr>
            <a:spLocks noGrp="1"/>
          </p:cNvSpPr>
          <p:nvPr>
            <p:ph type="body" idx="3"/>
          </p:nvPr>
        </p:nvSpPr>
        <p:spPr/>
        <p:txBody>
          <a:bodyPr/>
          <a:lstStyle/>
          <a:p>
            <a:r>
              <a:t>神经纤维的轴突运输：</a:t>
            </a:r>
          </a:p>
        </p:txBody>
      </p:sp>
      <p:sp>
        <p:nvSpPr>
          <p:cNvPr id="6" name="Content Placeholder 5"/>
          <p:cNvSpPr>
            <a:spLocks noGrp="1"/>
          </p:cNvSpPr>
          <p:nvPr>
            <p:ph sz="half" idx="4"/>
          </p:nvPr>
        </p:nvSpPr>
        <p:spPr/>
        <p:txBody>
          <a:bodyPr/>
          <a:lstStyle/>
          <a:p>
            <a:r>
              <a:t>- 轴突运输是一种沿着轴突双向运输货物的过程，包括anterograde transport和retrograde transport。</a:t>
            </a:r>
          </a:p>
          <a:p>
            <a:r>
              <a:t>- anterograde transport将蛋白质、脂质和其他分子从细胞体运输到突触。</a:t>
            </a:r>
          </a:p>
          <a:p>
            <a:r>
              <a:t>- retrograde transport将废物、受损的蛋白质和其他分子从突触运输回细胞体。</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神经纤维的结构和功能</a:t>
            </a:r>
          </a:p>
        </p:txBody>
      </p:sp>
      <p:sp>
        <p:nvSpPr>
          <p:cNvPr id="3" name="Content Placeholder 2"/>
          <p:cNvSpPr>
            <a:spLocks noGrp="1"/>
          </p:cNvSpPr>
          <p:nvPr>
            <p:ph sz="half" idx="2"/>
          </p:nvPr>
        </p:nvSpPr>
        <p:spPr/>
        <p:txBody>
          <a:bodyPr/>
          <a:lstStyle/>
          <a:p>
            <a:r>
              <a:t>- 神经纤维损伤可由多种因素引起，包括创伤、缺血、毒素和疾病。</a:t>
            </a:r>
          </a:p>
          <a:p>
            <a:r>
              <a:t>- 神经纤维损伤后，神经元可以尝试再生，但再生过程非常缓慢且通常不完全。</a:t>
            </a:r>
          </a:p>
          <a:p>
            <a:r>
              <a:t>- 神经纤维再生受多种因素影响，包括损伤的严重程度、神经元的年龄和健康状况以及周围环境。</a:t>
            </a:r>
          </a:p>
        </p:txBody>
      </p:sp>
      <p:sp>
        <p:nvSpPr>
          <p:cNvPr id="4" name="Text Placeholder 3"/>
          <p:cNvSpPr>
            <a:spLocks noGrp="1"/>
          </p:cNvSpPr>
          <p:nvPr>
            <p:ph type="body" idx="3"/>
          </p:nvPr>
        </p:nvSpPr>
        <p:spPr/>
        <p:txBody>
          <a:bodyPr/>
          <a:lstStyle/>
          <a:p>
            <a:r>
              <a:t>神经纤维的发育：</a:t>
            </a:r>
          </a:p>
        </p:txBody>
      </p:sp>
      <p:sp>
        <p:nvSpPr>
          <p:cNvPr id="5" name="Content Placeholder 4"/>
          <p:cNvSpPr>
            <a:spLocks noGrp="1"/>
          </p:cNvSpPr>
          <p:nvPr>
            <p:ph sz="half" idx="4"/>
          </p:nvPr>
        </p:nvSpPr>
        <p:spPr/>
        <p:txBody>
          <a:bodyPr/>
          <a:lstStyle/>
          <a:p>
            <a:r>
              <a:t>- 神经纤维在胚胎发育期间从神经元细胞体生长出来。</a:t>
            </a:r>
          </a:p>
          <a:p>
            <a:r>
              <a:t>- 神经纤维的生长受多种因素调控，包括遗传因素、生长因子和细胞间相互作用。</a:t>
            </a:r>
          </a:p>
          <a:p>
            <a:r>
              <a:t>- 神经纤维的生长过程非常复杂，涉及多种细胞和分子机制。</a:t>
            </a:r>
          </a:p>
        </p:txBody>
      </p:sp>
      <p:sp>
        <p:nvSpPr>
          <p:cNvPr id="6" name="Text Placeholder 5"/>
          <p:cNvSpPr>
            <a:spLocks noGrp="1"/>
          </p:cNvSpPr>
          <p:nvPr>
            <p:ph type="body" idx="1"/>
          </p:nvPr>
        </p:nvSpPr>
        <p:spPr/>
        <p:txBody>
          <a:bodyPr/>
          <a:lstStyle/>
          <a:p>
            <a:r>
              <a:t>神经纤维的损伤和再生：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神经纤维的结构和功能</a:t>
            </a:r>
          </a:p>
        </p:txBody>
      </p:sp>
      <p:sp>
        <p:nvSpPr>
          <p:cNvPr id="3" name="Text Placeholder 2"/>
          <p:cNvSpPr>
            <a:spLocks noGrp="1"/>
          </p:cNvSpPr>
          <p:nvPr>
            <p:ph type="body" idx="1"/>
          </p:nvPr>
        </p:nvSpPr>
        <p:spPr/>
        <p:txBody>
          <a:bodyPr/>
          <a:lstStyle/>
          <a:p>
            <a:r>
              <a:t>神经纤维的退化：</a:t>
            </a:r>
          </a:p>
        </p:txBody>
      </p:sp>
      <p:sp>
        <p:nvSpPr>
          <p:cNvPr id="4" name="Content Placeholder 3"/>
          <p:cNvSpPr>
            <a:spLocks noGrp="1"/>
          </p:cNvSpPr>
          <p:nvPr>
            <p:ph sz="half" idx="2"/>
          </p:nvPr>
        </p:nvSpPr>
        <p:spPr/>
        <p:txBody>
          <a:bodyPr/>
          <a:lstStyle/>
          <a:p>
            <a:r>
              <a:t>- 神经纤维的退化是神经系统疾病的一个共同特征，包括阿尔茨海默病、帕金森病和多发性硬化症。</a:t>
            </a:r>
          </a:p>
          <a:p>
            <a:r>
              <a:t>- 神经纤维退化的原因多种多样，包括遗传因素、氧化应激、炎症和毒素。</a:t>
            </a:r>
          </a:p>
          <a:p>
            <a:r>
              <a:t>- 神经纤维退化可导致神经功能障碍，包括运动、感觉和认知功能障碍。</a:t>
            </a:r>
          </a:p>
        </p:txBody>
      </p:sp>
      <p:sp>
        <p:nvSpPr>
          <p:cNvPr id="5" name="Text Placeholder 4"/>
          <p:cNvSpPr>
            <a:spLocks noGrp="1"/>
          </p:cNvSpPr>
          <p:nvPr>
            <p:ph type="body" idx="3"/>
          </p:nvPr>
        </p:nvSpPr>
        <p:spPr/>
        <p:txBody>
          <a:bodyPr/>
          <a:lstStyle/>
          <a:p>
            <a:r>
              <a:t>神经纤维的药物靶点：</a:t>
            </a:r>
          </a:p>
        </p:txBody>
      </p:sp>
      <p:sp>
        <p:nvSpPr>
          <p:cNvPr id="6" name="Content Placeholder 5"/>
          <p:cNvSpPr>
            <a:spLocks noGrp="1"/>
          </p:cNvSpPr>
          <p:nvPr>
            <p:ph sz="half" idx="4"/>
          </p:nvPr>
        </p:nvSpPr>
        <p:spPr/>
        <p:txBody>
          <a:bodyPr/>
          <a:lstStyle/>
          <a:p>
            <a:r>
              <a:t>- 神经纤维是多种神经系统疾病的药物靶点。</a:t>
            </a:r>
          </a:p>
          <a:p>
            <a:r>
              <a:t>- 靶向神经纤维的药物可以治疗多种疾病，包括疼痛、癫痫、抑郁症和神经退行性疾病。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神经纤维的离子通道和转运系统</a:t>
            </a:r>
          </a:p>
        </p:txBody>
      </p:sp>
      <p:sp>
        <p:nvSpPr>
          <p:cNvPr id="3" name="Subtitle 2"/>
          <p:cNvSpPr>
            <a:spLocks noGrp="1"/>
          </p:cNvSpPr>
          <p:nvPr>
            <p:ph type="subTitle" idx="1"/>
          </p:nvPr>
        </p:nvSpPr>
        <p:spPr/>
        <p:txBody>
          <a:bodyPr/>
          <a:lstStyle/>
          <a:p>
            <a:r>
              <a:t>神经纤维的细胞生物学特征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神经纤维的离子通道和转运系统</a:t>
            </a:r>
          </a:p>
        </p:txBody>
      </p:sp>
      <p:sp>
        <p:nvSpPr>
          <p:cNvPr id="3" name="Text Placeholder 2"/>
          <p:cNvSpPr>
            <a:spLocks noGrp="1"/>
          </p:cNvSpPr>
          <p:nvPr>
            <p:ph type="body" idx="1"/>
          </p:nvPr>
        </p:nvSpPr>
        <p:spPr/>
        <p:txBody>
          <a:bodyPr/>
          <a:lstStyle/>
          <a:p>
            <a:r>
              <a:t>钾离子通道</a:t>
            </a:r>
          </a:p>
        </p:txBody>
      </p:sp>
      <p:sp>
        <p:nvSpPr>
          <p:cNvPr id="4" name="Content Placeholder 3"/>
          <p:cNvSpPr>
            <a:spLocks noGrp="1"/>
          </p:cNvSpPr>
          <p:nvPr>
            <p:ph sz="half" idx="2"/>
          </p:nvPr>
        </p:nvSpPr>
        <p:spPr/>
        <p:txBody>
          <a:bodyPr/>
          <a:lstStyle/>
          <a:p>
            <a:r>
              <a:t>1. 神经元膜上钾离子通道数量和种类众多，功能多样，主要参与神经元的兴奋性调节，如静息电位、动作电位的产生和转导、突触传递等过程。</a:t>
            </a:r>
          </a:p>
          <a:p>
            <a:r>
              <a:t>2. 神经元膜上钾离子通道可分为电压门控钾离子通道、配体门控钾离子通道和机械门控钾离子通道等类型。</a:t>
            </a:r>
          </a:p>
          <a:p>
            <a:r>
              <a:t>3. 不同类型的钾离子通道具有不同的电生理特性和分子结构，在神经元的不同部位发挥着不同的功能。</a:t>
            </a:r>
          </a:p>
        </p:txBody>
      </p:sp>
      <p:sp>
        <p:nvSpPr>
          <p:cNvPr id="5" name="Text Placeholder 4"/>
          <p:cNvSpPr>
            <a:spLocks noGrp="1"/>
          </p:cNvSpPr>
          <p:nvPr>
            <p:ph type="body" idx="3"/>
          </p:nvPr>
        </p:nvSpPr>
        <p:spPr/>
        <p:txBody>
          <a:bodyPr/>
          <a:lstStyle/>
          <a:p>
            <a:r>
              <a:t>钠离子通道</a:t>
            </a:r>
          </a:p>
        </p:txBody>
      </p:sp>
      <p:sp>
        <p:nvSpPr>
          <p:cNvPr id="6" name="Content Placeholder 5"/>
          <p:cNvSpPr>
            <a:spLocks noGrp="1"/>
          </p:cNvSpPr>
          <p:nvPr>
            <p:ph sz="half" idx="4"/>
          </p:nvPr>
        </p:nvSpPr>
        <p:spPr/>
        <p:txBody>
          <a:bodyPr/>
          <a:lstStyle/>
          <a:p>
            <a:r>
              <a:t>1. 神经元膜上钠离子通道数量和种类众多，主要参与神经元的兴奋性调节，如动作电位的产生和转导。</a:t>
            </a:r>
          </a:p>
          <a:p>
            <a:r>
              <a:t>2. 神经元膜上钠离子通道可分为电压门控钠离子通道、配体门控钠离子通道和机械门控钠离子通道等类型。</a:t>
            </a:r>
          </a:p>
          <a:p>
            <a:r>
              <a:t>3. 不同类型的钠离子通道具有不同的电生理特性和分子结构，在神经元的不同部位发挥着不同的功能。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神经纤维的离子通道和转运系统</a:t>
            </a:r>
          </a:p>
        </p:txBody>
      </p:sp>
      <p:sp>
        <p:nvSpPr>
          <p:cNvPr id="3" name="Text Placeholder 2"/>
          <p:cNvSpPr>
            <a:spLocks noGrp="1"/>
          </p:cNvSpPr>
          <p:nvPr>
            <p:ph type="body" idx="1"/>
          </p:nvPr>
        </p:nvSpPr>
        <p:spPr/>
        <p:txBody>
          <a:bodyPr/>
          <a:lstStyle/>
          <a:p>
            <a:r>
              <a:t>钙离子通道</a:t>
            </a:r>
          </a:p>
        </p:txBody>
      </p:sp>
      <p:sp>
        <p:nvSpPr>
          <p:cNvPr id="4" name="Content Placeholder 3"/>
          <p:cNvSpPr>
            <a:spLocks noGrp="1"/>
          </p:cNvSpPr>
          <p:nvPr>
            <p:ph sz="half" idx="2"/>
          </p:nvPr>
        </p:nvSpPr>
        <p:spPr/>
        <p:txBody>
          <a:bodyPr/>
          <a:lstStyle/>
          <a:p>
            <a:r>
              <a:t>1. 神经元膜上钙离子通道数量和种类众多，主要参与神经元的兴奋性调节，如动作电位的产生和转导、突触传递等过程。</a:t>
            </a:r>
          </a:p>
          <a:p>
            <a:r>
              <a:t>2. 神经元膜上钙离子通道可分为电压门控钙离子通道、配体门控钙离子通道和机械门控钙离子通道等类型。</a:t>
            </a:r>
          </a:p>
          <a:p>
            <a:r>
              <a:t>3. 不同类型的钙离子通道具有不同的电生理特性和分子结构，在神经元的不同部位发挥着不同的功能。</a:t>
            </a:r>
          </a:p>
        </p:txBody>
      </p:sp>
      <p:sp>
        <p:nvSpPr>
          <p:cNvPr id="5" name="Text Placeholder 4"/>
          <p:cNvSpPr>
            <a:spLocks noGrp="1"/>
          </p:cNvSpPr>
          <p:nvPr>
            <p:ph type="body" idx="3"/>
          </p:nvPr>
        </p:nvSpPr>
        <p:spPr/>
        <p:txBody>
          <a:bodyPr/>
          <a:lstStyle/>
          <a:p>
            <a:r>
              <a:t>氯离子通道</a:t>
            </a:r>
          </a:p>
        </p:txBody>
      </p:sp>
      <p:sp>
        <p:nvSpPr>
          <p:cNvPr id="6" name="Content Placeholder 5"/>
          <p:cNvSpPr>
            <a:spLocks noGrp="1"/>
          </p:cNvSpPr>
          <p:nvPr>
            <p:ph sz="half" idx="4"/>
          </p:nvPr>
        </p:nvSpPr>
        <p:spPr/>
        <p:txBody>
          <a:bodyPr/>
          <a:lstStyle/>
          <a:p>
            <a:r>
              <a:t>1. 神经元膜上氯离子通道数量和种类众多，主要参与神经元的兴奋性调节，如静息电位、动作电位的产生和转导、突触传递等过程。</a:t>
            </a:r>
          </a:p>
          <a:p>
            <a:r>
              <a:t>2. 神经元膜上氯离子通道可分为电压门控氯离子通道、配体门控氯离子通道和机械门控氯离子通道等类型。</a:t>
            </a:r>
          </a:p>
          <a:p>
            <a:r>
              <a:t>3. 不同类型的氯离子通道具有不同的电生理特性和分子结构，在神经元的不同部位发挥着不同的功能。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神经纤维的离子通道和转运系统</a:t>
            </a:r>
          </a:p>
        </p:txBody>
      </p:sp>
      <p:sp>
        <p:nvSpPr>
          <p:cNvPr id="3" name="Text Placeholder 2"/>
          <p:cNvSpPr>
            <a:spLocks noGrp="1"/>
          </p:cNvSpPr>
          <p:nvPr>
            <p:ph type="body" idx="1"/>
          </p:nvPr>
        </p:nvSpPr>
        <p:spPr/>
        <p:txBody>
          <a:bodyPr/>
          <a:lstStyle/>
          <a:p>
            <a:r>
              <a:t>转运系统</a:t>
            </a:r>
          </a:p>
        </p:txBody>
      </p:sp>
      <p:sp>
        <p:nvSpPr>
          <p:cNvPr id="4" name="Content Placeholder 3"/>
          <p:cNvSpPr>
            <a:spLocks noGrp="1"/>
          </p:cNvSpPr>
          <p:nvPr>
            <p:ph sz="half" idx="2"/>
          </p:nvPr>
        </p:nvSpPr>
        <p:spPr/>
        <p:txBody>
          <a:bodyPr/>
          <a:lstStyle/>
          <a:p>
            <a:r>
              <a:t>1. 神经元膜上转运系统数量和种类众多，主要参与神经元所需物质的转运，如神经递质、离子、水等。</a:t>
            </a:r>
          </a:p>
          <a:p>
            <a:r>
              <a:t>2. 神经元膜上的转运系统可分为主动转运系统和被动转运系统等类型。</a:t>
            </a:r>
          </a:p>
          <a:p>
            <a:r>
              <a:t>3. 不同类型的转运系统具有不同的转运机制和分子结构，在神经元的不同部位发挥着不同的功能。</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神经纤维的兴奋传导和信号转导</a:t>
            </a:r>
          </a:p>
        </p:txBody>
      </p:sp>
      <p:sp>
        <p:nvSpPr>
          <p:cNvPr id="3" name="Subtitle 2"/>
          <p:cNvSpPr>
            <a:spLocks noGrp="1"/>
          </p:cNvSpPr>
          <p:nvPr>
            <p:ph type="subTitle" idx="1"/>
          </p:nvPr>
        </p:nvSpPr>
        <p:spPr/>
        <p:txBody>
          <a:bodyPr/>
          <a:lstStyle/>
          <a:p>
            <a:r>
              <a:t>神经纤维的细胞生物学特征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神经纤维的兴奋传导和信号转导</a:t>
            </a:r>
          </a:p>
        </p:txBody>
      </p:sp>
      <p:sp>
        <p:nvSpPr>
          <p:cNvPr id="3" name="Text Placeholder 2"/>
          <p:cNvSpPr>
            <a:spLocks noGrp="1"/>
          </p:cNvSpPr>
          <p:nvPr>
            <p:ph type="body" idx="1"/>
          </p:nvPr>
        </p:nvSpPr>
        <p:spPr/>
        <p:txBody>
          <a:bodyPr/>
          <a:lstStyle/>
          <a:p>
            <a:r>
              <a:t>神经冲动的产生</a:t>
            </a:r>
          </a:p>
        </p:txBody>
      </p:sp>
      <p:sp>
        <p:nvSpPr>
          <p:cNvPr id="4" name="Content Placeholder 3"/>
          <p:cNvSpPr>
            <a:spLocks noGrp="1"/>
          </p:cNvSpPr>
          <p:nvPr>
            <p:ph sz="half" idx="2"/>
          </p:nvPr>
        </p:nvSpPr>
        <p:spPr/>
        <p:txBody>
          <a:bodyPr/>
          <a:lstStyle/>
          <a:p>
            <a:r>
              <a:t>1. 神经冲动的产生源于轴突部位的钠-钾离子运动。当刺激强度达到阈值时，轴突膜上的电压门控钠离子通道开放，导致钠离子大量内流，导致膜电位发生反转，形成动作电位。</a:t>
            </a:r>
          </a:p>
          <a:p>
            <a:r>
              <a:t>2. 动作电位沿轴突以恒定速度传播，这是由于动作电位引起膜电位反转后，邻近部位的电压门控钠离子通道也会开放，导致钠离子内流，产生新的动作电位。</a:t>
            </a:r>
          </a:p>
          <a:p>
            <a:r>
              <a:t>3. 动作电位的传播速度取决于轴突的直径和髓鞘的厚度。髓鞘对轴突起着绝缘作用，阻止了离子横向扩散，从而加快了动作电位的传播速度。</a:t>
            </a:r>
          </a:p>
        </p:txBody>
      </p:sp>
      <p:sp>
        <p:nvSpPr>
          <p:cNvPr id="5" name="Text Placeholder 4"/>
          <p:cNvSpPr>
            <a:spLocks noGrp="1"/>
          </p:cNvSpPr>
          <p:nvPr>
            <p:ph type="body" idx="3"/>
          </p:nvPr>
        </p:nvSpPr>
        <p:spPr/>
        <p:txBody>
          <a:bodyPr/>
          <a:lstStyle/>
          <a:p>
            <a:r>
              <a:t>突触传递</a:t>
            </a:r>
          </a:p>
        </p:txBody>
      </p:sp>
      <p:sp>
        <p:nvSpPr>
          <p:cNvPr id="6" name="Content Placeholder 5"/>
          <p:cNvSpPr>
            <a:spLocks noGrp="1"/>
          </p:cNvSpPr>
          <p:nvPr>
            <p:ph sz="half" idx="4"/>
          </p:nvPr>
        </p:nvSpPr>
        <p:spPr/>
        <p:txBody>
          <a:bodyPr/>
          <a:lstStyle/>
          <a:p>
            <a:r>
              <a:t>1. 突触是指神经元之间发生信息传递的部位。突触的结构包括突触前膜、突触后膜和突触间隙。</a:t>
            </a:r>
          </a:p>
          <a:p>
            <a:r>
              <a:t>2. 神经冲动到达突触前膜后，会触发突触前膜上的电压门控钙离子通道开放，导致钙离子大量内流。钙离子内流后，会与突触小泡中的神经递质结合，导致神经递质释放到突触间隙中。</a:t>
            </a:r>
          </a:p>
          <a:p>
            <a:r>
              <a:t>3. 神经递质释放到突触间隙后，会与突触后膜上的受体结合，导致突触后膜的电位发生改变，进而产生突触后电位。突触后电位可以是兴奋性的，也可以是抑制性的。</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神经纤维的兴奋传导和信号转导</a:t>
            </a:r>
          </a:p>
        </p:txBody>
      </p:sp>
      <p:sp>
        <p:nvSpPr>
          <p:cNvPr id="3" name="Text Placeholder 2"/>
          <p:cNvSpPr>
            <a:spLocks noGrp="1"/>
          </p:cNvSpPr>
          <p:nvPr>
            <p:ph type="body" idx="1"/>
          </p:nvPr>
        </p:nvSpPr>
        <p:spPr/>
        <p:txBody>
          <a:bodyPr/>
          <a:lstStyle/>
          <a:p>
            <a:r>
              <a:t>兴奋性突触传递</a:t>
            </a:r>
          </a:p>
        </p:txBody>
      </p:sp>
      <p:sp>
        <p:nvSpPr>
          <p:cNvPr id="4" name="Content Placeholder 3"/>
          <p:cNvSpPr>
            <a:spLocks noGrp="1"/>
          </p:cNvSpPr>
          <p:nvPr>
            <p:ph sz="half" idx="2"/>
          </p:nvPr>
        </p:nvSpPr>
        <p:spPr/>
        <p:txBody>
          <a:bodyPr/>
          <a:lstStyle/>
          <a:p>
            <a:r>
              <a:t>1. 兴奋性突触传递是指突触前神经元释放的神经递质与突触后神经元的受体结合，导致突触后神经元的细胞膜电位发生去极化，使其更容易达到动作电位阈值。</a:t>
            </a:r>
          </a:p>
          <a:p>
            <a:r>
              <a:t>2. 兴奋性突触传递是神经系统中信息传递的主要方式。它使神经元能够将信息从一个神经元传递到另一个神经元，并最终产生各种生理反应。</a:t>
            </a:r>
          </a:p>
          <a:p>
            <a:r>
              <a:t>3. 兴奋性突触传递的强弱可以通过突触前神经元释放的神经递质数量和突触后神经元受体的数量和敏感性来调节。</a:t>
            </a:r>
          </a:p>
        </p:txBody>
      </p:sp>
      <p:sp>
        <p:nvSpPr>
          <p:cNvPr id="5" name="Text Placeholder 4"/>
          <p:cNvSpPr>
            <a:spLocks noGrp="1"/>
          </p:cNvSpPr>
          <p:nvPr>
            <p:ph type="body" idx="3"/>
          </p:nvPr>
        </p:nvSpPr>
        <p:spPr/>
        <p:txBody>
          <a:bodyPr/>
          <a:lstStyle/>
          <a:p>
            <a:r>
              <a:t>抑制性突触传递</a:t>
            </a:r>
          </a:p>
        </p:txBody>
      </p:sp>
      <p:sp>
        <p:nvSpPr>
          <p:cNvPr id="6" name="Content Placeholder 5"/>
          <p:cNvSpPr>
            <a:spLocks noGrp="1"/>
          </p:cNvSpPr>
          <p:nvPr>
            <p:ph sz="half" idx="4"/>
          </p:nvPr>
        </p:nvSpPr>
        <p:spPr/>
        <p:txBody>
          <a:bodyPr/>
          <a:lstStyle/>
          <a:p>
            <a:r>
              <a:t>1. 抑制性突触传递是指突触前神经元释放的神经递质与突触后神经元的受体结合，导致突触后神经元的细胞膜电位发生超极化，使其更难达到动作电位阈值。</a:t>
            </a:r>
          </a:p>
          <a:p>
            <a:r>
              <a:t>2. 抑制性突触传递在神经系统中起着非常重要的作用。它可以防止神经元过度兴奋，并使神经系统能够对不同的刺激做出适当的反应。</a:t>
            </a:r>
          </a:p>
          <a:p>
            <a:r>
              <a:t>3. 抑制性突触传递的强弱可以通过突触前神经元释放的神经递质数量和突触后神经元受体的数量和敏感性来调节。</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https://d.book118.com/508015122057006046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神经纤维类型及其分布</vt:lpstr>
      <vt:lpstr> 神经纤维类型及其分布</vt:lpstr>
      <vt:lpstr> 神经纤维类型及其分布</vt:lpstr>
      <vt:lpstr> 神经纤维类型及其分布</vt:lpstr>
      <vt:lpstr> 神经纤维的结构和功能</vt:lpstr>
      <vt:lpstr> 神经纤维的结构和功能</vt:lpstr>
      <vt:lpstr> 神经纤维的结构和功能</vt:lpstr>
      <vt:lpstr> 神经纤维的结构和功能</vt:lpstr>
      <vt:lpstr> 神经纤维的离子通道和转运系统</vt:lpstr>
      <vt:lpstr> 神经纤维的离子通道和转运系统</vt:lpstr>
      <vt:lpstr> 神经纤维的离子通道和转运系统</vt:lpstr>
      <vt:lpstr> 神经纤维的离子通道和转运系统</vt:lpstr>
      <vt:lpstr> 神经纤维的兴奋传导和信号转导</vt:lpstr>
      <vt:lpstr> 神经纤维的兴奋传导和信号转导</vt:lpstr>
      <vt:lpstr> 神经纤维的兴奋传导和信号转导</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2024-09-27T07:00:26.981</cp:lastPrinted>
  <dcterms:created xsi:type="dcterms:W3CDTF">2024-09-26T23:00:27Z</dcterms:created>
  <dcterms:modified xsi:type="dcterms:W3CDTF">2024-09-26T23:00:29Z</dcterms:modified>
</cp:coreProperties>
</file>