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jpeg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743EE-9C13-4276-AABE-34FDF39A9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3629E-7395-46FB-8560-02269BF9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630C7-FE20-44F0-B565-48F7DD290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25546-1B49-4719-B07A-22EAC9627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1E935-E8C1-441C-BC11-61486B118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43B74-1B70-47BF-A353-07CBE4B25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3B503D-6977-489A-A814-7B5488D3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E72E5-BD20-4EAC-BBE9-070FDBD0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1E6CC-9055-431E-B936-502CD45B9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31C37-FA6C-4044-81F1-37B5DF331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ACF9C-48E1-4DF2-AA86-3FCE6AA2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420623" y="6400800"/>
            <a:ext cx="1335024" cy="170687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bk object 17"/>
          <p:cNvSpPr/>
          <p:nvPr/>
        </p:nvSpPr>
        <p:spPr>
          <a:xfrm>
            <a:off x="9838943" y="6391655"/>
            <a:ext cx="533400" cy="21336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bk object 18"/>
          <p:cNvSpPr/>
          <p:nvPr/>
        </p:nvSpPr>
        <p:spPr>
          <a:xfrm>
            <a:off x="10241280" y="6391655"/>
            <a:ext cx="624840" cy="21336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bk object 19"/>
          <p:cNvSpPr/>
          <p:nvPr/>
        </p:nvSpPr>
        <p:spPr>
          <a:xfrm>
            <a:off x="10765535" y="6391655"/>
            <a:ext cx="990600" cy="21336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18576" y="486156"/>
            <a:ext cx="11154846" cy="5130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500" b="0" i="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9838943" y="6391655"/>
            <a:ext cx="533400" cy="213360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bk object 17"/>
          <p:cNvSpPr/>
          <p:nvPr/>
        </p:nvSpPr>
        <p:spPr>
          <a:xfrm>
            <a:off x="10241280" y="6391655"/>
            <a:ext cx="624840" cy="21336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bk object 18"/>
          <p:cNvSpPr/>
          <p:nvPr/>
        </p:nvSpPr>
        <p:spPr>
          <a:xfrm>
            <a:off x="10765535" y="6391655"/>
            <a:ext cx="990600" cy="21336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bk object 19"/>
          <p:cNvSpPr/>
          <p:nvPr/>
        </p:nvSpPr>
        <p:spPr>
          <a:xfrm>
            <a:off x="420623" y="6400800"/>
            <a:ext cx="1335024" cy="17068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bk object 20"/>
          <p:cNvSpPr/>
          <p:nvPr/>
        </p:nvSpPr>
        <p:spPr>
          <a:xfrm>
            <a:off x="544937" y="2005200"/>
            <a:ext cx="11001599" cy="419759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7999"/>
                </a:lnTo>
                <a:lnTo>
                  <a:pt x="0" y="6857999"/>
                </a:lnTo>
                <a:lnTo>
                  <a:pt x="0" y="0"/>
                </a:lnTo>
                <a:close/>
              </a:path>
            </a:pathLst>
          </a:custGeom>
          <a:solidFill>
            <a:srgbClr val="07133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bk object 17"/>
          <p:cNvSpPr/>
          <p:nvPr/>
        </p:nvSpPr>
        <p:spPr>
          <a:xfrm>
            <a:off x="9838943" y="6391655"/>
            <a:ext cx="533400" cy="213360"/>
          </a:xfrm>
          <a:prstGeom prst="rect">
            <a:avLst/>
          </a:prstGeom>
          <a:blipFill>
            <a:blip r:embed="rId1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bk object 18"/>
          <p:cNvSpPr/>
          <p:nvPr/>
        </p:nvSpPr>
        <p:spPr>
          <a:xfrm>
            <a:off x="10241280" y="6391655"/>
            <a:ext cx="624840" cy="21336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bk object 19"/>
          <p:cNvSpPr/>
          <p:nvPr/>
        </p:nvSpPr>
        <p:spPr>
          <a:xfrm>
            <a:off x="10765535" y="6391655"/>
            <a:ext cx="990600" cy="21336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bk object 20"/>
          <p:cNvSpPr/>
          <p:nvPr/>
        </p:nvSpPr>
        <p:spPr>
          <a:xfrm>
            <a:off x="420623" y="6400800"/>
            <a:ext cx="1335024" cy="170687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1" i="0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image" Target="../media/image3.png" /><Relationship Id="rId8" Type="http://schemas.openxmlformats.org/officeDocument/2006/relationships/image" Target="../media/image4.png" /><Relationship Id="rId9" Type="http://schemas.openxmlformats.org/officeDocument/2006/relationships/image" Target="../media/image5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k object 16"/>
          <p:cNvSpPr/>
          <p:nvPr/>
        </p:nvSpPr>
        <p:spPr>
          <a:xfrm>
            <a:off x="9838943" y="6391655"/>
            <a:ext cx="533400" cy="21336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bk object 17"/>
          <p:cNvSpPr/>
          <p:nvPr/>
        </p:nvSpPr>
        <p:spPr>
          <a:xfrm>
            <a:off x="10241280" y="6391655"/>
            <a:ext cx="624840" cy="213360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bk object 18"/>
          <p:cNvSpPr/>
          <p:nvPr/>
        </p:nvSpPr>
        <p:spPr>
          <a:xfrm>
            <a:off x="10765535" y="6391655"/>
            <a:ext cx="990600" cy="213360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bk object 19"/>
          <p:cNvSpPr/>
          <p:nvPr/>
        </p:nvSpPr>
        <p:spPr>
          <a:xfrm>
            <a:off x="420623" y="6400800"/>
            <a:ext cx="1335024" cy="170687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340100" y="2965196"/>
            <a:ext cx="5511800" cy="756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1" i="0">
                <a:solidFill>
                  <a:schemeClr val="bg1"/>
                </a:solidFill>
                <a:latin typeface="微软雅黑" panose="020b0503020204020204" charset="-122"/>
                <a:cs typeface="微软雅黑" panose="020b0503020204020204" charset="-122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415663" y="2204719"/>
            <a:ext cx="5360672" cy="39090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0" i="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ct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marL="0" algn="r" defTabSz="914400" rtl="0" eaLnBrk="1" latinLnBrk="0" hangingPunct="1"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/>
              <a:t/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7.png" /><Relationship Id="rId11" Type="http://schemas.openxmlformats.org/officeDocument/2006/relationships/image" Target="../media/image18.png" /><Relationship Id="rId12" Type="http://schemas.openxmlformats.org/officeDocument/2006/relationships/image" Target="../media/image19.png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6.png" /><Relationship Id="rId6" Type="http://schemas.openxmlformats.org/officeDocument/2006/relationships/image" Target="../media/image2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8.png" /><Relationship Id="rId3" Type="http://schemas.openxmlformats.org/officeDocument/2006/relationships/image" Target="../media/image2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0.jpeg" /><Relationship Id="rId3" Type="http://schemas.openxmlformats.org/officeDocument/2006/relationships/image" Target="../media/image3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jpeg" /><Relationship Id="rId3" Type="http://schemas.openxmlformats.org/officeDocument/2006/relationships/image" Target="../media/image3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1610503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7999"/>
                </a:lnTo>
                <a:lnTo>
                  <a:pt x="0" y="6857999"/>
                </a:lnTo>
                <a:lnTo>
                  <a:pt x="0" y="0"/>
                </a:lnTo>
                <a:close/>
              </a:path>
            </a:pathLst>
          </a:custGeom>
          <a:solidFill>
            <a:srgbClr val="071330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420623" y="408431"/>
            <a:ext cx="2581656" cy="32918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7235686" y="0"/>
            <a:ext cx="4956313" cy="420798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99110" y="2578100"/>
            <a:ext cx="9015095" cy="7512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指标平台加速零售数字化转型</a:t>
            </a:r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499407" y="3533140"/>
            <a:ext cx="2762250" cy="2584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16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9407" y="4741164"/>
            <a:ext cx="3316604" cy="2279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endParaRPr sz="1400">
              <a:latin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8577" y="1341628"/>
            <a:ext cx="191833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2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A</a:t>
            </a:r>
            <a:r>
              <a:rPr sz="4000" spc="-1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g</a:t>
            </a:r>
            <a:r>
              <a:rPr sz="4000" spc="5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e</a:t>
            </a:r>
            <a:r>
              <a:rPr sz="4000" spc="-13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n</a:t>
            </a:r>
            <a:r>
              <a:rPr sz="4000" spc="-5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da</a:t>
            </a:r>
            <a:endParaRPr sz="4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523589" y="1214372"/>
            <a:ext cx="1910080" cy="0"/>
          </a:xfrm>
          <a:custGeom>
            <a:rect l="l" t="t" r="r" b="b"/>
            <a:pathLst>
              <a:path w="1910080">
                <a:moveTo>
                  <a:pt x="0" y="0"/>
                </a:moveTo>
                <a:lnTo>
                  <a:pt x="1910066" y="0"/>
                </a:lnTo>
              </a:path>
            </a:pathLst>
          </a:custGeom>
          <a:ln w="76074">
            <a:solidFill>
              <a:srgbClr val="04378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3154015" y="1214366"/>
            <a:ext cx="8608060" cy="0"/>
          </a:xfrm>
          <a:custGeom>
            <a:rect l="l" t="t" r="r" b="b"/>
            <a:pathLst>
              <a:path w="8608060">
                <a:moveTo>
                  <a:pt x="0" y="0"/>
                </a:moveTo>
                <a:lnTo>
                  <a:pt x="8607790" y="0"/>
                </a:lnTo>
              </a:path>
            </a:pathLst>
          </a:custGeom>
          <a:ln w="76064">
            <a:solidFill>
              <a:srgbClr val="D6DAE5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420623" y="6400800"/>
            <a:ext cx="1335024" cy="170687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9838943" y="6391655"/>
            <a:ext cx="533400" cy="21336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0241280" y="6391655"/>
            <a:ext cx="624840" cy="21336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10765535" y="6391655"/>
            <a:ext cx="990600" cy="21336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 txBox="1"/>
          <p:nvPr/>
        </p:nvSpPr>
        <p:spPr>
          <a:xfrm>
            <a:off x="3232754" y="1526540"/>
            <a:ext cx="4316730" cy="33267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indent="-190500">
              <a:lnSpc>
                <a:spcPct val="100000"/>
              </a:lnSpc>
              <a:spcBef>
                <a:spcPts val="100"/>
              </a:spcBef>
              <a:buSzPct val="79000"/>
              <a:buFont typeface="Arial"/>
              <a:buChar char="•"/>
              <a:tabLst>
                <a:tab pos="203200"/>
              </a:tabLst>
            </a:pPr>
            <a:r>
              <a:rPr sz="24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零售数字化转型⾯临的挑战</a:t>
            </a:r>
            <a:endParaRPr sz="24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203200" indent="-190500">
              <a:lnSpc>
                <a:spcPct val="100000"/>
              </a:lnSpc>
              <a:spcBef>
                <a:spcPts val="2925"/>
              </a:spcBef>
              <a:buSzPct val="79000"/>
              <a:buFont typeface="Arial"/>
              <a:buChar char="•"/>
              <a:tabLst>
                <a:tab pos="203200"/>
              </a:tabLst>
            </a:pPr>
            <a:r>
              <a:rPr sz="2400" b="0" spc="5">
                <a:solidFill>
                  <a:srgbClr val="07133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Kyligence</a:t>
            </a:r>
            <a:r>
              <a:rPr sz="2400" b="0" spc="-220">
                <a:solidFill>
                  <a:srgbClr val="07133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 </a:t>
            </a:r>
            <a:r>
              <a:rPr sz="2400" b="0" spc="-25">
                <a:solidFill>
                  <a:srgbClr val="07133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Zen</a:t>
            </a:r>
            <a:r>
              <a:rPr sz="2400" b="0" spc="-220">
                <a:solidFill>
                  <a:srgbClr val="07133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 </a:t>
            </a:r>
            <a:r>
              <a:rPr sz="24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⼀站式指标平台</a:t>
            </a:r>
            <a:endParaRPr sz="24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203200" indent="-190500">
              <a:lnSpc>
                <a:spcPct val="100000"/>
              </a:lnSpc>
              <a:spcBef>
                <a:spcPts val="2810"/>
              </a:spcBef>
              <a:buSzPct val="79000"/>
              <a:buFont typeface="Arial"/>
              <a:buChar char="•"/>
              <a:tabLst>
                <a:tab pos="203200"/>
              </a:tabLst>
            </a:pPr>
            <a:r>
              <a:rPr sz="24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低代码指标服务的核⼼价值</a:t>
            </a:r>
            <a:endParaRPr sz="24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203200" indent="-190500">
              <a:lnSpc>
                <a:spcPct val="100000"/>
              </a:lnSpc>
              <a:spcBef>
                <a:spcPts val="2925"/>
              </a:spcBef>
              <a:buSzPct val="79000"/>
              <a:buFont typeface="Arial"/>
              <a:buChar char="•"/>
              <a:tabLst>
                <a:tab pos="203200"/>
              </a:tabLst>
            </a:pPr>
            <a:r>
              <a:rPr sz="24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新零售绩效归因分析</a:t>
            </a:r>
            <a:endParaRPr sz="24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203200" indent="-190500">
              <a:lnSpc>
                <a:spcPct val="100000"/>
              </a:lnSpc>
              <a:spcBef>
                <a:spcPts val="2930"/>
              </a:spcBef>
              <a:buSzPct val="79000"/>
              <a:buFont typeface="Arial"/>
              <a:buChar char="•"/>
              <a:tabLst>
                <a:tab pos="203200"/>
              </a:tabLst>
            </a:pPr>
            <a:r>
              <a:rPr sz="24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从数据驱动到指标驱动</a:t>
            </a:r>
            <a:endParaRPr sz="24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7999"/>
                </a:lnTo>
                <a:lnTo>
                  <a:pt x="0" y="6857999"/>
                </a:lnTo>
                <a:lnTo>
                  <a:pt x="0" y="0"/>
                </a:lnTo>
                <a:close/>
              </a:path>
            </a:pathLst>
          </a:custGeom>
          <a:solidFill>
            <a:srgbClr val="1268FB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/>
          <p:nvPr/>
        </p:nvSpPr>
        <p:spPr>
          <a:xfrm>
            <a:off x="0" y="4715255"/>
            <a:ext cx="4901184" cy="2142744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430192" y="6233687"/>
            <a:ext cx="11332210" cy="0"/>
          </a:xfrm>
          <a:custGeom>
            <a:rect l="l" t="t" r="r" b="b"/>
            <a:pathLst>
              <a:path w="11332210">
                <a:moveTo>
                  <a:pt x="0" y="0"/>
                </a:moveTo>
                <a:lnTo>
                  <a:pt x="11331615" y="1"/>
                </a:lnTo>
              </a:path>
            </a:pathLst>
          </a:custGeom>
          <a:ln w="19050">
            <a:solidFill>
              <a:srgbClr val="747E91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7290816" y="0"/>
            <a:ext cx="4898135" cy="213969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9838943" y="6391655"/>
            <a:ext cx="533400" cy="21336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10241280" y="6391655"/>
            <a:ext cx="624840" cy="213360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10765535" y="6391655"/>
            <a:ext cx="990600" cy="213360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420623" y="6400800"/>
            <a:ext cx="1335024" cy="170687"/>
          </a:xfrm>
          <a:prstGeom prst="rect">
            <a:avLst/>
          </a:prstGeom>
          <a:blipFill>
            <a:blip r:embed="rId7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 txBox="1"/>
          <p:nvPr/>
        </p:nvSpPr>
        <p:spPr>
          <a:xfrm>
            <a:off x="1816100" y="1502410"/>
            <a:ext cx="9120505" cy="2225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5725"/>
              </a:lnSpc>
              <a:spcBef>
                <a:spcPts val="100"/>
              </a:spcBef>
            </a:pPr>
            <a:r>
              <a:rPr sz="4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到 </a:t>
            </a:r>
            <a:r>
              <a:rPr sz="4800" b="1" spc="-4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2025</a:t>
            </a:r>
            <a:r>
              <a:rPr sz="4800" b="1" spc="-69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4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年</a:t>
            </a:r>
            <a:endParaRPr sz="4800">
              <a:latin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ts val="5725"/>
              </a:lnSpc>
            </a:pPr>
            <a:r>
              <a:rPr sz="4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绝⼤多数⼈将会使⽤数据</a:t>
            </a:r>
            <a:endParaRPr sz="4800">
              <a:latin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00000"/>
              </a:lnSpc>
              <a:spcBef>
                <a:spcPts val="45"/>
              </a:spcBef>
            </a:pPr>
            <a:r>
              <a:rPr sz="4800" b="1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来优化他们⼯作的⼏乎各个⽅⾯</a:t>
            </a:r>
            <a:endParaRPr sz="4800">
              <a:latin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221479" y="3910584"/>
            <a:ext cx="1069848" cy="536448"/>
          </a:xfrm>
          <a:prstGeom prst="rect">
            <a:avLst/>
          </a:prstGeom>
          <a:blipFill>
            <a:blip r:embed="rId8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4983479" y="3910584"/>
            <a:ext cx="563879" cy="536448"/>
          </a:xfrm>
          <a:prstGeom prst="rect">
            <a:avLst/>
          </a:prstGeom>
          <a:blipFill>
            <a:blip r:embed="rId9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5239511" y="3910584"/>
            <a:ext cx="896112" cy="536448"/>
          </a:xfrm>
          <a:prstGeom prst="rect">
            <a:avLst/>
          </a:prstGeom>
          <a:blipFill>
            <a:blip r:embed="rId10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5882640" y="3910584"/>
            <a:ext cx="1831848" cy="536448"/>
          </a:xfrm>
          <a:prstGeom prst="rect">
            <a:avLst/>
          </a:prstGeom>
          <a:blipFill>
            <a:blip r:embed="rId11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7406640" y="3910584"/>
            <a:ext cx="563879" cy="536448"/>
          </a:xfrm>
          <a:prstGeom prst="rect">
            <a:avLst/>
          </a:prstGeom>
          <a:blipFill>
            <a:blip r:embed="rId1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9110" y="2748915"/>
            <a:ext cx="7183120" cy="566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latin typeface="Microsoft JhengHei" panose="020b0604030504040204" charset="-120"/>
                <a:cs typeface="Microsoft JhengHei" panose="020b0604030504040204" charset="-120"/>
              </a:rPr>
              <a:t>零售数字化转型⾯临的挑战</a:t>
            </a:r>
            <a:endParaRPr sz="36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8576" y="486156"/>
            <a:ext cx="7340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聚焦业务增⻓：零售⼈时刻⾯对灵魂拷问</a:t>
            </a:r>
            <a:endParaRPr sz="3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656475" y="1586657"/>
            <a:ext cx="4972539" cy="2662062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object 4"/>
          <p:cNvSpPr/>
          <p:nvPr/>
        </p:nvSpPr>
        <p:spPr>
          <a:xfrm>
            <a:off x="621776" y="2317330"/>
            <a:ext cx="2647950" cy="3272154"/>
          </a:xfrm>
          <a:custGeom>
            <a:rect l="l" t="t" r="r" b="b"/>
            <a:pathLst>
              <a:path w="2647950" h="3272154">
                <a:moveTo>
                  <a:pt x="2566937" y="0"/>
                </a:moveTo>
                <a:lnTo>
                  <a:pt x="80427" y="0"/>
                </a:lnTo>
                <a:lnTo>
                  <a:pt x="49121" y="6320"/>
                </a:lnTo>
                <a:lnTo>
                  <a:pt x="23556" y="23556"/>
                </a:lnTo>
                <a:lnTo>
                  <a:pt x="6320" y="49121"/>
                </a:lnTo>
                <a:lnTo>
                  <a:pt x="0" y="80427"/>
                </a:lnTo>
                <a:lnTo>
                  <a:pt x="0" y="3191499"/>
                </a:lnTo>
                <a:lnTo>
                  <a:pt x="6320" y="3222805"/>
                </a:lnTo>
                <a:lnTo>
                  <a:pt x="23556" y="3248370"/>
                </a:lnTo>
                <a:lnTo>
                  <a:pt x="49121" y="3265606"/>
                </a:lnTo>
                <a:lnTo>
                  <a:pt x="80427" y="3271927"/>
                </a:lnTo>
                <a:lnTo>
                  <a:pt x="2566937" y="3271927"/>
                </a:lnTo>
                <a:lnTo>
                  <a:pt x="2598243" y="3265606"/>
                </a:lnTo>
                <a:lnTo>
                  <a:pt x="2623808" y="3248370"/>
                </a:lnTo>
                <a:lnTo>
                  <a:pt x="2641044" y="3222805"/>
                </a:lnTo>
                <a:lnTo>
                  <a:pt x="2647365" y="3191499"/>
                </a:lnTo>
                <a:lnTo>
                  <a:pt x="2647365" y="80427"/>
                </a:lnTo>
                <a:lnTo>
                  <a:pt x="2641044" y="49121"/>
                </a:lnTo>
                <a:lnTo>
                  <a:pt x="2623808" y="23556"/>
                </a:lnTo>
                <a:lnTo>
                  <a:pt x="2598243" y="6320"/>
                </a:lnTo>
                <a:lnTo>
                  <a:pt x="2566937" y="0"/>
                </a:lnTo>
                <a:close/>
              </a:path>
            </a:pathLst>
          </a:custGeom>
          <a:solidFill>
            <a:srgbClr val="FEC5C5">
              <a:alpha val="1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619541" y="1817112"/>
            <a:ext cx="2649855" cy="652145"/>
          </a:xfrm>
          <a:custGeom>
            <a:rect l="l" t="t" r="r" b="b"/>
            <a:pathLst>
              <a:path w="2649854" h="652144">
                <a:moveTo>
                  <a:pt x="2569836" y="0"/>
                </a:moveTo>
                <a:lnTo>
                  <a:pt x="79763" y="0"/>
                </a:lnTo>
                <a:lnTo>
                  <a:pt x="48715" y="6268"/>
                </a:lnTo>
                <a:lnTo>
                  <a:pt x="23362" y="23362"/>
                </a:lnTo>
                <a:lnTo>
                  <a:pt x="6268" y="48715"/>
                </a:lnTo>
                <a:lnTo>
                  <a:pt x="0" y="79763"/>
                </a:lnTo>
                <a:lnTo>
                  <a:pt x="0" y="571836"/>
                </a:lnTo>
                <a:lnTo>
                  <a:pt x="6268" y="602883"/>
                </a:lnTo>
                <a:lnTo>
                  <a:pt x="23362" y="628237"/>
                </a:lnTo>
                <a:lnTo>
                  <a:pt x="48715" y="645331"/>
                </a:lnTo>
                <a:lnTo>
                  <a:pt x="79763" y="651600"/>
                </a:lnTo>
                <a:lnTo>
                  <a:pt x="2569836" y="651600"/>
                </a:lnTo>
                <a:lnTo>
                  <a:pt x="2600884" y="645331"/>
                </a:lnTo>
                <a:lnTo>
                  <a:pt x="2626238" y="628237"/>
                </a:lnTo>
                <a:lnTo>
                  <a:pt x="2643332" y="602883"/>
                </a:lnTo>
                <a:lnTo>
                  <a:pt x="2649600" y="571836"/>
                </a:lnTo>
                <a:lnTo>
                  <a:pt x="2649600" y="79763"/>
                </a:lnTo>
                <a:lnTo>
                  <a:pt x="2643332" y="48715"/>
                </a:lnTo>
                <a:lnTo>
                  <a:pt x="2626238" y="23362"/>
                </a:lnTo>
                <a:lnTo>
                  <a:pt x="2600884" y="6268"/>
                </a:lnTo>
                <a:lnTo>
                  <a:pt x="2569836" y="0"/>
                </a:lnTo>
                <a:close/>
              </a:path>
            </a:pathLst>
          </a:custGeom>
          <a:solidFill>
            <a:srgbClr val="FC6F6F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762971" y="1939021"/>
            <a:ext cx="2362835" cy="408305"/>
          </a:xfrm>
          <a:custGeom>
            <a:rect l="l" t="t" r="r" b="b"/>
            <a:pathLst>
              <a:path w="2362835" h="408305">
                <a:moveTo>
                  <a:pt x="2325580" y="0"/>
                </a:moveTo>
                <a:lnTo>
                  <a:pt x="37161" y="0"/>
                </a:lnTo>
                <a:lnTo>
                  <a:pt x="22696" y="2920"/>
                </a:lnTo>
                <a:lnTo>
                  <a:pt x="10884" y="10884"/>
                </a:lnTo>
                <a:lnTo>
                  <a:pt x="2920" y="22696"/>
                </a:lnTo>
                <a:lnTo>
                  <a:pt x="0" y="37161"/>
                </a:lnTo>
                <a:lnTo>
                  <a:pt x="0" y="370619"/>
                </a:lnTo>
                <a:lnTo>
                  <a:pt x="2920" y="385083"/>
                </a:lnTo>
                <a:lnTo>
                  <a:pt x="10884" y="396895"/>
                </a:lnTo>
                <a:lnTo>
                  <a:pt x="22696" y="404860"/>
                </a:lnTo>
                <a:lnTo>
                  <a:pt x="37161" y="407780"/>
                </a:lnTo>
                <a:lnTo>
                  <a:pt x="2325580" y="407780"/>
                </a:lnTo>
                <a:lnTo>
                  <a:pt x="2340044" y="404860"/>
                </a:lnTo>
                <a:lnTo>
                  <a:pt x="2351856" y="396895"/>
                </a:lnTo>
                <a:lnTo>
                  <a:pt x="2359821" y="385083"/>
                </a:lnTo>
                <a:lnTo>
                  <a:pt x="2362741" y="370619"/>
                </a:lnTo>
                <a:lnTo>
                  <a:pt x="2362741" y="37161"/>
                </a:lnTo>
                <a:lnTo>
                  <a:pt x="2359821" y="22696"/>
                </a:lnTo>
                <a:lnTo>
                  <a:pt x="2351856" y="10884"/>
                </a:lnTo>
                <a:lnTo>
                  <a:pt x="2340044" y="2920"/>
                </a:lnTo>
                <a:lnTo>
                  <a:pt x="2325580" y="0"/>
                </a:lnTo>
                <a:close/>
              </a:path>
            </a:pathLst>
          </a:custGeom>
          <a:solidFill>
            <a:srgbClr val="FEE2E2">
              <a:alpha val="301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 txBox="1"/>
          <p:nvPr/>
        </p:nvSpPr>
        <p:spPr>
          <a:xfrm>
            <a:off x="724071" y="2005076"/>
            <a:ext cx="2261235" cy="33007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15975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拉新营销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05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3035" indent="-140335">
              <a:lnSpc>
                <a:spcPct val="100000"/>
              </a:lnSpc>
              <a:buFont typeface="Arial"/>
              <a:buChar char="•"/>
              <a:tabLst>
                <a:tab pos="153035"/>
              </a:tabLst>
            </a:pPr>
            <a:r>
              <a:rPr sz="1500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如何评估营销活动效果？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3035" indent="-140335">
              <a:lnSpc>
                <a:spcPct val="100000"/>
              </a:lnSpc>
              <a:spcBef>
                <a:spcPts val="1800"/>
              </a:spcBef>
              <a:buFont typeface="Arial"/>
              <a:buChar char="•"/>
              <a:tabLst>
                <a:tab pos="153035"/>
              </a:tabLst>
            </a:pPr>
            <a:r>
              <a:rPr sz="1500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如何优化投放渠道配置？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3035" marR="5080" indent="-140335">
              <a:lnSpc>
                <a:spcPct val="200000"/>
              </a:lnSpc>
              <a:buFont typeface="Arial"/>
              <a:buChar char="•"/>
              <a:tabLst>
                <a:tab pos="153035"/>
              </a:tabLst>
            </a:pPr>
            <a:r>
              <a:rPr sz="1500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如何设计店铺引流产品和 盈利产品？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3035" indent="-140335">
              <a:lnSpc>
                <a:spcPct val="100000"/>
              </a:lnSpc>
              <a:spcBef>
                <a:spcPts val="1800"/>
              </a:spcBef>
              <a:buFont typeface="Arial"/>
              <a:buChar char="•"/>
              <a:tabLst>
                <a:tab pos="153035"/>
              </a:tabLst>
            </a:pPr>
            <a:r>
              <a:rPr sz="1500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如何打造产品组合来提⾼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3035">
              <a:lnSpc>
                <a:spcPct val="100000"/>
              </a:lnSpc>
              <a:spcBef>
                <a:spcPts val="1800"/>
              </a:spcBef>
            </a:pPr>
            <a:r>
              <a:rPr sz="1500" b="1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连带率</a:t>
            </a:r>
            <a:r>
              <a:rPr sz="1500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和</a:t>
            </a:r>
            <a:r>
              <a:rPr sz="1500" b="1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总销售额</a:t>
            </a:r>
            <a:r>
              <a:rPr sz="1500">
                <a:solidFill>
                  <a:srgbClr val="FC6F6F"/>
                </a:solidFill>
                <a:latin typeface="Microsoft JhengHei" panose="020b0604030504040204" charset="-120"/>
                <a:cs typeface="Microsoft JhengHei" panose="020b0604030504040204" charset="-120"/>
              </a:rPr>
              <a:t>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44296" y="1975104"/>
            <a:ext cx="335279" cy="33527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8922857" y="2317330"/>
            <a:ext cx="2647950" cy="3272154"/>
          </a:xfrm>
          <a:custGeom>
            <a:rect l="l" t="t" r="r" b="b"/>
            <a:pathLst>
              <a:path w="2647950" h="3272154">
                <a:moveTo>
                  <a:pt x="2566931" y="0"/>
                </a:moveTo>
                <a:lnTo>
                  <a:pt x="80427" y="0"/>
                </a:lnTo>
                <a:lnTo>
                  <a:pt x="49121" y="6320"/>
                </a:lnTo>
                <a:lnTo>
                  <a:pt x="23556" y="23556"/>
                </a:lnTo>
                <a:lnTo>
                  <a:pt x="6320" y="49121"/>
                </a:lnTo>
                <a:lnTo>
                  <a:pt x="0" y="80427"/>
                </a:lnTo>
                <a:lnTo>
                  <a:pt x="0" y="3191493"/>
                </a:lnTo>
                <a:lnTo>
                  <a:pt x="6320" y="3222799"/>
                </a:lnTo>
                <a:lnTo>
                  <a:pt x="23556" y="3248364"/>
                </a:lnTo>
                <a:lnTo>
                  <a:pt x="49121" y="3265600"/>
                </a:lnTo>
                <a:lnTo>
                  <a:pt x="80427" y="3271920"/>
                </a:lnTo>
                <a:lnTo>
                  <a:pt x="2566931" y="3271920"/>
                </a:lnTo>
                <a:lnTo>
                  <a:pt x="2598237" y="3265600"/>
                </a:lnTo>
                <a:lnTo>
                  <a:pt x="2623802" y="3248364"/>
                </a:lnTo>
                <a:lnTo>
                  <a:pt x="2641038" y="3222799"/>
                </a:lnTo>
                <a:lnTo>
                  <a:pt x="2647359" y="3191493"/>
                </a:lnTo>
                <a:lnTo>
                  <a:pt x="2647359" y="80427"/>
                </a:lnTo>
                <a:lnTo>
                  <a:pt x="2641038" y="49121"/>
                </a:lnTo>
                <a:lnTo>
                  <a:pt x="2623802" y="23556"/>
                </a:lnTo>
                <a:lnTo>
                  <a:pt x="2598237" y="6320"/>
                </a:lnTo>
                <a:lnTo>
                  <a:pt x="2566931" y="0"/>
                </a:lnTo>
                <a:close/>
              </a:path>
            </a:pathLst>
          </a:custGeom>
          <a:solidFill>
            <a:srgbClr val="A0C3FD">
              <a:alpha val="1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8920623" y="1817112"/>
            <a:ext cx="2649855" cy="652145"/>
          </a:xfrm>
          <a:custGeom>
            <a:rect l="l" t="t" r="r" b="b"/>
            <a:pathLst>
              <a:path w="2649854" h="652144">
                <a:moveTo>
                  <a:pt x="2569837" y="0"/>
                </a:moveTo>
                <a:lnTo>
                  <a:pt x="79763" y="0"/>
                </a:lnTo>
                <a:lnTo>
                  <a:pt x="48715" y="6268"/>
                </a:lnTo>
                <a:lnTo>
                  <a:pt x="23362" y="23362"/>
                </a:lnTo>
                <a:lnTo>
                  <a:pt x="6268" y="48715"/>
                </a:lnTo>
                <a:lnTo>
                  <a:pt x="0" y="79763"/>
                </a:lnTo>
                <a:lnTo>
                  <a:pt x="0" y="571836"/>
                </a:lnTo>
                <a:lnTo>
                  <a:pt x="6268" y="602883"/>
                </a:lnTo>
                <a:lnTo>
                  <a:pt x="23362" y="628237"/>
                </a:lnTo>
                <a:lnTo>
                  <a:pt x="48715" y="645331"/>
                </a:lnTo>
                <a:lnTo>
                  <a:pt x="79763" y="651600"/>
                </a:lnTo>
                <a:lnTo>
                  <a:pt x="2569837" y="651600"/>
                </a:lnTo>
                <a:lnTo>
                  <a:pt x="2600884" y="645331"/>
                </a:lnTo>
                <a:lnTo>
                  <a:pt x="2626237" y="628237"/>
                </a:lnTo>
                <a:lnTo>
                  <a:pt x="2643331" y="602883"/>
                </a:lnTo>
                <a:lnTo>
                  <a:pt x="2649599" y="571836"/>
                </a:lnTo>
                <a:lnTo>
                  <a:pt x="2649599" y="79763"/>
                </a:lnTo>
                <a:lnTo>
                  <a:pt x="2643331" y="48715"/>
                </a:lnTo>
                <a:lnTo>
                  <a:pt x="2626237" y="23362"/>
                </a:lnTo>
                <a:lnTo>
                  <a:pt x="2600884" y="6268"/>
                </a:lnTo>
                <a:lnTo>
                  <a:pt x="2569837" y="0"/>
                </a:lnTo>
                <a:close/>
              </a:path>
            </a:pathLst>
          </a:custGeom>
          <a:solidFill>
            <a:srgbClr val="1268FB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9064053" y="1939021"/>
            <a:ext cx="2362835" cy="408305"/>
          </a:xfrm>
          <a:custGeom>
            <a:rect l="l" t="t" r="r" b="b"/>
            <a:pathLst>
              <a:path w="2362834" h="408305">
                <a:moveTo>
                  <a:pt x="2325579" y="0"/>
                </a:moveTo>
                <a:lnTo>
                  <a:pt x="37161" y="0"/>
                </a:lnTo>
                <a:lnTo>
                  <a:pt x="22696" y="2920"/>
                </a:lnTo>
                <a:lnTo>
                  <a:pt x="10884" y="10884"/>
                </a:lnTo>
                <a:lnTo>
                  <a:pt x="2920" y="22696"/>
                </a:lnTo>
                <a:lnTo>
                  <a:pt x="0" y="37161"/>
                </a:lnTo>
                <a:lnTo>
                  <a:pt x="0" y="370619"/>
                </a:lnTo>
                <a:lnTo>
                  <a:pt x="2920" y="385083"/>
                </a:lnTo>
                <a:lnTo>
                  <a:pt x="10884" y="396895"/>
                </a:lnTo>
                <a:lnTo>
                  <a:pt x="22696" y="404860"/>
                </a:lnTo>
                <a:lnTo>
                  <a:pt x="37161" y="407780"/>
                </a:lnTo>
                <a:lnTo>
                  <a:pt x="2325579" y="407780"/>
                </a:lnTo>
                <a:lnTo>
                  <a:pt x="2340044" y="404860"/>
                </a:lnTo>
                <a:lnTo>
                  <a:pt x="2351856" y="396895"/>
                </a:lnTo>
                <a:lnTo>
                  <a:pt x="2359820" y="385083"/>
                </a:lnTo>
                <a:lnTo>
                  <a:pt x="2362741" y="370619"/>
                </a:lnTo>
                <a:lnTo>
                  <a:pt x="2362741" y="37161"/>
                </a:lnTo>
                <a:lnTo>
                  <a:pt x="2359820" y="22696"/>
                </a:lnTo>
                <a:lnTo>
                  <a:pt x="2351856" y="10884"/>
                </a:lnTo>
                <a:lnTo>
                  <a:pt x="2340044" y="2920"/>
                </a:lnTo>
                <a:lnTo>
                  <a:pt x="2325579" y="0"/>
                </a:lnTo>
                <a:close/>
              </a:path>
            </a:pathLst>
          </a:custGeom>
          <a:solidFill>
            <a:srgbClr val="D0E1FE">
              <a:alpha val="301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 txBox="1"/>
          <p:nvPr/>
        </p:nvSpPr>
        <p:spPr>
          <a:xfrm>
            <a:off x="9025154" y="2005076"/>
            <a:ext cx="2261235" cy="33007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15975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⽤⼾运营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2400" marR="5080" indent="-140335">
              <a:lnSpc>
                <a:spcPct val="200000"/>
              </a:lnSpc>
              <a:spcBef>
                <a:spcPts val="2025"/>
              </a:spcBef>
              <a:buFont typeface="Arial"/>
              <a:buChar char="•"/>
              <a:tabLst>
                <a:tab pos="153035"/>
              </a:tabLst>
            </a:pP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如何判断</a:t>
            </a:r>
            <a:r>
              <a:rPr sz="15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客单价</a:t>
            </a: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和</a:t>
            </a:r>
            <a:r>
              <a:rPr sz="15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净利润 率</a:t>
            </a: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间的波动关联？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2400" marR="5080" indent="-140335">
              <a:lnSpc>
                <a:spcPct val="200000"/>
              </a:lnSpc>
              <a:buFont typeface="Arial"/>
              <a:buChar char="•"/>
              <a:tabLst>
                <a:tab pos="153035"/>
              </a:tabLst>
            </a:pP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如何策划⼤促和⽇常活动 来缩短</a:t>
            </a:r>
            <a:r>
              <a:rPr sz="15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复购周期</a:t>
            </a: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2400" marR="5080" indent="-140335">
              <a:lnSpc>
                <a:spcPct val="200000"/>
              </a:lnSpc>
              <a:buFont typeface="Arial"/>
              <a:buChar char="•"/>
              <a:tabLst>
                <a:tab pos="153035"/>
              </a:tabLst>
            </a:pP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如何刺激</a:t>
            </a:r>
            <a:r>
              <a:rPr sz="15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活跃客⼾</a:t>
            </a: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的</a:t>
            </a:r>
            <a:r>
              <a:rPr sz="15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持续 消费</a:t>
            </a:r>
            <a:r>
              <a:rPr sz="15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9147047" y="1975104"/>
            <a:ext cx="332231" cy="34137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4171115" y="4804303"/>
            <a:ext cx="995044" cy="412750"/>
          </a:xfrm>
          <a:custGeom>
            <a:rect l="l" t="t" r="r" b="b"/>
            <a:pathLst>
              <a:path w="995044" h="412750">
                <a:moveTo>
                  <a:pt x="994986" y="0"/>
                </a:moveTo>
                <a:lnTo>
                  <a:pt x="104341" y="0"/>
                </a:lnTo>
                <a:lnTo>
                  <a:pt x="0" y="104343"/>
                </a:lnTo>
                <a:lnTo>
                  <a:pt x="0" y="412647"/>
                </a:lnTo>
                <a:lnTo>
                  <a:pt x="994986" y="412647"/>
                </a:lnTo>
                <a:lnTo>
                  <a:pt x="994986" y="0"/>
                </a:lnTo>
                <a:close/>
              </a:path>
            </a:pathLst>
          </a:custGeom>
          <a:solidFill>
            <a:srgbClr val="334572">
              <a:alpha val="9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5598506" y="4804303"/>
            <a:ext cx="995044" cy="412750"/>
          </a:xfrm>
          <a:custGeom>
            <a:rect l="l" t="t" r="r" b="b"/>
            <a:pathLst>
              <a:path w="995044" h="412750">
                <a:moveTo>
                  <a:pt x="994986" y="0"/>
                </a:moveTo>
                <a:lnTo>
                  <a:pt x="104341" y="0"/>
                </a:lnTo>
                <a:lnTo>
                  <a:pt x="0" y="104343"/>
                </a:lnTo>
                <a:lnTo>
                  <a:pt x="0" y="412647"/>
                </a:lnTo>
                <a:lnTo>
                  <a:pt x="994986" y="412647"/>
                </a:lnTo>
                <a:lnTo>
                  <a:pt x="994986" y="0"/>
                </a:lnTo>
                <a:close/>
              </a:path>
            </a:pathLst>
          </a:custGeom>
          <a:solidFill>
            <a:srgbClr val="334572">
              <a:alpha val="9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4171115" y="5391148"/>
            <a:ext cx="995044" cy="412750"/>
          </a:xfrm>
          <a:custGeom>
            <a:rect l="l" t="t" r="r" b="b"/>
            <a:pathLst>
              <a:path w="995044" h="412750">
                <a:moveTo>
                  <a:pt x="994986" y="0"/>
                </a:moveTo>
                <a:lnTo>
                  <a:pt x="104341" y="0"/>
                </a:lnTo>
                <a:lnTo>
                  <a:pt x="0" y="104341"/>
                </a:lnTo>
                <a:lnTo>
                  <a:pt x="0" y="412645"/>
                </a:lnTo>
                <a:lnTo>
                  <a:pt x="994986" y="412645"/>
                </a:lnTo>
                <a:lnTo>
                  <a:pt x="994986" y="0"/>
                </a:lnTo>
                <a:close/>
              </a:path>
            </a:pathLst>
          </a:custGeom>
          <a:solidFill>
            <a:srgbClr val="334572">
              <a:alpha val="9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 txBox="1"/>
          <p:nvPr/>
        </p:nvSpPr>
        <p:spPr>
          <a:xfrm>
            <a:off x="4351273" y="4909820"/>
            <a:ext cx="635000" cy="796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指标体系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7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2700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多维分析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598506" y="5391148"/>
            <a:ext cx="995044" cy="412750"/>
          </a:xfrm>
          <a:custGeom>
            <a:rect l="l" t="t" r="r" b="b"/>
            <a:pathLst>
              <a:path w="995044" h="412750">
                <a:moveTo>
                  <a:pt x="994986" y="0"/>
                </a:moveTo>
                <a:lnTo>
                  <a:pt x="104341" y="0"/>
                </a:lnTo>
                <a:lnTo>
                  <a:pt x="0" y="104341"/>
                </a:lnTo>
                <a:lnTo>
                  <a:pt x="0" y="412645"/>
                </a:lnTo>
                <a:lnTo>
                  <a:pt x="994986" y="412645"/>
                </a:lnTo>
                <a:lnTo>
                  <a:pt x="994986" y="0"/>
                </a:lnTo>
                <a:close/>
              </a:path>
            </a:pathLst>
          </a:custGeom>
          <a:solidFill>
            <a:srgbClr val="334572">
              <a:alpha val="9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7025897" y="5391148"/>
            <a:ext cx="995044" cy="412750"/>
          </a:xfrm>
          <a:custGeom>
            <a:rect l="l" t="t" r="r" b="b"/>
            <a:pathLst>
              <a:path w="995044" h="412750">
                <a:moveTo>
                  <a:pt x="994986" y="0"/>
                </a:moveTo>
                <a:lnTo>
                  <a:pt x="104341" y="0"/>
                </a:lnTo>
                <a:lnTo>
                  <a:pt x="0" y="104341"/>
                </a:lnTo>
                <a:lnTo>
                  <a:pt x="0" y="412645"/>
                </a:lnTo>
                <a:lnTo>
                  <a:pt x="994986" y="412645"/>
                </a:lnTo>
                <a:lnTo>
                  <a:pt x="994986" y="0"/>
                </a:lnTo>
                <a:close/>
              </a:path>
            </a:pathLst>
          </a:custGeom>
          <a:solidFill>
            <a:srgbClr val="334572">
              <a:alpha val="9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7025897" y="4804303"/>
            <a:ext cx="995044" cy="412750"/>
          </a:xfrm>
          <a:custGeom>
            <a:rect l="l" t="t" r="r" b="b"/>
            <a:pathLst>
              <a:path w="995044" h="412750">
                <a:moveTo>
                  <a:pt x="994986" y="0"/>
                </a:moveTo>
                <a:lnTo>
                  <a:pt x="104341" y="0"/>
                </a:lnTo>
                <a:lnTo>
                  <a:pt x="0" y="104343"/>
                </a:lnTo>
                <a:lnTo>
                  <a:pt x="0" y="412647"/>
                </a:lnTo>
                <a:lnTo>
                  <a:pt x="994986" y="412647"/>
                </a:lnTo>
                <a:lnTo>
                  <a:pt x="994986" y="0"/>
                </a:lnTo>
                <a:close/>
              </a:path>
            </a:pathLst>
          </a:custGeom>
          <a:solidFill>
            <a:srgbClr val="334572">
              <a:alpha val="94898"/>
            </a:srgbClr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 txBox="1"/>
          <p:nvPr/>
        </p:nvSpPr>
        <p:spPr>
          <a:xfrm>
            <a:off x="7206054" y="4909820"/>
            <a:ext cx="635000" cy="796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⾼效⽤数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7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2700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跨源对⽐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7343775" y="4543161"/>
            <a:ext cx="1196340" cy="0"/>
          </a:xfrm>
          <a:custGeom>
            <a:rect l="l" t="t" r="r" b="b"/>
            <a:pathLst>
              <a:path w="1196340">
                <a:moveTo>
                  <a:pt x="0" y="0"/>
                </a:moveTo>
                <a:lnTo>
                  <a:pt x="1195794" y="0"/>
                </a:lnTo>
              </a:path>
            </a:pathLst>
          </a:custGeom>
          <a:ln w="19051">
            <a:solidFill>
              <a:srgbClr val="334572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3652429" y="4543161"/>
            <a:ext cx="1196340" cy="0"/>
          </a:xfrm>
          <a:custGeom>
            <a:rect l="l" t="t" r="r" b="b"/>
            <a:pathLst>
              <a:path w="1196339">
                <a:moveTo>
                  <a:pt x="0" y="0"/>
                </a:moveTo>
                <a:lnTo>
                  <a:pt x="1195795" y="0"/>
                </a:lnTo>
              </a:path>
            </a:pathLst>
          </a:custGeom>
          <a:ln w="19051">
            <a:solidFill>
              <a:srgbClr val="334572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 txBox="1"/>
          <p:nvPr/>
        </p:nvSpPr>
        <p:spPr>
          <a:xfrm>
            <a:off x="5010150" y="4430776"/>
            <a:ext cx="2171700" cy="1275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300" b="1">
                <a:solidFill>
                  <a:srgbClr val="334572"/>
                </a:solidFill>
                <a:latin typeface="Microsoft JhengHei" panose="020b0604030504040204" charset="-120"/>
                <a:cs typeface="Microsoft JhengHei" panose="020b0604030504040204" charset="-120"/>
              </a:rPr>
              <a:t>需要更充分的数智化赋能⽀撑</a:t>
            </a:r>
            <a:endParaRPr sz="13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algn="ctr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⽬标对⻬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7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algn="ctr">
              <a:lnSpc>
                <a:spcPct val="100000"/>
              </a:lnSpc>
            </a:pPr>
            <a:r>
              <a:rPr sz="1200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归因决策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8795" y="486410"/>
            <a:ext cx="10979150" cy="504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某零售⽤⼾全渠道⾏为分</a:t>
            </a:r>
            <a:r>
              <a:rPr sz="3200" spc="72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析</a:t>
            </a:r>
            <a:r>
              <a:rPr sz="3200" spc="6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–</a:t>
            </a:r>
            <a:r>
              <a:rPr sz="3200" spc="-17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2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指标平台驱动显著效率提升</a:t>
            </a:r>
            <a:endParaRPr sz="3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18795" y="1029970"/>
            <a:ext cx="5976620" cy="28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334572"/>
                </a:solidFill>
                <a:latin typeface="Microsoft JhengHei" panose="020b0604030504040204" charset="-120"/>
                <a:cs typeface="Microsoft JhengHei" panose="020b0604030504040204" charset="-120"/>
              </a:rPr>
              <a:t>同样的指标开发量，端到端的交付时间降低</a:t>
            </a:r>
            <a:r>
              <a:rPr sz="1800" b="1" spc="-114">
                <a:solidFill>
                  <a:srgbClr val="334572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800" b="1" spc="15">
                <a:solidFill>
                  <a:srgbClr val="334572"/>
                </a:solidFill>
                <a:latin typeface="Microsoft JhengHei" panose="020b0604030504040204" charset="-120"/>
                <a:cs typeface="Microsoft JhengHei" panose="020b0604030504040204" charset="-120"/>
              </a:rPr>
              <a:t>60%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0169" y="2074672"/>
            <a:ext cx="1156335" cy="50736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3035" indent="-140335">
              <a:lnSpc>
                <a:spcPct val="100000"/>
              </a:lnSpc>
              <a:spcBef>
                <a:spcPts val="435"/>
              </a:spcBef>
              <a:buFont typeface="Arial"/>
              <a:buChar char="•"/>
              <a:tabLst>
                <a:tab pos="153035"/>
              </a:tabLst>
            </a:pPr>
            <a:r>
              <a:rPr sz="1300">
                <a:solidFill>
                  <a:srgbClr val="B20404"/>
                </a:solidFill>
                <a:latin typeface="Microsoft JhengHei" panose="020b0604030504040204" charset="-120"/>
                <a:cs typeface="Microsoft JhengHei" panose="020b0604030504040204" charset="-120"/>
              </a:rPr>
              <a:t>耗时近两周</a:t>
            </a:r>
            <a:endParaRPr sz="13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53035" indent="-140335">
              <a:lnSpc>
                <a:spcPct val="100000"/>
              </a:lnSpc>
              <a:spcBef>
                <a:spcPts val="335"/>
              </a:spcBef>
              <a:buFont typeface="Arial"/>
              <a:buChar char="•"/>
              <a:tabLst>
                <a:tab pos="153035"/>
              </a:tabLst>
            </a:pPr>
            <a:r>
              <a:rPr sz="1300">
                <a:solidFill>
                  <a:srgbClr val="B20404"/>
                </a:solidFill>
                <a:latin typeface="Microsoft JhengHei" panose="020b0604030504040204" charset="-120"/>
                <a:cs typeface="Microsoft JhengHei" panose="020b0604030504040204" charset="-120"/>
              </a:rPr>
              <a:t>重复低效沟通</a:t>
            </a:r>
            <a:endParaRPr sz="13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97454" y="1787709"/>
            <a:ext cx="899999" cy="89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3095625" y="1787709"/>
            <a:ext cx="899999" cy="89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3682799" y="1787709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/>
          <p:nvPr/>
        </p:nvSpPr>
        <p:spPr>
          <a:xfrm>
            <a:off x="5338001" y="1787709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object 9"/>
          <p:cNvSpPr/>
          <p:nvPr/>
        </p:nvSpPr>
        <p:spPr>
          <a:xfrm>
            <a:off x="5894716" y="1787709"/>
            <a:ext cx="899999" cy="899999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7332738" y="1787709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/>
          <p:nvPr/>
        </p:nvSpPr>
        <p:spPr>
          <a:xfrm>
            <a:off x="8930378" y="1787709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object 12"/>
          <p:cNvSpPr/>
          <p:nvPr/>
        </p:nvSpPr>
        <p:spPr>
          <a:xfrm>
            <a:off x="10377089" y="1787709"/>
            <a:ext cx="899999" cy="89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2517066" y="2180559"/>
            <a:ext cx="392430" cy="114300"/>
          </a:xfrm>
          <a:custGeom>
            <a:rect l="l" t="t" r="r" b="b"/>
            <a:pathLst>
              <a:path w="392430" h="114300">
                <a:moveTo>
                  <a:pt x="277586" y="0"/>
                </a:moveTo>
                <a:lnTo>
                  <a:pt x="277586" y="114300"/>
                </a:lnTo>
                <a:lnTo>
                  <a:pt x="353786" y="76200"/>
                </a:lnTo>
                <a:lnTo>
                  <a:pt x="296636" y="76200"/>
                </a:lnTo>
                <a:lnTo>
                  <a:pt x="296636" y="38100"/>
                </a:lnTo>
                <a:lnTo>
                  <a:pt x="353786" y="38100"/>
                </a:lnTo>
                <a:lnTo>
                  <a:pt x="277586" y="0"/>
                </a:lnTo>
                <a:close/>
              </a:path>
              <a:path w="392430" h="114300">
                <a:moveTo>
                  <a:pt x="277586" y="38100"/>
                </a:moveTo>
                <a:lnTo>
                  <a:pt x="1" y="38100"/>
                </a:lnTo>
                <a:lnTo>
                  <a:pt x="0" y="76200"/>
                </a:lnTo>
                <a:lnTo>
                  <a:pt x="277586" y="76200"/>
                </a:lnTo>
                <a:lnTo>
                  <a:pt x="277586" y="38100"/>
                </a:lnTo>
                <a:close/>
              </a:path>
              <a:path w="392430" h="114300">
                <a:moveTo>
                  <a:pt x="353786" y="38100"/>
                </a:moveTo>
                <a:lnTo>
                  <a:pt x="296636" y="38100"/>
                </a:lnTo>
                <a:lnTo>
                  <a:pt x="296636" y="76200"/>
                </a:lnTo>
                <a:lnTo>
                  <a:pt x="353786" y="76200"/>
                </a:lnTo>
                <a:lnTo>
                  <a:pt x="391886" y="57150"/>
                </a:lnTo>
                <a:lnTo>
                  <a:pt x="353786" y="3810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/>
          <p:nvPr/>
        </p:nvSpPr>
        <p:spPr>
          <a:xfrm>
            <a:off x="4783273" y="2180559"/>
            <a:ext cx="392430" cy="114300"/>
          </a:xfrm>
          <a:custGeom>
            <a:rect l="l" t="t" r="r" b="b"/>
            <a:pathLst>
              <a:path w="392429" h="114300">
                <a:moveTo>
                  <a:pt x="277586" y="0"/>
                </a:moveTo>
                <a:lnTo>
                  <a:pt x="277586" y="114300"/>
                </a:lnTo>
                <a:lnTo>
                  <a:pt x="353786" y="76200"/>
                </a:lnTo>
                <a:lnTo>
                  <a:pt x="296636" y="76200"/>
                </a:lnTo>
                <a:lnTo>
                  <a:pt x="296636" y="38100"/>
                </a:lnTo>
                <a:lnTo>
                  <a:pt x="353786" y="38100"/>
                </a:lnTo>
                <a:lnTo>
                  <a:pt x="277586" y="0"/>
                </a:lnTo>
                <a:close/>
              </a:path>
              <a:path w="392429" h="114300">
                <a:moveTo>
                  <a:pt x="277586" y="38100"/>
                </a:moveTo>
                <a:lnTo>
                  <a:pt x="1" y="38100"/>
                </a:lnTo>
                <a:lnTo>
                  <a:pt x="0" y="76200"/>
                </a:lnTo>
                <a:lnTo>
                  <a:pt x="277586" y="76200"/>
                </a:lnTo>
                <a:lnTo>
                  <a:pt x="277586" y="38100"/>
                </a:lnTo>
                <a:close/>
              </a:path>
              <a:path w="392429" h="114300">
                <a:moveTo>
                  <a:pt x="353786" y="38100"/>
                </a:moveTo>
                <a:lnTo>
                  <a:pt x="296636" y="38100"/>
                </a:lnTo>
                <a:lnTo>
                  <a:pt x="296636" y="76200"/>
                </a:lnTo>
                <a:lnTo>
                  <a:pt x="353786" y="76200"/>
                </a:lnTo>
                <a:lnTo>
                  <a:pt x="391886" y="57150"/>
                </a:lnTo>
                <a:lnTo>
                  <a:pt x="353786" y="3810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object 15"/>
          <p:cNvSpPr/>
          <p:nvPr/>
        </p:nvSpPr>
        <p:spPr>
          <a:xfrm>
            <a:off x="6940853" y="2180559"/>
            <a:ext cx="392430" cy="114300"/>
          </a:xfrm>
          <a:custGeom>
            <a:rect l="l" t="t" r="r" b="b"/>
            <a:pathLst>
              <a:path w="392429" h="114300">
                <a:moveTo>
                  <a:pt x="277586" y="0"/>
                </a:moveTo>
                <a:lnTo>
                  <a:pt x="277585" y="114300"/>
                </a:lnTo>
                <a:lnTo>
                  <a:pt x="353785" y="76200"/>
                </a:lnTo>
                <a:lnTo>
                  <a:pt x="296635" y="76200"/>
                </a:lnTo>
                <a:lnTo>
                  <a:pt x="296635" y="38100"/>
                </a:lnTo>
                <a:lnTo>
                  <a:pt x="353785" y="38100"/>
                </a:lnTo>
                <a:lnTo>
                  <a:pt x="277586" y="0"/>
                </a:lnTo>
                <a:close/>
              </a:path>
              <a:path w="392429" h="114300">
                <a:moveTo>
                  <a:pt x="277586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277585" y="76200"/>
                </a:lnTo>
                <a:lnTo>
                  <a:pt x="277586" y="38100"/>
                </a:lnTo>
                <a:close/>
              </a:path>
              <a:path w="392429" h="114300">
                <a:moveTo>
                  <a:pt x="353785" y="38100"/>
                </a:moveTo>
                <a:lnTo>
                  <a:pt x="296635" y="38100"/>
                </a:lnTo>
                <a:lnTo>
                  <a:pt x="296635" y="76200"/>
                </a:lnTo>
                <a:lnTo>
                  <a:pt x="353785" y="76200"/>
                </a:lnTo>
                <a:lnTo>
                  <a:pt x="391885" y="57150"/>
                </a:lnTo>
                <a:lnTo>
                  <a:pt x="353785" y="3810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8411412" y="2180559"/>
            <a:ext cx="392430" cy="114300"/>
          </a:xfrm>
          <a:custGeom>
            <a:rect l="l" t="t" r="r" b="b"/>
            <a:pathLst>
              <a:path w="392429" h="114300">
                <a:moveTo>
                  <a:pt x="277586" y="0"/>
                </a:moveTo>
                <a:lnTo>
                  <a:pt x="277586" y="114300"/>
                </a:lnTo>
                <a:lnTo>
                  <a:pt x="353786" y="76200"/>
                </a:lnTo>
                <a:lnTo>
                  <a:pt x="296636" y="76200"/>
                </a:lnTo>
                <a:lnTo>
                  <a:pt x="296636" y="38100"/>
                </a:lnTo>
                <a:lnTo>
                  <a:pt x="353786" y="38100"/>
                </a:lnTo>
                <a:lnTo>
                  <a:pt x="277586" y="0"/>
                </a:lnTo>
                <a:close/>
              </a:path>
              <a:path w="392429" h="114300">
                <a:moveTo>
                  <a:pt x="277586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277586" y="76200"/>
                </a:lnTo>
                <a:lnTo>
                  <a:pt x="277586" y="38100"/>
                </a:lnTo>
                <a:close/>
              </a:path>
              <a:path w="392429" h="114300">
                <a:moveTo>
                  <a:pt x="353786" y="38100"/>
                </a:moveTo>
                <a:lnTo>
                  <a:pt x="296636" y="38100"/>
                </a:lnTo>
                <a:lnTo>
                  <a:pt x="296636" y="76200"/>
                </a:lnTo>
                <a:lnTo>
                  <a:pt x="353786" y="76200"/>
                </a:lnTo>
                <a:lnTo>
                  <a:pt x="391886" y="57150"/>
                </a:lnTo>
                <a:lnTo>
                  <a:pt x="353786" y="3810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/>
          <p:nvPr/>
        </p:nvSpPr>
        <p:spPr>
          <a:xfrm>
            <a:off x="9889754" y="2180559"/>
            <a:ext cx="392430" cy="114300"/>
          </a:xfrm>
          <a:custGeom>
            <a:rect l="l" t="t" r="r" b="b"/>
            <a:pathLst>
              <a:path w="392429" h="114300">
                <a:moveTo>
                  <a:pt x="277585" y="0"/>
                </a:moveTo>
                <a:lnTo>
                  <a:pt x="277585" y="114300"/>
                </a:lnTo>
                <a:lnTo>
                  <a:pt x="353785" y="76200"/>
                </a:lnTo>
                <a:lnTo>
                  <a:pt x="296635" y="76200"/>
                </a:lnTo>
                <a:lnTo>
                  <a:pt x="296635" y="38100"/>
                </a:lnTo>
                <a:lnTo>
                  <a:pt x="353785" y="38100"/>
                </a:lnTo>
                <a:lnTo>
                  <a:pt x="277585" y="0"/>
                </a:lnTo>
                <a:close/>
              </a:path>
              <a:path w="392429" h="114300">
                <a:moveTo>
                  <a:pt x="277585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277585" y="76200"/>
                </a:lnTo>
                <a:lnTo>
                  <a:pt x="277585" y="38100"/>
                </a:lnTo>
                <a:close/>
              </a:path>
              <a:path w="392429" h="114300">
                <a:moveTo>
                  <a:pt x="353785" y="38100"/>
                </a:moveTo>
                <a:lnTo>
                  <a:pt x="296635" y="38100"/>
                </a:lnTo>
                <a:lnTo>
                  <a:pt x="296635" y="76200"/>
                </a:lnTo>
                <a:lnTo>
                  <a:pt x="353785" y="76200"/>
                </a:lnTo>
                <a:lnTo>
                  <a:pt x="391885" y="57150"/>
                </a:lnTo>
                <a:lnTo>
                  <a:pt x="353785" y="3810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object 18"/>
          <p:cNvSpPr txBox="1"/>
          <p:nvPr/>
        </p:nvSpPr>
        <p:spPr>
          <a:xfrm>
            <a:off x="1529157" y="261162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需求提出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3514931" y="261162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需求澄清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5770060" y="261162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数据探源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692798" y="1624584"/>
            <a:ext cx="304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业务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390967" y="1624584"/>
            <a:ext cx="30480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业务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092140" y="1624584"/>
            <a:ext cx="142875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spc="-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IT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5722302" y="1624584"/>
            <a:ext cx="92583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44170"/>
              </a:tabLst>
            </a:pPr>
            <a:r>
              <a:rPr sz="1100" spc="-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IT	</a:t>
            </a: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其他线</a:t>
            </a:r>
            <a:r>
              <a:rPr sz="1100" spc="-9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spc="-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IT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603847" y="2873755"/>
            <a:ext cx="485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0" spc="-40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1</a:t>
            </a:r>
            <a:r>
              <a:rPr sz="1200" spc="-60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st</a:t>
            </a:r>
            <a:r>
              <a:rPr sz="1200" spc="30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0" spc="-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day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583440" y="2873755"/>
            <a:ext cx="5575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0" spc="-40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2</a:t>
            </a:r>
            <a:r>
              <a:rPr sz="1200" spc="-60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nd</a:t>
            </a:r>
            <a:r>
              <a:rPr sz="1200" spc="44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0" spc="-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day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5812854" y="2873755"/>
            <a:ext cx="5429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0" spc="-1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3</a:t>
            </a:r>
            <a:r>
              <a:rPr sz="1200" spc="-22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rd</a:t>
            </a:r>
            <a:r>
              <a:rPr sz="1200" spc="52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0" spc="-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day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468487" y="261162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数据开发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7526784" y="2873755"/>
            <a:ext cx="5448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0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6</a:t>
            </a:r>
            <a:r>
              <a:rPr sz="1200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th</a:t>
            </a:r>
            <a:r>
              <a:rPr sz="1200" spc="44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0" spc="-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day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9104406" y="2873755"/>
            <a:ext cx="5956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0" spc="-1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10</a:t>
            </a:r>
            <a:r>
              <a:rPr sz="1200" spc="-22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th</a:t>
            </a:r>
            <a:r>
              <a:rPr sz="1200" spc="37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0" spc="-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day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069666" y="261162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报表制作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10782819" y="261162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上线验收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10944788" y="1787709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1393657" y="3510370"/>
            <a:ext cx="899999" cy="89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 txBox="1"/>
          <p:nvPr/>
        </p:nvSpPr>
        <p:spPr>
          <a:xfrm>
            <a:off x="1600048" y="4775707"/>
            <a:ext cx="4857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0" spc="-40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1</a:t>
            </a:r>
            <a:r>
              <a:rPr sz="1200" spc="-60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st</a:t>
            </a:r>
            <a:r>
              <a:rPr sz="1200" spc="30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0" spc="-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day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36" name="object 36"/>
          <p:cNvSpPr/>
          <p:nvPr/>
        </p:nvSpPr>
        <p:spPr>
          <a:xfrm>
            <a:off x="2516525" y="3985164"/>
            <a:ext cx="392430" cy="114300"/>
          </a:xfrm>
          <a:custGeom>
            <a:rect l="l" t="t" r="r" b="b"/>
            <a:pathLst>
              <a:path w="392430" h="114300">
                <a:moveTo>
                  <a:pt x="278100" y="76199"/>
                </a:moveTo>
                <a:lnTo>
                  <a:pt x="278100" y="114299"/>
                </a:lnTo>
                <a:lnTo>
                  <a:pt x="354300" y="76199"/>
                </a:lnTo>
                <a:lnTo>
                  <a:pt x="278100" y="76199"/>
                </a:lnTo>
                <a:close/>
              </a:path>
              <a:path w="392430" h="114300">
                <a:moveTo>
                  <a:pt x="278100" y="38099"/>
                </a:moveTo>
                <a:lnTo>
                  <a:pt x="278100" y="76199"/>
                </a:lnTo>
                <a:lnTo>
                  <a:pt x="297150" y="76199"/>
                </a:lnTo>
                <a:lnTo>
                  <a:pt x="297150" y="38099"/>
                </a:lnTo>
                <a:lnTo>
                  <a:pt x="278100" y="38099"/>
                </a:lnTo>
                <a:close/>
              </a:path>
              <a:path w="392430" h="114300">
                <a:moveTo>
                  <a:pt x="278100" y="0"/>
                </a:moveTo>
                <a:lnTo>
                  <a:pt x="278100" y="38099"/>
                </a:lnTo>
                <a:lnTo>
                  <a:pt x="297150" y="38099"/>
                </a:lnTo>
                <a:lnTo>
                  <a:pt x="297150" y="76199"/>
                </a:lnTo>
                <a:lnTo>
                  <a:pt x="354303" y="76198"/>
                </a:lnTo>
                <a:lnTo>
                  <a:pt x="392400" y="57149"/>
                </a:lnTo>
                <a:lnTo>
                  <a:pt x="278100" y="0"/>
                </a:lnTo>
                <a:close/>
              </a:path>
              <a:path w="392430" h="114300">
                <a:moveTo>
                  <a:pt x="1" y="38098"/>
                </a:moveTo>
                <a:lnTo>
                  <a:pt x="0" y="76198"/>
                </a:lnTo>
                <a:lnTo>
                  <a:pt x="278100" y="76199"/>
                </a:lnTo>
                <a:lnTo>
                  <a:pt x="278100" y="38099"/>
                </a:lnTo>
                <a:lnTo>
                  <a:pt x="1" y="38098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object 37"/>
          <p:cNvSpPr/>
          <p:nvPr/>
        </p:nvSpPr>
        <p:spPr>
          <a:xfrm>
            <a:off x="2504753" y="4189336"/>
            <a:ext cx="404495" cy="323850"/>
          </a:xfrm>
          <a:custGeom>
            <a:rect l="l" t="t" r="r" b="b"/>
            <a:pathLst>
              <a:path w="404494" h="323850">
                <a:moveTo>
                  <a:pt x="302538" y="267771"/>
                </a:moveTo>
                <a:lnTo>
                  <a:pt x="278993" y="297724"/>
                </a:lnTo>
                <a:lnTo>
                  <a:pt x="404172" y="323430"/>
                </a:lnTo>
                <a:lnTo>
                  <a:pt x="383459" y="279543"/>
                </a:lnTo>
                <a:lnTo>
                  <a:pt x="317515" y="279543"/>
                </a:lnTo>
                <a:lnTo>
                  <a:pt x="302538" y="267771"/>
                </a:lnTo>
                <a:close/>
              </a:path>
              <a:path w="404494" h="323850">
                <a:moveTo>
                  <a:pt x="326084" y="237817"/>
                </a:moveTo>
                <a:lnTo>
                  <a:pt x="302538" y="267771"/>
                </a:lnTo>
                <a:lnTo>
                  <a:pt x="317515" y="279543"/>
                </a:lnTo>
                <a:lnTo>
                  <a:pt x="341061" y="249590"/>
                </a:lnTo>
                <a:lnTo>
                  <a:pt x="326084" y="237817"/>
                </a:lnTo>
                <a:close/>
              </a:path>
              <a:path w="404494" h="323850">
                <a:moveTo>
                  <a:pt x="349629" y="207863"/>
                </a:moveTo>
                <a:lnTo>
                  <a:pt x="326084" y="237817"/>
                </a:lnTo>
                <a:lnTo>
                  <a:pt x="341061" y="249590"/>
                </a:lnTo>
                <a:lnTo>
                  <a:pt x="317515" y="279543"/>
                </a:lnTo>
                <a:lnTo>
                  <a:pt x="383459" y="279543"/>
                </a:lnTo>
                <a:lnTo>
                  <a:pt x="349629" y="207863"/>
                </a:lnTo>
                <a:close/>
              </a:path>
              <a:path w="404494" h="323850">
                <a:moveTo>
                  <a:pt x="23544" y="0"/>
                </a:moveTo>
                <a:lnTo>
                  <a:pt x="0" y="29952"/>
                </a:lnTo>
                <a:lnTo>
                  <a:pt x="302538" y="267771"/>
                </a:lnTo>
                <a:lnTo>
                  <a:pt x="326084" y="237817"/>
                </a:lnTo>
                <a:lnTo>
                  <a:pt x="23544" y="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object 38"/>
          <p:cNvSpPr/>
          <p:nvPr/>
        </p:nvSpPr>
        <p:spPr>
          <a:xfrm>
            <a:off x="2500839" y="4381329"/>
            <a:ext cx="408305" cy="580390"/>
          </a:xfrm>
          <a:custGeom>
            <a:rect l="l" t="t" r="r" b="b"/>
            <a:pathLst>
              <a:path w="408305" h="580389">
                <a:moveTo>
                  <a:pt x="327539" y="496891"/>
                </a:moveTo>
                <a:lnTo>
                  <a:pt x="296167" y="518511"/>
                </a:lnTo>
                <a:lnTo>
                  <a:pt x="408085" y="580195"/>
                </a:lnTo>
                <a:lnTo>
                  <a:pt x="398572" y="512577"/>
                </a:lnTo>
                <a:lnTo>
                  <a:pt x="338349" y="512577"/>
                </a:lnTo>
                <a:lnTo>
                  <a:pt x="327539" y="496891"/>
                </a:lnTo>
                <a:close/>
              </a:path>
              <a:path w="408305" h="580389">
                <a:moveTo>
                  <a:pt x="358911" y="475271"/>
                </a:moveTo>
                <a:lnTo>
                  <a:pt x="327539" y="496891"/>
                </a:lnTo>
                <a:lnTo>
                  <a:pt x="338349" y="512577"/>
                </a:lnTo>
                <a:lnTo>
                  <a:pt x="369721" y="490956"/>
                </a:lnTo>
                <a:lnTo>
                  <a:pt x="358911" y="475271"/>
                </a:lnTo>
                <a:close/>
              </a:path>
              <a:path w="408305" h="580389">
                <a:moveTo>
                  <a:pt x="390282" y="453651"/>
                </a:moveTo>
                <a:lnTo>
                  <a:pt x="358911" y="475271"/>
                </a:lnTo>
                <a:lnTo>
                  <a:pt x="369721" y="490956"/>
                </a:lnTo>
                <a:lnTo>
                  <a:pt x="338349" y="512577"/>
                </a:lnTo>
                <a:lnTo>
                  <a:pt x="398572" y="512577"/>
                </a:lnTo>
                <a:lnTo>
                  <a:pt x="390282" y="453651"/>
                </a:lnTo>
                <a:close/>
              </a:path>
              <a:path w="408305" h="580389">
                <a:moveTo>
                  <a:pt x="31371" y="0"/>
                </a:moveTo>
                <a:lnTo>
                  <a:pt x="0" y="21620"/>
                </a:lnTo>
                <a:lnTo>
                  <a:pt x="327539" y="496891"/>
                </a:lnTo>
                <a:lnTo>
                  <a:pt x="358911" y="475271"/>
                </a:lnTo>
                <a:lnTo>
                  <a:pt x="31371" y="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object 39"/>
          <p:cNvSpPr txBox="1"/>
          <p:nvPr/>
        </p:nvSpPr>
        <p:spPr>
          <a:xfrm>
            <a:off x="2419404" y="3658108"/>
            <a:ext cx="5842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000" spc="-26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创</a:t>
            </a:r>
            <a:r>
              <a:rPr sz="1500" b="1" spc="-547" baseline="-67000">
                <a:solidFill>
                  <a:srgbClr val="1268FB"/>
                </a:solidFill>
                <a:latin typeface="微软雅黑" panose="020b0503020204020204" charset="-122"/>
                <a:cs typeface="微软雅黑" panose="020b0503020204020204" charset="-122"/>
              </a:rPr>
              <a:t>5</a:t>
            </a:r>
            <a:r>
              <a:rPr sz="1000" spc="-66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建</a:t>
            </a:r>
            <a:r>
              <a:rPr sz="1500" b="1" spc="52" baseline="-67000">
                <a:solidFill>
                  <a:srgbClr val="1268FB"/>
                </a:solidFill>
                <a:latin typeface="微软雅黑" panose="020b0503020204020204" charset="-122"/>
                <a:cs typeface="微软雅黑" panose="020b0503020204020204" charset="-122"/>
              </a:rPr>
              <a:t>0</a:t>
            </a:r>
            <a:r>
              <a:rPr sz="1000" spc="-74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</a:t>
            </a:r>
            <a:r>
              <a:rPr sz="1500" b="1" spc="-390" baseline="-670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r>
              <a:rPr sz="1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标</a:t>
            </a:r>
            <a:endParaRPr sz="1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0" name="object 40"/>
          <p:cNvSpPr txBox="1"/>
          <p:nvPr/>
        </p:nvSpPr>
        <p:spPr>
          <a:xfrm>
            <a:off x="3131280" y="3857619"/>
            <a:ext cx="1127760" cy="351790"/>
          </a:xfrm>
          <a:prstGeom prst="rect">
            <a:avLst/>
          </a:prstGeom>
          <a:ln w="12700">
            <a:solidFill>
              <a:srgbClr val="7F7F7F"/>
            </a:solidFill>
          </a:ln>
        </p:spPr>
        <p:txBody>
          <a:bodyPr vert="horz" wrap="square" lIns="0" tIns="10223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08585">
              <a:lnSpc>
                <a:spcPct val="100000"/>
              </a:lnSpc>
              <a:spcBef>
                <a:spcPts val="805"/>
              </a:spcBef>
            </a:pP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库中已有</a:t>
            </a:r>
            <a:r>
              <a:rPr sz="1100" spc="-5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 spc="55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30</a:t>
            </a:r>
            <a:r>
              <a:rPr sz="1100" b="1" spc="-5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1" name="object 41"/>
          <p:cNvSpPr txBox="1"/>
          <p:nvPr/>
        </p:nvSpPr>
        <p:spPr>
          <a:xfrm>
            <a:off x="3245772" y="4434840"/>
            <a:ext cx="93218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衍⽣指标</a:t>
            </a:r>
            <a:r>
              <a:rPr sz="1100" spc="-6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 spc="-9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10</a:t>
            </a:r>
            <a:r>
              <a:rPr sz="1100" b="1" spc="-7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2" name="object 42"/>
          <p:cNvSpPr/>
          <p:nvPr/>
        </p:nvSpPr>
        <p:spPr>
          <a:xfrm>
            <a:off x="3131280" y="4342428"/>
            <a:ext cx="1127760" cy="351790"/>
          </a:xfrm>
          <a:custGeom>
            <a:rect l="l" t="t" r="r" b="b"/>
            <a:pathLst>
              <a:path w="1127760" h="351789">
                <a:moveTo>
                  <a:pt x="0" y="0"/>
                </a:moveTo>
                <a:lnTo>
                  <a:pt x="1127231" y="0"/>
                </a:lnTo>
                <a:lnTo>
                  <a:pt x="1127231" y="351440"/>
                </a:lnTo>
                <a:lnTo>
                  <a:pt x="0" y="35144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7F7F7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object 43"/>
          <p:cNvSpPr txBox="1"/>
          <p:nvPr/>
        </p:nvSpPr>
        <p:spPr>
          <a:xfrm>
            <a:off x="3245772" y="4922520"/>
            <a:ext cx="932180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需新开发</a:t>
            </a:r>
            <a:r>
              <a:rPr sz="1100" spc="-6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 spc="-9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10</a:t>
            </a:r>
            <a:r>
              <a:rPr sz="1100" b="1" spc="-7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4" name="object 44"/>
          <p:cNvSpPr/>
          <p:nvPr/>
        </p:nvSpPr>
        <p:spPr>
          <a:xfrm>
            <a:off x="3131280" y="4827238"/>
            <a:ext cx="1127760" cy="351790"/>
          </a:xfrm>
          <a:custGeom>
            <a:rect l="l" t="t" r="r" b="b"/>
            <a:pathLst>
              <a:path w="1127760" h="351789">
                <a:moveTo>
                  <a:pt x="0" y="0"/>
                </a:moveTo>
                <a:lnTo>
                  <a:pt x="1127232" y="0"/>
                </a:lnTo>
                <a:lnTo>
                  <a:pt x="1127232" y="351440"/>
                </a:lnTo>
                <a:lnTo>
                  <a:pt x="0" y="35144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7F7F7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object 45"/>
          <p:cNvSpPr/>
          <p:nvPr/>
        </p:nvSpPr>
        <p:spPr>
          <a:xfrm>
            <a:off x="4390845" y="4951160"/>
            <a:ext cx="392430" cy="114300"/>
          </a:xfrm>
          <a:custGeom>
            <a:rect l="l" t="t" r="r" b="b"/>
            <a:pathLst>
              <a:path w="392429" h="114300">
                <a:moveTo>
                  <a:pt x="277586" y="0"/>
                </a:moveTo>
                <a:lnTo>
                  <a:pt x="277586" y="114300"/>
                </a:lnTo>
                <a:lnTo>
                  <a:pt x="353788" y="76200"/>
                </a:lnTo>
                <a:lnTo>
                  <a:pt x="296636" y="76200"/>
                </a:lnTo>
                <a:lnTo>
                  <a:pt x="296636" y="38100"/>
                </a:lnTo>
                <a:lnTo>
                  <a:pt x="353784" y="38100"/>
                </a:lnTo>
                <a:lnTo>
                  <a:pt x="277586" y="0"/>
                </a:lnTo>
                <a:close/>
              </a:path>
              <a:path w="392429" h="114300">
                <a:moveTo>
                  <a:pt x="277586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277586" y="76200"/>
                </a:lnTo>
                <a:lnTo>
                  <a:pt x="277586" y="38100"/>
                </a:lnTo>
                <a:close/>
              </a:path>
              <a:path w="392429" h="114300">
                <a:moveTo>
                  <a:pt x="353784" y="38100"/>
                </a:moveTo>
                <a:lnTo>
                  <a:pt x="296636" y="38100"/>
                </a:lnTo>
                <a:lnTo>
                  <a:pt x="296636" y="76200"/>
                </a:lnTo>
                <a:lnTo>
                  <a:pt x="353788" y="76200"/>
                </a:lnTo>
                <a:lnTo>
                  <a:pt x="391886" y="57151"/>
                </a:lnTo>
                <a:lnTo>
                  <a:pt x="353784" y="3810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object 46"/>
          <p:cNvSpPr/>
          <p:nvPr/>
        </p:nvSpPr>
        <p:spPr>
          <a:xfrm>
            <a:off x="10376548" y="4958445"/>
            <a:ext cx="899999" cy="899999"/>
          </a:xfrm>
          <a:prstGeom prst="rect">
            <a:avLst/>
          </a:prstGeom>
          <a:blipFill>
            <a:blip r:embed="rId5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object 47"/>
          <p:cNvSpPr/>
          <p:nvPr/>
        </p:nvSpPr>
        <p:spPr>
          <a:xfrm>
            <a:off x="4692214" y="4552505"/>
            <a:ext cx="899999" cy="89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object 48"/>
          <p:cNvSpPr/>
          <p:nvPr/>
        </p:nvSpPr>
        <p:spPr>
          <a:xfrm>
            <a:off x="5307670" y="4552505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object 49"/>
          <p:cNvSpPr txBox="1"/>
          <p:nvPr/>
        </p:nvSpPr>
        <p:spPr>
          <a:xfrm>
            <a:off x="5104916" y="5376164"/>
            <a:ext cx="685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spc="-35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需</a:t>
            </a:r>
            <a:r>
              <a:rPr sz="1200" spc="-690" baseline="-10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n</a:t>
            </a:r>
            <a:r>
              <a:rPr sz="1200" spc="-8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求</a:t>
            </a:r>
            <a:r>
              <a:rPr sz="1200" spc="-52" baseline="-10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d</a:t>
            </a:r>
            <a:r>
              <a:rPr sz="1200" spc="104" baseline="-10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澄清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50" name="object 50"/>
          <p:cNvSpPr txBox="1"/>
          <p:nvPr/>
        </p:nvSpPr>
        <p:spPr>
          <a:xfrm>
            <a:off x="5195943" y="5623052"/>
            <a:ext cx="50673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45745"/>
              </a:tabLst>
            </a:pPr>
            <a:r>
              <a:rPr sz="1200" b="0" spc="-20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2	</a:t>
            </a:r>
            <a:r>
              <a:rPr sz="1200" b="0" spc="-2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</a:t>
            </a:r>
            <a:r>
              <a:rPr sz="1200" b="0" spc="-1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a</a:t>
            </a:r>
            <a:r>
              <a:rPr sz="1200" b="0" spc="20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51" name="object 51"/>
          <p:cNvSpPr/>
          <p:nvPr/>
        </p:nvSpPr>
        <p:spPr>
          <a:xfrm>
            <a:off x="5003162" y="3510370"/>
            <a:ext cx="899999" cy="89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object 52"/>
          <p:cNvSpPr txBox="1"/>
          <p:nvPr/>
        </p:nvSpPr>
        <p:spPr>
          <a:xfrm>
            <a:off x="4982493" y="4348988"/>
            <a:ext cx="939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同时拖拽报表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53" name="object 53"/>
          <p:cNvSpPr/>
          <p:nvPr/>
        </p:nvSpPr>
        <p:spPr>
          <a:xfrm>
            <a:off x="6609312" y="4552505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object 54"/>
          <p:cNvSpPr/>
          <p:nvPr/>
        </p:nvSpPr>
        <p:spPr>
          <a:xfrm>
            <a:off x="6154710" y="4951160"/>
            <a:ext cx="392430" cy="114300"/>
          </a:xfrm>
          <a:custGeom>
            <a:rect l="l" t="t" r="r" b="b"/>
            <a:pathLst>
              <a:path w="392429" h="114300">
                <a:moveTo>
                  <a:pt x="277586" y="0"/>
                </a:moveTo>
                <a:lnTo>
                  <a:pt x="277585" y="114300"/>
                </a:lnTo>
                <a:lnTo>
                  <a:pt x="353787" y="76200"/>
                </a:lnTo>
                <a:lnTo>
                  <a:pt x="296635" y="76200"/>
                </a:lnTo>
                <a:lnTo>
                  <a:pt x="296636" y="38100"/>
                </a:lnTo>
                <a:lnTo>
                  <a:pt x="353784" y="38100"/>
                </a:lnTo>
                <a:lnTo>
                  <a:pt x="277586" y="0"/>
                </a:lnTo>
                <a:close/>
              </a:path>
              <a:path w="392429" h="114300">
                <a:moveTo>
                  <a:pt x="277586" y="38100"/>
                </a:moveTo>
                <a:lnTo>
                  <a:pt x="0" y="38100"/>
                </a:lnTo>
                <a:lnTo>
                  <a:pt x="0" y="76200"/>
                </a:lnTo>
                <a:lnTo>
                  <a:pt x="277585" y="76200"/>
                </a:lnTo>
                <a:lnTo>
                  <a:pt x="277586" y="38100"/>
                </a:lnTo>
                <a:close/>
              </a:path>
              <a:path w="392429" h="114300">
                <a:moveTo>
                  <a:pt x="353784" y="38100"/>
                </a:moveTo>
                <a:lnTo>
                  <a:pt x="296636" y="38100"/>
                </a:lnTo>
                <a:lnTo>
                  <a:pt x="296635" y="76200"/>
                </a:lnTo>
                <a:lnTo>
                  <a:pt x="353787" y="76200"/>
                </a:lnTo>
                <a:lnTo>
                  <a:pt x="391886" y="57151"/>
                </a:lnTo>
                <a:lnTo>
                  <a:pt x="353784" y="3810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object 55"/>
          <p:cNvSpPr txBox="1"/>
          <p:nvPr/>
        </p:nvSpPr>
        <p:spPr>
          <a:xfrm>
            <a:off x="6788593" y="6132067"/>
            <a:ext cx="54292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0" spc="-1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3</a:t>
            </a:r>
            <a:r>
              <a:rPr sz="1200" spc="-22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rd</a:t>
            </a:r>
            <a:r>
              <a:rPr sz="1200" spc="52" baseline="28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0" spc="-5">
                <a:solidFill>
                  <a:srgbClr val="404040"/>
                </a:solidFill>
                <a:latin typeface="Microsoft JhengHei Light" panose="020b0304030504040204" charset="-120"/>
                <a:cs typeface="Microsoft JhengHei Light" panose="020b0304030504040204" charset="-120"/>
              </a:rPr>
              <a:t>day</a:t>
            </a:r>
            <a:endParaRPr sz="1200">
              <a:latin typeface="Microsoft JhengHei Light" panose="020b0304030504040204" charset="-120"/>
              <a:cs typeface="Microsoft JhengHei Light" panose="020b0304030504040204" charset="-120"/>
            </a:endParaRPr>
          </a:p>
        </p:txBody>
      </p:sp>
      <p:sp>
        <p:nvSpPr>
          <p:cNvPr id="56" name="object 56"/>
          <p:cNvSpPr/>
          <p:nvPr/>
        </p:nvSpPr>
        <p:spPr>
          <a:xfrm>
            <a:off x="4390847" y="4201983"/>
            <a:ext cx="392430" cy="114300"/>
          </a:xfrm>
          <a:custGeom>
            <a:rect l="l" t="t" r="r" b="b"/>
            <a:pathLst>
              <a:path w="392429" h="114300">
                <a:moveTo>
                  <a:pt x="277586" y="38099"/>
                </a:moveTo>
                <a:lnTo>
                  <a:pt x="277585" y="114300"/>
                </a:lnTo>
                <a:lnTo>
                  <a:pt x="353786" y="76200"/>
                </a:lnTo>
                <a:lnTo>
                  <a:pt x="296635" y="76200"/>
                </a:lnTo>
                <a:lnTo>
                  <a:pt x="296636" y="38100"/>
                </a:lnTo>
                <a:lnTo>
                  <a:pt x="277586" y="38099"/>
                </a:lnTo>
                <a:close/>
              </a:path>
              <a:path w="392429" h="114300">
                <a:moveTo>
                  <a:pt x="277586" y="0"/>
                </a:moveTo>
                <a:lnTo>
                  <a:pt x="277586" y="38099"/>
                </a:lnTo>
                <a:lnTo>
                  <a:pt x="296636" y="38100"/>
                </a:lnTo>
                <a:lnTo>
                  <a:pt x="296635" y="76200"/>
                </a:lnTo>
                <a:lnTo>
                  <a:pt x="353788" y="76198"/>
                </a:lnTo>
                <a:lnTo>
                  <a:pt x="391886" y="57150"/>
                </a:lnTo>
                <a:lnTo>
                  <a:pt x="277586" y="0"/>
                </a:lnTo>
                <a:close/>
              </a:path>
              <a:path w="392429" h="114300">
                <a:moveTo>
                  <a:pt x="0" y="38098"/>
                </a:moveTo>
                <a:lnTo>
                  <a:pt x="0" y="76198"/>
                </a:lnTo>
                <a:lnTo>
                  <a:pt x="277585" y="76199"/>
                </a:lnTo>
                <a:lnTo>
                  <a:pt x="277586" y="38099"/>
                </a:lnTo>
                <a:lnTo>
                  <a:pt x="0" y="38098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object 57"/>
          <p:cNvSpPr/>
          <p:nvPr/>
        </p:nvSpPr>
        <p:spPr>
          <a:xfrm>
            <a:off x="6609312" y="5317404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object 58"/>
          <p:cNvSpPr/>
          <p:nvPr/>
        </p:nvSpPr>
        <p:spPr>
          <a:xfrm>
            <a:off x="6142927" y="5404579"/>
            <a:ext cx="403860" cy="323850"/>
          </a:xfrm>
          <a:custGeom>
            <a:rect l="l" t="t" r="r" b="b"/>
            <a:pathLst>
              <a:path w="403859" h="323850">
                <a:moveTo>
                  <a:pt x="302070" y="267697"/>
                </a:moveTo>
                <a:lnTo>
                  <a:pt x="278505" y="297636"/>
                </a:lnTo>
                <a:lnTo>
                  <a:pt x="403669" y="323422"/>
                </a:lnTo>
                <a:lnTo>
                  <a:pt x="382964" y="279480"/>
                </a:lnTo>
                <a:lnTo>
                  <a:pt x="317040" y="279480"/>
                </a:lnTo>
                <a:lnTo>
                  <a:pt x="302070" y="267697"/>
                </a:lnTo>
                <a:close/>
              </a:path>
              <a:path w="403859" h="323850">
                <a:moveTo>
                  <a:pt x="325635" y="237759"/>
                </a:moveTo>
                <a:lnTo>
                  <a:pt x="302070" y="267697"/>
                </a:lnTo>
                <a:lnTo>
                  <a:pt x="317040" y="279480"/>
                </a:lnTo>
                <a:lnTo>
                  <a:pt x="340605" y="249541"/>
                </a:lnTo>
                <a:lnTo>
                  <a:pt x="325635" y="237759"/>
                </a:lnTo>
                <a:close/>
              </a:path>
              <a:path w="403859" h="323850">
                <a:moveTo>
                  <a:pt x="349200" y="207821"/>
                </a:moveTo>
                <a:lnTo>
                  <a:pt x="325635" y="237759"/>
                </a:lnTo>
                <a:lnTo>
                  <a:pt x="340605" y="249541"/>
                </a:lnTo>
                <a:lnTo>
                  <a:pt x="317040" y="279480"/>
                </a:lnTo>
                <a:lnTo>
                  <a:pt x="382964" y="279480"/>
                </a:lnTo>
                <a:lnTo>
                  <a:pt x="349200" y="207821"/>
                </a:lnTo>
                <a:close/>
              </a:path>
              <a:path w="403859" h="323850">
                <a:moveTo>
                  <a:pt x="23564" y="0"/>
                </a:moveTo>
                <a:lnTo>
                  <a:pt x="0" y="29937"/>
                </a:lnTo>
                <a:lnTo>
                  <a:pt x="302070" y="267697"/>
                </a:lnTo>
                <a:lnTo>
                  <a:pt x="325635" y="237759"/>
                </a:lnTo>
                <a:lnTo>
                  <a:pt x="23564" y="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object 59"/>
          <p:cNvSpPr txBox="1"/>
          <p:nvPr/>
        </p:nvSpPr>
        <p:spPr>
          <a:xfrm>
            <a:off x="7538340" y="4848401"/>
            <a:ext cx="1123315" cy="351790"/>
          </a:xfrm>
          <a:prstGeom prst="rect">
            <a:avLst/>
          </a:prstGeom>
          <a:ln w="12700">
            <a:solidFill>
              <a:srgbClr val="7F7F7F"/>
            </a:solidFill>
          </a:ln>
        </p:spPr>
        <p:txBody>
          <a:bodyPr vert="horz" wrap="square" lIns="0" tIns="1016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795">
              <a:lnSpc>
                <a:spcPct val="100000"/>
              </a:lnSpc>
              <a:spcBef>
                <a:spcPts val="800"/>
              </a:spcBef>
            </a:pP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⾼级衍⽣</a:t>
            </a:r>
            <a:r>
              <a:rPr sz="1100" spc="-45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 spc="5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5</a:t>
            </a:r>
            <a:r>
              <a:rPr sz="1100" b="1" spc="-45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60" name="object 60"/>
          <p:cNvSpPr txBox="1"/>
          <p:nvPr/>
        </p:nvSpPr>
        <p:spPr>
          <a:xfrm>
            <a:off x="7663453" y="5715000"/>
            <a:ext cx="871855" cy="193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需新开发</a:t>
            </a:r>
            <a:r>
              <a:rPr sz="1100" spc="-7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 spc="5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5</a:t>
            </a:r>
            <a:r>
              <a:rPr sz="1100" b="1" spc="-65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1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endParaRPr sz="11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61" name="object 61"/>
          <p:cNvSpPr/>
          <p:nvPr/>
        </p:nvSpPr>
        <p:spPr>
          <a:xfrm>
            <a:off x="7538340" y="5614991"/>
            <a:ext cx="1123315" cy="351790"/>
          </a:xfrm>
          <a:custGeom>
            <a:rect l="l" t="t" r="r" b="b"/>
            <a:pathLst>
              <a:path w="1123315" h="351789">
                <a:moveTo>
                  <a:pt x="0" y="0"/>
                </a:moveTo>
                <a:lnTo>
                  <a:pt x="1123200" y="0"/>
                </a:lnTo>
                <a:lnTo>
                  <a:pt x="1123200" y="351440"/>
                </a:lnTo>
                <a:lnTo>
                  <a:pt x="0" y="35144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7F7F7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object 62"/>
          <p:cNvSpPr/>
          <p:nvPr/>
        </p:nvSpPr>
        <p:spPr>
          <a:xfrm>
            <a:off x="9268387" y="3921114"/>
            <a:ext cx="899999" cy="8999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object 63"/>
          <p:cNvSpPr txBox="1"/>
          <p:nvPr/>
        </p:nvSpPr>
        <p:spPr>
          <a:xfrm>
            <a:off x="9709787" y="5007355"/>
            <a:ext cx="57531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5</a:t>
            </a:r>
            <a:r>
              <a:rPr sz="1200" b="1" baseline="280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th</a:t>
            </a:r>
            <a:r>
              <a:rPr sz="1200" b="1" spc="52" baseline="280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day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64" name="object 64"/>
          <p:cNvSpPr txBox="1"/>
          <p:nvPr/>
        </p:nvSpPr>
        <p:spPr>
          <a:xfrm>
            <a:off x="9674117" y="4745228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上线验收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65" name="object 65"/>
          <p:cNvSpPr/>
          <p:nvPr/>
        </p:nvSpPr>
        <p:spPr>
          <a:xfrm>
            <a:off x="9836086" y="3922767"/>
            <a:ext cx="899999" cy="899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object 66"/>
          <p:cNvSpPr/>
          <p:nvPr/>
        </p:nvSpPr>
        <p:spPr>
          <a:xfrm>
            <a:off x="8864799" y="4915373"/>
            <a:ext cx="416559" cy="113664"/>
          </a:xfrm>
          <a:custGeom>
            <a:rect l="l" t="t" r="r" b="b"/>
            <a:pathLst>
              <a:path w="416559" h="113663">
                <a:moveTo>
                  <a:pt x="395265" y="35548"/>
                </a:moveTo>
                <a:lnTo>
                  <a:pt x="319432" y="35548"/>
                </a:lnTo>
                <a:lnTo>
                  <a:pt x="323989" y="73374"/>
                </a:lnTo>
                <a:lnTo>
                  <a:pt x="305076" y="75652"/>
                </a:lnTo>
                <a:lnTo>
                  <a:pt x="309632" y="113479"/>
                </a:lnTo>
                <a:lnTo>
                  <a:pt x="416278" y="43070"/>
                </a:lnTo>
                <a:lnTo>
                  <a:pt x="395265" y="35548"/>
                </a:lnTo>
                <a:close/>
              </a:path>
              <a:path w="416559" h="113663">
                <a:moveTo>
                  <a:pt x="300520" y="37826"/>
                </a:moveTo>
                <a:lnTo>
                  <a:pt x="0" y="74023"/>
                </a:lnTo>
                <a:lnTo>
                  <a:pt x="4556" y="111850"/>
                </a:lnTo>
                <a:lnTo>
                  <a:pt x="305076" y="75652"/>
                </a:lnTo>
                <a:lnTo>
                  <a:pt x="300520" y="37826"/>
                </a:lnTo>
                <a:close/>
              </a:path>
              <a:path w="416559" h="113663">
                <a:moveTo>
                  <a:pt x="319432" y="35548"/>
                </a:moveTo>
                <a:lnTo>
                  <a:pt x="300520" y="37826"/>
                </a:lnTo>
                <a:lnTo>
                  <a:pt x="305076" y="75652"/>
                </a:lnTo>
                <a:lnTo>
                  <a:pt x="323989" y="73374"/>
                </a:lnTo>
                <a:lnTo>
                  <a:pt x="319432" y="35548"/>
                </a:lnTo>
                <a:close/>
              </a:path>
              <a:path w="416559" h="113663">
                <a:moveTo>
                  <a:pt x="295964" y="0"/>
                </a:moveTo>
                <a:lnTo>
                  <a:pt x="300520" y="37826"/>
                </a:lnTo>
                <a:lnTo>
                  <a:pt x="319432" y="35548"/>
                </a:lnTo>
                <a:lnTo>
                  <a:pt x="395265" y="35548"/>
                </a:lnTo>
                <a:lnTo>
                  <a:pt x="295964" y="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object 67"/>
          <p:cNvSpPr txBox="1"/>
          <p:nvPr/>
        </p:nvSpPr>
        <p:spPr>
          <a:xfrm rot="300000">
            <a:off x="6787107" y="4040642"/>
            <a:ext cx="1531180" cy="12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500"/>
              </a:lnSpc>
            </a:pPr>
            <a:r>
              <a:rPr sz="1500" baseline="3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数</a:t>
            </a:r>
            <a:r>
              <a:rPr sz="1500" spc="-22" baseline="3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据</a:t>
            </a:r>
            <a:r>
              <a:rPr sz="1500" spc="-780" baseline="3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未</a:t>
            </a:r>
            <a:r>
              <a:rPr sz="1500" spc="-765" baseline="-64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报</a:t>
            </a:r>
            <a:r>
              <a:rPr sz="1000" spc="-52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实</a:t>
            </a:r>
            <a:r>
              <a:rPr sz="1500" spc="-765" baseline="-64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表</a:t>
            </a:r>
            <a:r>
              <a:rPr sz="1000" spc="-52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现</a:t>
            </a:r>
            <a:r>
              <a:rPr sz="1500" spc="-765" baseline="-67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直</a:t>
            </a:r>
            <a:r>
              <a:rPr sz="1000" spc="-52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前</a:t>
            </a:r>
            <a:r>
              <a:rPr sz="1500" spc="-765" baseline="-67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接</a:t>
            </a:r>
            <a:r>
              <a:rPr sz="1000" spc="-52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⾃</a:t>
            </a:r>
            <a:r>
              <a:rPr sz="1500" spc="-765" baseline="-67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可</a:t>
            </a:r>
            <a:r>
              <a:rPr sz="1000" spc="-52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动</a:t>
            </a:r>
            <a:r>
              <a:rPr sz="1500" spc="-765" baseline="-67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预</a:t>
            </a:r>
            <a:r>
              <a:rPr sz="1000" spc="-52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模</a:t>
            </a:r>
            <a:r>
              <a:rPr sz="1500" spc="-765" baseline="-67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览</a:t>
            </a:r>
            <a:r>
              <a:rPr sz="1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拟数据</a:t>
            </a:r>
            <a:endParaRPr sz="1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68" name="object 68"/>
          <p:cNvSpPr/>
          <p:nvPr/>
        </p:nvSpPr>
        <p:spPr>
          <a:xfrm>
            <a:off x="6126124" y="4205265"/>
            <a:ext cx="3157855" cy="336550"/>
          </a:xfrm>
          <a:custGeom>
            <a:rect l="l" t="t" r="r" b="b"/>
            <a:pathLst>
              <a:path w="3157854" h="336550">
                <a:moveTo>
                  <a:pt x="3041777" y="298392"/>
                </a:moveTo>
                <a:lnTo>
                  <a:pt x="3038527" y="336354"/>
                </a:lnTo>
                <a:lnTo>
                  <a:pt x="3129972" y="300017"/>
                </a:lnTo>
                <a:lnTo>
                  <a:pt x="3060752" y="300017"/>
                </a:lnTo>
                <a:lnTo>
                  <a:pt x="3041777" y="298392"/>
                </a:lnTo>
                <a:close/>
              </a:path>
              <a:path w="3157854" h="336550">
                <a:moveTo>
                  <a:pt x="3045027" y="260432"/>
                </a:moveTo>
                <a:lnTo>
                  <a:pt x="3041777" y="298392"/>
                </a:lnTo>
                <a:lnTo>
                  <a:pt x="3060752" y="300017"/>
                </a:lnTo>
                <a:lnTo>
                  <a:pt x="3064001" y="262056"/>
                </a:lnTo>
                <a:lnTo>
                  <a:pt x="3045027" y="260432"/>
                </a:lnTo>
                <a:close/>
              </a:path>
              <a:path w="3157854" h="336550">
                <a:moveTo>
                  <a:pt x="3048278" y="222470"/>
                </a:moveTo>
                <a:lnTo>
                  <a:pt x="3045027" y="260432"/>
                </a:lnTo>
                <a:lnTo>
                  <a:pt x="3064001" y="262056"/>
                </a:lnTo>
                <a:lnTo>
                  <a:pt x="3060752" y="300017"/>
                </a:lnTo>
                <a:lnTo>
                  <a:pt x="3129972" y="300017"/>
                </a:lnTo>
                <a:lnTo>
                  <a:pt x="3157286" y="289163"/>
                </a:lnTo>
                <a:lnTo>
                  <a:pt x="3048278" y="222470"/>
                </a:lnTo>
                <a:close/>
              </a:path>
              <a:path w="3157854" h="336550">
                <a:moveTo>
                  <a:pt x="3249" y="0"/>
                </a:moveTo>
                <a:lnTo>
                  <a:pt x="0" y="37961"/>
                </a:lnTo>
                <a:lnTo>
                  <a:pt x="3041777" y="298392"/>
                </a:lnTo>
                <a:lnTo>
                  <a:pt x="3045027" y="260432"/>
                </a:lnTo>
                <a:lnTo>
                  <a:pt x="3249" y="0"/>
                </a:lnTo>
                <a:close/>
              </a:path>
            </a:pathLst>
          </a:custGeom>
          <a:solidFill>
            <a:srgbClr val="937864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object 69"/>
          <p:cNvSpPr/>
          <p:nvPr/>
        </p:nvSpPr>
        <p:spPr>
          <a:xfrm>
            <a:off x="10944246" y="4958445"/>
            <a:ext cx="899999" cy="899999"/>
          </a:xfrm>
          <a:prstGeom prst="rect">
            <a:avLst/>
          </a:prstGeom>
          <a:blipFill>
            <a:blip r:embed="rId6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object 70"/>
          <p:cNvSpPr txBox="1"/>
          <p:nvPr/>
        </p:nvSpPr>
        <p:spPr>
          <a:xfrm>
            <a:off x="10567416" y="5799835"/>
            <a:ext cx="1092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⼈⼈都是分析师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1" name="object 71"/>
          <p:cNvSpPr txBox="1"/>
          <p:nvPr/>
        </p:nvSpPr>
        <p:spPr>
          <a:xfrm>
            <a:off x="2445346" y="1844547"/>
            <a:ext cx="533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提出指标</a:t>
            </a:r>
            <a:endParaRPr sz="1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2" name="object 72"/>
          <p:cNvSpPr txBox="1"/>
          <p:nvPr/>
        </p:nvSpPr>
        <p:spPr>
          <a:xfrm>
            <a:off x="2539771" y="1996947"/>
            <a:ext cx="34480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20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50</a:t>
            </a:r>
            <a:r>
              <a:rPr sz="1000" b="1" spc="-140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1000" b="1">
                <a:solidFill>
                  <a:srgbClr val="C00000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endParaRPr sz="1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3" name="object 73"/>
          <p:cNvSpPr txBox="1"/>
          <p:nvPr/>
        </p:nvSpPr>
        <p:spPr>
          <a:xfrm>
            <a:off x="6871327" y="1844547"/>
            <a:ext cx="5334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595959"/>
                </a:solidFill>
                <a:latin typeface="Microsoft JhengHei" panose="020b0604030504040204" charset="-120"/>
                <a:cs typeface="Microsoft JhengHei" panose="020b0604030504040204" charset="-120"/>
              </a:rPr>
              <a:t>确定开发</a:t>
            </a:r>
            <a:endParaRPr sz="1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4" name="object 74"/>
          <p:cNvSpPr txBox="1"/>
          <p:nvPr/>
        </p:nvSpPr>
        <p:spPr>
          <a:xfrm>
            <a:off x="6979277" y="1996947"/>
            <a:ext cx="317500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" b="1" spc="25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3</a:t>
            </a:r>
            <a:r>
              <a:rPr sz="1000" b="1" spc="30">
                <a:solidFill>
                  <a:srgbClr val="C00000"/>
                </a:solidFill>
                <a:latin typeface="微软雅黑" panose="020b0503020204020204" charset="-122"/>
                <a:cs typeface="微软雅黑" panose="020b0503020204020204" charset="-122"/>
              </a:rPr>
              <a:t>0</a:t>
            </a:r>
            <a:r>
              <a:rPr sz="1000" b="1">
                <a:solidFill>
                  <a:srgbClr val="C00000"/>
                </a:solidFill>
                <a:latin typeface="Microsoft JhengHei" panose="020b0604030504040204" charset="-120"/>
                <a:cs typeface="Microsoft JhengHei" panose="020b0604030504040204" charset="-120"/>
              </a:rPr>
              <a:t>个</a:t>
            </a:r>
            <a:endParaRPr sz="1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5" name="object 75"/>
          <p:cNvSpPr txBox="1"/>
          <p:nvPr/>
        </p:nvSpPr>
        <p:spPr>
          <a:xfrm>
            <a:off x="10788374" y="2873755"/>
            <a:ext cx="62484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200" b="1" spc="-85">
                <a:solidFill>
                  <a:srgbClr val="B20404"/>
                </a:solidFill>
                <a:latin typeface="Microsoft JhengHei" panose="020b0604030504040204" charset="-120"/>
                <a:cs typeface="Microsoft JhengHei" panose="020b0604030504040204" charset="-120"/>
              </a:rPr>
              <a:t>12</a:t>
            </a:r>
            <a:r>
              <a:rPr sz="1200" b="1" spc="-127" baseline="28000">
                <a:solidFill>
                  <a:srgbClr val="B20404"/>
                </a:solidFill>
                <a:latin typeface="Microsoft JhengHei" panose="020b0604030504040204" charset="-120"/>
                <a:cs typeface="Microsoft JhengHei" panose="020b0604030504040204" charset="-120"/>
              </a:rPr>
              <a:t>th</a:t>
            </a:r>
            <a:r>
              <a:rPr sz="1200" b="1" spc="-112" baseline="28000">
                <a:solidFill>
                  <a:srgbClr val="B20404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200" b="1">
                <a:solidFill>
                  <a:srgbClr val="B20404"/>
                </a:solidFill>
                <a:latin typeface="Microsoft JhengHei" panose="020b0604030504040204" charset="-120"/>
                <a:cs typeface="Microsoft JhengHei" panose="020b0604030504040204" charset="-120"/>
              </a:rPr>
              <a:t>day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6" name="object 76"/>
          <p:cNvSpPr txBox="1"/>
          <p:nvPr/>
        </p:nvSpPr>
        <p:spPr>
          <a:xfrm>
            <a:off x="180741" y="4043679"/>
            <a:ext cx="99314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53035" indent="-14033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153035"/>
              </a:tabLst>
            </a:pPr>
            <a:r>
              <a:rPr sz="13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耗时仅</a:t>
            </a:r>
            <a:r>
              <a:rPr sz="1300" spc="-8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300" spc="-2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5</a:t>
            </a:r>
            <a:r>
              <a:rPr sz="1300" spc="-85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3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天</a:t>
            </a:r>
            <a:endParaRPr sz="13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7" name="object 77"/>
          <p:cNvSpPr txBox="1"/>
          <p:nvPr/>
        </p:nvSpPr>
        <p:spPr>
          <a:xfrm>
            <a:off x="155341" y="4284472"/>
            <a:ext cx="2183130" cy="223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8435" indent="-14033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178435"/>
              </a:tabLst>
            </a:pPr>
            <a:r>
              <a:rPr sz="130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流程⾼效轻松</a:t>
            </a:r>
            <a:r>
              <a:rPr sz="1300" spc="90">
                <a:solidFill>
                  <a:srgbClr val="1268FB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1800" spc="-7" baseline="-93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（</a:t>
            </a:r>
            <a:r>
              <a:rPr sz="1800" spc="-1800" baseline="-93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通</a:t>
            </a:r>
            <a:r>
              <a:rPr sz="1800" baseline="-14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需</a:t>
            </a:r>
            <a:r>
              <a:rPr sz="1800" spc="-1800" baseline="-93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过</a:t>
            </a:r>
            <a:r>
              <a:rPr sz="1800" baseline="-14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求</a:t>
            </a:r>
            <a:r>
              <a:rPr sz="1800" spc="-1800" baseline="-93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系</a:t>
            </a:r>
            <a:r>
              <a:rPr sz="1800" baseline="-14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提</a:t>
            </a:r>
            <a:r>
              <a:rPr sz="1800" spc="-1800" baseline="-93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统</a:t>
            </a:r>
            <a:r>
              <a:rPr sz="1800" baseline="-14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出</a:t>
            </a:r>
            <a:r>
              <a:rPr sz="1800" baseline="-93000">
                <a:solidFill>
                  <a:srgbClr val="404040"/>
                </a:solidFill>
                <a:latin typeface="Microsoft JhengHei" panose="020b0604030504040204" charset="-120"/>
                <a:cs typeface="Microsoft JhengHei" panose="020b0604030504040204" charset="-120"/>
              </a:rPr>
              <a:t>）</a:t>
            </a:r>
            <a:endParaRPr sz="1800" baseline="-930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99407" y="2748788"/>
            <a:ext cx="63944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latin typeface="Microsoft JhengHei" panose="020b0604030504040204" charset="-120"/>
                <a:cs typeface="Microsoft JhengHei" panose="020b0604030504040204" charset="-120"/>
              </a:rPr>
              <a:t>Kyligence</a:t>
            </a:r>
            <a:r>
              <a:rPr sz="3600" spc="-120"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600" spc="-40">
                <a:latin typeface="Microsoft JhengHei" panose="020b0604030504040204" charset="-120"/>
                <a:cs typeface="Microsoft JhengHei" panose="020b0604030504040204" charset="-120"/>
              </a:rPr>
              <a:t>Zen</a:t>
            </a:r>
            <a:r>
              <a:rPr sz="3600" spc="-120"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600">
                <a:latin typeface="Microsoft JhengHei" panose="020b0604030504040204" charset="-120"/>
                <a:cs typeface="Microsoft JhengHei" panose="020b0604030504040204" charset="-120"/>
              </a:rPr>
              <a:t>⼀站式指标平台</a:t>
            </a:r>
            <a:endParaRPr sz="36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18795" y="486410"/>
            <a:ext cx="7845425" cy="5048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指标平台通过指标驱动管理与决策</a:t>
            </a:r>
            <a:endParaRPr sz="3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18795" y="1029970"/>
            <a:ext cx="8598535" cy="28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334572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指标平台是集业务模型、指标管理、指标加⼯、数据服务于⼀体的完整解决⽅案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45759" y="1855538"/>
            <a:ext cx="7120920" cy="361180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4769999" y="1857598"/>
            <a:ext cx="2647784" cy="36107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4901195" y="2466291"/>
            <a:ext cx="2385695" cy="1294765"/>
          </a:xfrm>
          <a:custGeom>
            <a:rect l="l" t="t" r="r" b="b"/>
            <a:pathLst>
              <a:path w="2385695" h="1294764">
                <a:moveTo>
                  <a:pt x="2285171" y="0"/>
                </a:moveTo>
                <a:lnTo>
                  <a:pt x="100220" y="0"/>
                </a:lnTo>
                <a:lnTo>
                  <a:pt x="61210" y="7875"/>
                </a:lnTo>
                <a:lnTo>
                  <a:pt x="29353" y="29353"/>
                </a:lnTo>
                <a:lnTo>
                  <a:pt x="7875" y="61210"/>
                </a:lnTo>
                <a:lnTo>
                  <a:pt x="0" y="100220"/>
                </a:lnTo>
                <a:lnTo>
                  <a:pt x="0" y="1194452"/>
                </a:lnTo>
                <a:lnTo>
                  <a:pt x="7875" y="1233463"/>
                </a:lnTo>
                <a:lnTo>
                  <a:pt x="29353" y="1265320"/>
                </a:lnTo>
                <a:lnTo>
                  <a:pt x="61210" y="1286798"/>
                </a:lnTo>
                <a:lnTo>
                  <a:pt x="100220" y="1294674"/>
                </a:lnTo>
                <a:lnTo>
                  <a:pt x="2285171" y="1294674"/>
                </a:lnTo>
                <a:lnTo>
                  <a:pt x="2324182" y="1286798"/>
                </a:lnTo>
                <a:lnTo>
                  <a:pt x="2356038" y="1265320"/>
                </a:lnTo>
                <a:lnTo>
                  <a:pt x="2377516" y="1233463"/>
                </a:lnTo>
                <a:lnTo>
                  <a:pt x="2385392" y="1194452"/>
                </a:lnTo>
                <a:lnTo>
                  <a:pt x="2385392" y="100220"/>
                </a:lnTo>
                <a:lnTo>
                  <a:pt x="2377516" y="61210"/>
                </a:lnTo>
                <a:lnTo>
                  <a:pt x="2356038" y="29353"/>
                </a:lnTo>
                <a:lnTo>
                  <a:pt x="2324182" y="7875"/>
                </a:lnTo>
                <a:lnTo>
                  <a:pt x="2285171" y="0"/>
                </a:lnTo>
                <a:close/>
              </a:path>
            </a:pathLst>
          </a:custGeom>
          <a:solidFill>
            <a:srgbClr val="0B50C5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4901195" y="3959393"/>
            <a:ext cx="2385695" cy="1294765"/>
          </a:xfrm>
          <a:custGeom>
            <a:rect l="l" t="t" r="r" b="b"/>
            <a:pathLst>
              <a:path w="2385695" h="1294764">
                <a:moveTo>
                  <a:pt x="2298014" y="0"/>
                </a:moveTo>
                <a:lnTo>
                  <a:pt x="87378" y="0"/>
                </a:lnTo>
                <a:lnTo>
                  <a:pt x="53367" y="6866"/>
                </a:lnTo>
                <a:lnTo>
                  <a:pt x="25592" y="25592"/>
                </a:lnTo>
                <a:lnTo>
                  <a:pt x="6866" y="53367"/>
                </a:lnTo>
                <a:lnTo>
                  <a:pt x="0" y="87378"/>
                </a:lnTo>
                <a:lnTo>
                  <a:pt x="0" y="1207295"/>
                </a:lnTo>
                <a:lnTo>
                  <a:pt x="6866" y="1241306"/>
                </a:lnTo>
                <a:lnTo>
                  <a:pt x="25592" y="1269080"/>
                </a:lnTo>
                <a:lnTo>
                  <a:pt x="53367" y="1287806"/>
                </a:lnTo>
                <a:lnTo>
                  <a:pt x="87378" y="1294673"/>
                </a:lnTo>
                <a:lnTo>
                  <a:pt x="2298014" y="1294673"/>
                </a:lnTo>
                <a:lnTo>
                  <a:pt x="2332025" y="1287806"/>
                </a:lnTo>
                <a:lnTo>
                  <a:pt x="2359800" y="1269080"/>
                </a:lnTo>
                <a:lnTo>
                  <a:pt x="2378526" y="1241306"/>
                </a:lnTo>
                <a:lnTo>
                  <a:pt x="2385392" y="1207295"/>
                </a:lnTo>
                <a:lnTo>
                  <a:pt x="2385392" y="87378"/>
                </a:lnTo>
                <a:lnTo>
                  <a:pt x="2378526" y="53367"/>
                </a:lnTo>
                <a:lnTo>
                  <a:pt x="2359800" y="25592"/>
                </a:lnTo>
                <a:lnTo>
                  <a:pt x="2332025" y="6866"/>
                </a:lnTo>
                <a:lnTo>
                  <a:pt x="2298014" y="0"/>
                </a:lnTo>
                <a:close/>
              </a:path>
            </a:pathLst>
          </a:custGeom>
          <a:solidFill>
            <a:srgbClr val="184CCD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5776391" y="4068571"/>
            <a:ext cx="6350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计算引擎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020097" y="2929125"/>
            <a:ext cx="644525" cy="278765"/>
          </a:xfrm>
          <a:custGeom>
            <a:rect l="l" t="t" r="r" b="b"/>
            <a:pathLst>
              <a:path w="644525" h="278764">
                <a:moveTo>
                  <a:pt x="5979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2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597960" y="278636"/>
                </a:lnTo>
                <a:lnTo>
                  <a:pt x="616036" y="274987"/>
                </a:lnTo>
                <a:lnTo>
                  <a:pt x="630798" y="265034"/>
                </a:lnTo>
                <a:lnTo>
                  <a:pt x="640750" y="250273"/>
                </a:lnTo>
                <a:lnTo>
                  <a:pt x="644400" y="232196"/>
                </a:lnTo>
                <a:lnTo>
                  <a:pt x="644400" y="46440"/>
                </a:lnTo>
                <a:lnTo>
                  <a:pt x="640750" y="28363"/>
                </a:lnTo>
                <a:lnTo>
                  <a:pt x="630798" y="13602"/>
                </a:lnTo>
                <a:lnTo>
                  <a:pt x="616036" y="3649"/>
                </a:lnTo>
                <a:lnTo>
                  <a:pt x="5979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object 10"/>
          <p:cNvSpPr/>
          <p:nvPr/>
        </p:nvSpPr>
        <p:spPr>
          <a:xfrm>
            <a:off x="5020097" y="2929125"/>
            <a:ext cx="644525" cy="278765"/>
          </a:xfrm>
          <a:custGeom>
            <a:rect l="l" t="t" r="r" b="b"/>
            <a:pathLst>
              <a:path w="64452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39" y="0"/>
                </a:lnTo>
                <a:lnTo>
                  <a:pt x="597960" y="0"/>
                </a:lnTo>
                <a:lnTo>
                  <a:pt x="616036" y="3649"/>
                </a:lnTo>
                <a:lnTo>
                  <a:pt x="630798" y="13601"/>
                </a:lnTo>
                <a:lnTo>
                  <a:pt x="640750" y="28363"/>
                </a:lnTo>
                <a:lnTo>
                  <a:pt x="644400" y="46440"/>
                </a:lnTo>
                <a:lnTo>
                  <a:pt x="644400" y="232196"/>
                </a:lnTo>
                <a:lnTo>
                  <a:pt x="640750" y="250272"/>
                </a:lnTo>
                <a:lnTo>
                  <a:pt x="630798" y="265034"/>
                </a:lnTo>
                <a:lnTo>
                  <a:pt x="616036" y="274986"/>
                </a:lnTo>
                <a:lnTo>
                  <a:pt x="597960" y="278636"/>
                </a:lnTo>
                <a:lnTo>
                  <a:pt x="46439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object 11"/>
          <p:cNvSpPr txBox="1"/>
          <p:nvPr/>
        </p:nvSpPr>
        <p:spPr>
          <a:xfrm>
            <a:off x="5126398" y="2994659"/>
            <a:ext cx="4318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指标定义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5771691" y="2932514"/>
            <a:ext cx="644525" cy="278765"/>
          </a:xfrm>
          <a:custGeom>
            <a:rect l="l" t="t" r="r" b="b"/>
            <a:pathLst>
              <a:path w="644525" h="278764">
                <a:moveTo>
                  <a:pt x="5979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1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5"/>
                </a:lnTo>
                <a:lnTo>
                  <a:pt x="3649" y="250272"/>
                </a:lnTo>
                <a:lnTo>
                  <a:pt x="13602" y="265033"/>
                </a:lnTo>
                <a:lnTo>
                  <a:pt x="28363" y="274986"/>
                </a:lnTo>
                <a:lnTo>
                  <a:pt x="46440" y="278635"/>
                </a:lnTo>
                <a:lnTo>
                  <a:pt x="597960" y="278635"/>
                </a:lnTo>
                <a:lnTo>
                  <a:pt x="616036" y="274986"/>
                </a:lnTo>
                <a:lnTo>
                  <a:pt x="630798" y="265033"/>
                </a:lnTo>
                <a:lnTo>
                  <a:pt x="640750" y="250272"/>
                </a:lnTo>
                <a:lnTo>
                  <a:pt x="644400" y="232195"/>
                </a:lnTo>
                <a:lnTo>
                  <a:pt x="644400" y="46440"/>
                </a:lnTo>
                <a:lnTo>
                  <a:pt x="640750" y="28363"/>
                </a:lnTo>
                <a:lnTo>
                  <a:pt x="630798" y="13601"/>
                </a:lnTo>
                <a:lnTo>
                  <a:pt x="616036" y="3649"/>
                </a:lnTo>
                <a:lnTo>
                  <a:pt x="5979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object 13"/>
          <p:cNvSpPr/>
          <p:nvPr/>
        </p:nvSpPr>
        <p:spPr>
          <a:xfrm>
            <a:off x="5771691" y="2932514"/>
            <a:ext cx="644525" cy="278765"/>
          </a:xfrm>
          <a:custGeom>
            <a:rect l="l" t="t" r="r" b="b"/>
            <a:pathLst>
              <a:path w="64452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39" y="0"/>
                </a:lnTo>
                <a:lnTo>
                  <a:pt x="597960" y="0"/>
                </a:lnTo>
                <a:lnTo>
                  <a:pt x="616036" y="3649"/>
                </a:lnTo>
                <a:lnTo>
                  <a:pt x="630798" y="13601"/>
                </a:lnTo>
                <a:lnTo>
                  <a:pt x="640750" y="28363"/>
                </a:lnTo>
                <a:lnTo>
                  <a:pt x="644400" y="46440"/>
                </a:lnTo>
                <a:lnTo>
                  <a:pt x="644400" y="232196"/>
                </a:lnTo>
                <a:lnTo>
                  <a:pt x="640750" y="250272"/>
                </a:lnTo>
                <a:lnTo>
                  <a:pt x="630798" y="265034"/>
                </a:lnTo>
                <a:lnTo>
                  <a:pt x="616036" y="274986"/>
                </a:lnTo>
                <a:lnTo>
                  <a:pt x="597960" y="278636"/>
                </a:lnTo>
                <a:lnTo>
                  <a:pt x="46439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object 14"/>
          <p:cNvSpPr txBox="1"/>
          <p:nvPr/>
        </p:nvSpPr>
        <p:spPr>
          <a:xfrm>
            <a:off x="5623993" y="2008123"/>
            <a:ext cx="939800" cy="11372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指标平台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algn="ctr">
              <a:lnSpc>
                <a:spcPct val="100000"/>
              </a:lnSpc>
              <a:spcBef>
                <a:spcPts val="2325"/>
              </a:spcBef>
            </a:pPr>
            <a:r>
              <a:rPr sz="1200" b="1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指标应⽤</a:t>
            </a: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algn="ctr">
              <a:lnSpc>
                <a:spcPct val="100000"/>
              </a:lnSpc>
              <a:spcBef>
                <a:spcPts val="1865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指标可视化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6530716" y="2929125"/>
            <a:ext cx="644525" cy="278765"/>
          </a:xfrm>
          <a:custGeom>
            <a:rect l="l" t="t" r="r" b="b"/>
            <a:pathLst>
              <a:path w="644525" h="278764">
                <a:moveTo>
                  <a:pt x="5979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2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597960" y="278636"/>
                </a:lnTo>
                <a:lnTo>
                  <a:pt x="616036" y="274987"/>
                </a:lnTo>
                <a:lnTo>
                  <a:pt x="630798" y="265034"/>
                </a:lnTo>
                <a:lnTo>
                  <a:pt x="640750" y="250273"/>
                </a:lnTo>
                <a:lnTo>
                  <a:pt x="644400" y="232196"/>
                </a:lnTo>
                <a:lnTo>
                  <a:pt x="644400" y="46440"/>
                </a:lnTo>
                <a:lnTo>
                  <a:pt x="640750" y="28363"/>
                </a:lnTo>
                <a:lnTo>
                  <a:pt x="630798" y="13602"/>
                </a:lnTo>
                <a:lnTo>
                  <a:pt x="616036" y="3649"/>
                </a:lnTo>
                <a:lnTo>
                  <a:pt x="5979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object 16"/>
          <p:cNvSpPr/>
          <p:nvPr/>
        </p:nvSpPr>
        <p:spPr>
          <a:xfrm>
            <a:off x="6530716" y="2929125"/>
            <a:ext cx="644525" cy="278765"/>
          </a:xfrm>
          <a:custGeom>
            <a:rect l="l" t="t" r="r" b="b"/>
            <a:pathLst>
              <a:path w="64452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39" y="0"/>
                </a:lnTo>
                <a:lnTo>
                  <a:pt x="597960" y="0"/>
                </a:lnTo>
                <a:lnTo>
                  <a:pt x="616036" y="3649"/>
                </a:lnTo>
                <a:lnTo>
                  <a:pt x="630798" y="13601"/>
                </a:lnTo>
                <a:lnTo>
                  <a:pt x="640750" y="28363"/>
                </a:lnTo>
                <a:lnTo>
                  <a:pt x="644400" y="46440"/>
                </a:lnTo>
                <a:lnTo>
                  <a:pt x="644400" y="232196"/>
                </a:lnTo>
                <a:lnTo>
                  <a:pt x="640750" y="250272"/>
                </a:lnTo>
                <a:lnTo>
                  <a:pt x="630798" y="265034"/>
                </a:lnTo>
                <a:lnTo>
                  <a:pt x="616036" y="274986"/>
                </a:lnTo>
                <a:lnTo>
                  <a:pt x="597960" y="278636"/>
                </a:lnTo>
                <a:lnTo>
                  <a:pt x="46439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object 17"/>
          <p:cNvSpPr txBox="1"/>
          <p:nvPr/>
        </p:nvSpPr>
        <p:spPr>
          <a:xfrm>
            <a:off x="6637017" y="2994659"/>
            <a:ext cx="4318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指标质量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18" name="object 18"/>
          <p:cNvSpPr/>
          <p:nvPr/>
        </p:nvSpPr>
        <p:spPr>
          <a:xfrm>
            <a:off x="5016381" y="4827155"/>
            <a:ext cx="644525" cy="278765"/>
          </a:xfrm>
          <a:custGeom>
            <a:rect l="l" t="t" r="r" b="b"/>
            <a:pathLst>
              <a:path w="644525" h="278764">
                <a:moveTo>
                  <a:pt x="5979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2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597960" y="278636"/>
                </a:lnTo>
                <a:lnTo>
                  <a:pt x="616036" y="274987"/>
                </a:lnTo>
                <a:lnTo>
                  <a:pt x="630798" y="265034"/>
                </a:lnTo>
                <a:lnTo>
                  <a:pt x="640750" y="250273"/>
                </a:lnTo>
                <a:lnTo>
                  <a:pt x="644400" y="232196"/>
                </a:lnTo>
                <a:lnTo>
                  <a:pt x="644400" y="46440"/>
                </a:lnTo>
                <a:lnTo>
                  <a:pt x="640750" y="28363"/>
                </a:lnTo>
                <a:lnTo>
                  <a:pt x="630798" y="13602"/>
                </a:lnTo>
                <a:lnTo>
                  <a:pt x="616036" y="3649"/>
                </a:lnTo>
                <a:lnTo>
                  <a:pt x="5979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object 19"/>
          <p:cNvSpPr/>
          <p:nvPr/>
        </p:nvSpPr>
        <p:spPr>
          <a:xfrm>
            <a:off x="5016381" y="4827155"/>
            <a:ext cx="644525" cy="278765"/>
          </a:xfrm>
          <a:custGeom>
            <a:rect l="l" t="t" r="r" b="b"/>
            <a:pathLst>
              <a:path w="64452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39" y="0"/>
                </a:lnTo>
                <a:lnTo>
                  <a:pt x="597960" y="0"/>
                </a:lnTo>
                <a:lnTo>
                  <a:pt x="616036" y="3649"/>
                </a:lnTo>
                <a:lnTo>
                  <a:pt x="630798" y="13601"/>
                </a:lnTo>
                <a:lnTo>
                  <a:pt x="640750" y="28363"/>
                </a:lnTo>
                <a:lnTo>
                  <a:pt x="644400" y="46440"/>
                </a:lnTo>
                <a:lnTo>
                  <a:pt x="644400" y="232196"/>
                </a:lnTo>
                <a:lnTo>
                  <a:pt x="640750" y="250272"/>
                </a:lnTo>
                <a:lnTo>
                  <a:pt x="630798" y="265034"/>
                </a:lnTo>
                <a:lnTo>
                  <a:pt x="616036" y="274986"/>
                </a:lnTo>
                <a:lnTo>
                  <a:pt x="597960" y="278636"/>
                </a:lnTo>
                <a:lnTo>
                  <a:pt x="46439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object 20"/>
          <p:cNvSpPr/>
          <p:nvPr/>
        </p:nvSpPr>
        <p:spPr>
          <a:xfrm>
            <a:off x="5767975" y="4830545"/>
            <a:ext cx="644525" cy="278765"/>
          </a:xfrm>
          <a:custGeom>
            <a:rect l="l" t="t" r="r" b="b"/>
            <a:pathLst>
              <a:path w="644525" h="278764">
                <a:moveTo>
                  <a:pt x="5979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1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5"/>
                </a:lnTo>
                <a:lnTo>
                  <a:pt x="3649" y="250271"/>
                </a:lnTo>
                <a:lnTo>
                  <a:pt x="13602" y="265033"/>
                </a:lnTo>
                <a:lnTo>
                  <a:pt x="28363" y="274985"/>
                </a:lnTo>
                <a:lnTo>
                  <a:pt x="46440" y="278635"/>
                </a:lnTo>
                <a:lnTo>
                  <a:pt x="597960" y="278635"/>
                </a:lnTo>
                <a:lnTo>
                  <a:pt x="616036" y="274985"/>
                </a:lnTo>
                <a:lnTo>
                  <a:pt x="630798" y="265033"/>
                </a:lnTo>
                <a:lnTo>
                  <a:pt x="640750" y="250271"/>
                </a:lnTo>
                <a:lnTo>
                  <a:pt x="644400" y="232195"/>
                </a:lnTo>
                <a:lnTo>
                  <a:pt x="644400" y="46440"/>
                </a:lnTo>
                <a:lnTo>
                  <a:pt x="640750" y="28363"/>
                </a:lnTo>
                <a:lnTo>
                  <a:pt x="630798" y="13601"/>
                </a:lnTo>
                <a:lnTo>
                  <a:pt x="616036" y="3649"/>
                </a:lnTo>
                <a:lnTo>
                  <a:pt x="5979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object 21"/>
          <p:cNvSpPr/>
          <p:nvPr/>
        </p:nvSpPr>
        <p:spPr>
          <a:xfrm>
            <a:off x="5767975" y="4830545"/>
            <a:ext cx="644525" cy="278765"/>
          </a:xfrm>
          <a:custGeom>
            <a:rect l="l" t="t" r="r" b="b"/>
            <a:pathLst>
              <a:path w="64452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39" y="0"/>
                </a:lnTo>
                <a:lnTo>
                  <a:pt x="597960" y="0"/>
                </a:lnTo>
                <a:lnTo>
                  <a:pt x="616036" y="3649"/>
                </a:lnTo>
                <a:lnTo>
                  <a:pt x="630798" y="13601"/>
                </a:lnTo>
                <a:lnTo>
                  <a:pt x="640750" y="28363"/>
                </a:lnTo>
                <a:lnTo>
                  <a:pt x="644400" y="46440"/>
                </a:lnTo>
                <a:lnTo>
                  <a:pt x="644400" y="232196"/>
                </a:lnTo>
                <a:lnTo>
                  <a:pt x="640750" y="250272"/>
                </a:lnTo>
                <a:lnTo>
                  <a:pt x="630798" y="265034"/>
                </a:lnTo>
                <a:lnTo>
                  <a:pt x="616036" y="274986"/>
                </a:lnTo>
                <a:lnTo>
                  <a:pt x="597960" y="278636"/>
                </a:lnTo>
                <a:lnTo>
                  <a:pt x="46439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object 22"/>
          <p:cNvSpPr/>
          <p:nvPr/>
        </p:nvSpPr>
        <p:spPr>
          <a:xfrm>
            <a:off x="6527000" y="4827155"/>
            <a:ext cx="644525" cy="278765"/>
          </a:xfrm>
          <a:custGeom>
            <a:rect l="l" t="t" r="r" b="b"/>
            <a:pathLst>
              <a:path w="644525" h="278764">
                <a:moveTo>
                  <a:pt x="597959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1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1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597959" y="278636"/>
                </a:lnTo>
                <a:lnTo>
                  <a:pt x="616036" y="274987"/>
                </a:lnTo>
                <a:lnTo>
                  <a:pt x="630797" y="265034"/>
                </a:lnTo>
                <a:lnTo>
                  <a:pt x="640749" y="250273"/>
                </a:lnTo>
                <a:lnTo>
                  <a:pt x="644399" y="232196"/>
                </a:lnTo>
                <a:lnTo>
                  <a:pt x="644399" y="46440"/>
                </a:lnTo>
                <a:lnTo>
                  <a:pt x="640749" y="28363"/>
                </a:lnTo>
                <a:lnTo>
                  <a:pt x="630797" y="13602"/>
                </a:lnTo>
                <a:lnTo>
                  <a:pt x="616036" y="3649"/>
                </a:lnTo>
                <a:lnTo>
                  <a:pt x="597959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object 23"/>
          <p:cNvSpPr/>
          <p:nvPr/>
        </p:nvSpPr>
        <p:spPr>
          <a:xfrm>
            <a:off x="6527000" y="4827155"/>
            <a:ext cx="644525" cy="278765"/>
          </a:xfrm>
          <a:custGeom>
            <a:rect l="l" t="t" r="r" b="b"/>
            <a:pathLst>
              <a:path w="64452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39" y="0"/>
                </a:lnTo>
                <a:lnTo>
                  <a:pt x="597960" y="0"/>
                </a:lnTo>
                <a:lnTo>
                  <a:pt x="616036" y="3649"/>
                </a:lnTo>
                <a:lnTo>
                  <a:pt x="630798" y="13601"/>
                </a:lnTo>
                <a:lnTo>
                  <a:pt x="640750" y="28363"/>
                </a:lnTo>
                <a:lnTo>
                  <a:pt x="644400" y="46440"/>
                </a:lnTo>
                <a:lnTo>
                  <a:pt x="644400" y="232196"/>
                </a:lnTo>
                <a:lnTo>
                  <a:pt x="640750" y="250272"/>
                </a:lnTo>
                <a:lnTo>
                  <a:pt x="630798" y="265034"/>
                </a:lnTo>
                <a:lnTo>
                  <a:pt x="616036" y="274986"/>
                </a:lnTo>
                <a:lnTo>
                  <a:pt x="597960" y="278636"/>
                </a:lnTo>
                <a:lnTo>
                  <a:pt x="46439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object 24"/>
          <p:cNvSpPr/>
          <p:nvPr/>
        </p:nvSpPr>
        <p:spPr>
          <a:xfrm>
            <a:off x="5261086" y="3334054"/>
            <a:ext cx="777875" cy="278765"/>
          </a:xfrm>
          <a:custGeom>
            <a:rect l="l" t="t" r="r" b="b"/>
            <a:pathLst>
              <a:path w="777875" h="278764">
                <a:moveTo>
                  <a:pt x="7311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2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731160" y="278636"/>
                </a:lnTo>
                <a:lnTo>
                  <a:pt x="749236" y="274987"/>
                </a:lnTo>
                <a:lnTo>
                  <a:pt x="763997" y="265034"/>
                </a:lnTo>
                <a:lnTo>
                  <a:pt x="773950" y="250273"/>
                </a:lnTo>
                <a:lnTo>
                  <a:pt x="777599" y="232196"/>
                </a:lnTo>
                <a:lnTo>
                  <a:pt x="777599" y="46440"/>
                </a:lnTo>
                <a:lnTo>
                  <a:pt x="773950" y="28363"/>
                </a:lnTo>
                <a:lnTo>
                  <a:pt x="763997" y="13602"/>
                </a:lnTo>
                <a:lnTo>
                  <a:pt x="749236" y="3649"/>
                </a:lnTo>
                <a:lnTo>
                  <a:pt x="7311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object 25"/>
          <p:cNvSpPr/>
          <p:nvPr/>
        </p:nvSpPr>
        <p:spPr>
          <a:xfrm>
            <a:off x="5261086" y="3334054"/>
            <a:ext cx="777875" cy="278765"/>
          </a:xfrm>
          <a:custGeom>
            <a:rect l="l" t="t" r="r" b="b"/>
            <a:pathLst>
              <a:path w="77787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40" y="0"/>
                </a:lnTo>
                <a:lnTo>
                  <a:pt x="731160" y="0"/>
                </a:lnTo>
                <a:lnTo>
                  <a:pt x="749236" y="3649"/>
                </a:lnTo>
                <a:lnTo>
                  <a:pt x="763998" y="13601"/>
                </a:lnTo>
                <a:lnTo>
                  <a:pt x="773950" y="28363"/>
                </a:lnTo>
                <a:lnTo>
                  <a:pt x="777600" y="46440"/>
                </a:lnTo>
                <a:lnTo>
                  <a:pt x="777600" y="232196"/>
                </a:lnTo>
                <a:lnTo>
                  <a:pt x="773950" y="250272"/>
                </a:lnTo>
                <a:lnTo>
                  <a:pt x="763998" y="265034"/>
                </a:lnTo>
                <a:lnTo>
                  <a:pt x="749236" y="274986"/>
                </a:lnTo>
                <a:lnTo>
                  <a:pt x="731160" y="278636"/>
                </a:lnTo>
                <a:lnTo>
                  <a:pt x="46440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object 26"/>
          <p:cNvSpPr txBox="1"/>
          <p:nvPr/>
        </p:nvSpPr>
        <p:spPr>
          <a:xfrm>
            <a:off x="5433986" y="3400044"/>
            <a:ext cx="4318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指标管理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27" name="object 27"/>
          <p:cNvSpPr/>
          <p:nvPr/>
        </p:nvSpPr>
        <p:spPr>
          <a:xfrm>
            <a:off x="6153311" y="3334054"/>
            <a:ext cx="777875" cy="278765"/>
          </a:xfrm>
          <a:custGeom>
            <a:rect l="l" t="t" r="r" b="b"/>
            <a:pathLst>
              <a:path w="777875" h="278764">
                <a:moveTo>
                  <a:pt x="7311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2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731160" y="278636"/>
                </a:lnTo>
                <a:lnTo>
                  <a:pt x="749236" y="274987"/>
                </a:lnTo>
                <a:lnTo>
                  <a:pt x="763998" y="265034"/>
                </a:lnTo>
                <a:lnTo>
                  <a:pt x="773951" y="250273"/>
                </a:lnTo>
                <a:lnTo>
                  <a:pt x="777600" y="232196"/>
                </a:lnTo>
                <a:lnTo>
                  <a:pt x="777600" y="46440"/>
                </a:lnTo>
                <a:lnTo>
                  <a:pt x="773951" y="28363"/>
                </a:lnTo>
                <a:lnTo>
                  <a:pt x="763998" y="13602"/>
                </a:lnTo>
                <a:lnTo>
                  <a:pt x="749236" y="3649"/>
                </a:lnTo>
                <a:lnTo>
                  <a:pt x="7311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object 28"/>
          <p:cNvSpPr/>
          <p:nvPr/>
        </p:nvSpPr>
        <p:spPr>
          <a:xfrm>
            <a:off x="6153311" y="3334054"/>
            <a:ext cx="777875" cy="278765"/>
          </a:xfrm>
          <a:custGeom>
            <a:rect l="l" t="t" r="r" b="b"/>
            <a:pathLst>
              <a:path w="77787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40" y="0"/>
                </a:lnTo>
                <a:lnTo>
                  <a:pt x="731160" y="0"/>
                </a:lnTo>
                <a:lnTo>
                  <a:pt x="749236" y="3649"/>
                </a:lnTo>
                <a:lnTo>
                  <a:pt x="763998" y="13601"/>
                </a:lnTo>
                <a:lnTo>
                  <a:pt x="773950" y="28363"/>
                </a:lnTo>
                <a:lnTo>
                  <a:pt x="777600" y="46440"/>
                </a:lnTo>
                <a:lnTo>
                  <a:pt x="777600" y="232196"/>
                </a:lnTo>
                <a:lnTo>
                  <a:pt x="773950" y="250272"/>
                </a:lnTo>
                <a:lnTo>
                  <a:pt x="763998" y="265034"/>
                </a:lnTo>
                <a:lnTo>
                  <a:pt x="749236" y="274986"/>
                </a:lnTo>
                <a:lnTo>
                  <a:pt x="731160" y="278636"/>
                </a:lnTo>
                <a:lnTo>
                  <a:pt x="46440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object 29"/>
          <p:cNvSpPr txBox="1"/>
          <p:nvPr/>
        </p:nvSpPr>
        <p:spPr>
          <a:xfrm>
            <a:off x="6326211" y="3400044"/>
            <a:ext cx="431800" cy="147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指标服务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0" name="object 30"/>
          <p:cNvSpPr/>
          <p:nvPr/>
        </p:nvSpPr>
        <p:spPr>
          <a:xfrm>
            <a:off x="5256362" y="4429221"/>
            <a:ext cx="777875" cy="278765"/>
          </a:xfrm>
          <a:custGeom>
            <a:rect l="l" t="t" r="r" b="b"/>
            <a:pathLst>
              <a:path w="777875" h="278764">
                <a:moveTo>
                  <a:pt x="731160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2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2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731160" y="278636"/>
                </a:lnTo>
                <a:lnTo>
                  <a:pt x="749236" y="274987"/>
                </a:lnTo>
                <a:lnTo>
                  <a:pt x="763998" y="265034"/>
                </a:lnTo>
                <a:lnTo>
                  <a:pt x="773951" y="250273"/>
                </a:lnTo>
                <a:lnTo>
                  <a:pt x="777600" y="232196"/>
                </a:lnTo>
                <a:lnTo>
                  <a:pt x="777600" y="46440"/>
                </a:lnTo>
                <a:lnTo>
                  <a:pt x="773951" y="28363"/>
                </a:lnTo>
                <a:lnTo>
                  <a:pt x="763998" y="13602"/>
                </a:lnTo>
                <a:lnTo>
                  <a:pt x="749236" y="3649"/>
                </a:lnTo>
                <a:lnTo>
                  <a:pt x="731160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object 31"/>
          <p:cNvSpPr/>
          <p:nvPr/>
        </p:nvSpPr>
        <p:spPr>
          <a:xfrm>
            <a:off x="5256362" y="4429221"/>
            <a:ext cx="777875" cy="278765"/>
          </a:xfrm>
          <a:custGeom>
            <a:rect l="l" t="t" r="r" b="b"/>
            <a:pathLst>
              <a:path w="77787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40" y="0"/>
                </a:lnTo>
                <a:lnTo>
                  <a:pt x="731160" y="0"/>
                </a:lnTo>
                <a:lnTo>
                  <a:pt x="749236" y="3649"/>
                </a:lnTo>
                <a:lnTo>
                  <a:pt x="763998" y="13601"/>
                </a:lnTo>
                <a:lnTo>
                  <a:pt x="773950" y="28363"/>
                </a:lnTo>
                <a:lnTo>
                  <a:pt x="777600" y="46440"/>
                </a:lnTo>
                <a:lnTo>
                  <a:pt x="777600" y="232196"/>
                </a:lnTo>
                <a:lnTo>
                  <a:pt x="773950" y="250272"/>
                </a:lnTo>
                <a:lnTo>
                  <a:pt x="763998" y="265034"/>
                </a:lnTo>
                <a:lnTo>
                  <a:pt x="749236" y="274986"/>
                </a:lnTo>
                <a:lnTo>
                  <a:pt x="731160" y="278636"/>
                </a:lnTo>
                <a:lnTo>
                  <a:pt x="46440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object 32"/>
          <p:cNvSpPr txBox="1"/>
          <p:nvPr/>
        </p:nvSpPr>
        <p:spPr>
          <a:xfrm>
            <a:off x="5122682" y="4494276"/>
            <a:ext cx="738505" cy="5467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1877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明细查询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115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海量计算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3" name="object 33"/>
          <p:cNvSpPr/>
          <p:nvPr/>
        </p:nvSpPr>
        <p:spPr>
          <a:xfrm>
            <a:off x="6148588" y="4429221"/>
            <a:ext cx="777875" cy="278765"/>
          </a:xfrm>
          <a:custGeom>
            <a:rect l="l" t="t" r="r" b="b"/>
            <a:pathLst>
              <a:path w="777875" h="278764">
                <a:moveTo>
                  <a:pt x="731159" y="0"/>
                </a:moveTo>
                <a:lnTo>
                  <a:pt x="46440" y="0"/>
                </a:lnTo>
                <a:lnTo>
                  <a:pt x="28363" y="3649"/>
                </a:lnTo>
                <a:lnTo>
                  <a:pt x="13601" y="13602"/>
                </a:lnTo>
                <a:lnTo>
                  <a:pt x="3649" y="28363"/>
                </a:lnTo>
                <a:lnTo>
                  <a:pt x="0" y="46440"/>
                </a:lnTo>
                <a:lnTo>
                  <a:pt x="0" y="232196"/>
                </a:lnTo>
                <a:lnTo>
                  <a:pt x="3649" y="250273"/>
                </a:lnTo>
                <a:lnTo>
                  <a:pt x="13601" y="265034"/>
                </a:lnTo>
                <a:lnTo>
                  <a:pt x="28363" y="274987"/>
                </a:lnTo>
                <a:lnTo>
                  <a:pt x="46440" y="278636"/>
                </a:lnTo>
                <a:lnTo>
                  <a:pt x="731159" y="278636"/>
                </a:lnTo>
                <a:lnTo>
                  <a:pt x="749236" y="274987"/>
                </a:lnTo>
                <a:lnTo>
                  <a:pt x="763997" y="265034"/>
                </a:lnTo>
                <a:lnTo>
                  <a:pt x="773950" y="250273"/>
                </a:lnTo>
                <a:lnTo>
                  <a:pt x="777599" y="232196"/>
                </a:lnTo>
                <a:lnTo>
                  <a:pt x="777599" y="46440"/>
                </a:lnTo>
                <a:lnTo>
                  <a:pt x="773950" y="28363"/>
                </a:lnTo>
                <a:lnTo>
                  <a:pt x="763997" y="13602"/>
                </a:lnTo>
                <a:lnTo>
                  <a:pt x="749236" y="3649"/>
                </a:lnTo>
                <a:lnTo>
                  <a:pt x="731159" y="0"/>
                </a:lnTo>
                <a:close/>
              </a:path>
            </a:pathLst>
          </a:custGeom>
          <a:solidFill>
            <a:srgbClr val="1065F9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object 34"/>
          <p:cNvSpPr/>
          <p:nvPr/>
        </p:nvSpPr>
        <p:spPr>
          <a:xfrm>
            <a:off x="6148588" y="4429221"/>
            <a:ext cx="777875" cy="278765"/>
          </a:xfrm>
          <a:custGeom>
            <a:rect l="l" t="t" r="r" b="b"/>
            <a:pathLst>
              <a:path w="777875" h="278764">
                <a:moveTo>
                  <a:pt x="0" y="46440"/>
                </a:moveTo>
                <a:lnTo>
                  <a:pt x="3649" y="28363"/>
                </a:lnTo>
                <a:lnTo>
                  <a:pt x="13601" y="13601"/>
                </a:lnTo>
                <a:lnTo>
                  <a:pt x="28363" y="3649"/>
                </a:lnTo>
                <a:lnTo>
                  <a:pt x="46440" y="0"/>
                </a:lnTo>
                <a:lnTo>
                  <a:pt x="731160" y="0"/>
                </a:lnTo>
                <a:lnTo>
                  <a:pt x="749236" y="3649"/>
                </a:lnTo>
                <a:lnTo>
                  <a:pt x="763998" y="13601"/>
                </a:lnTo>
                <a:lnTo>
                  <a:pt x="773950" y="28363"/>
                </a:lnTo>
                <a:lnTo>
                  <a:pt x="777600" y="46440"/>
                </a:lnTo>
                <a:lnTo>
                  <a:pt x="777600" y="232196"/>
                </a:lnTo>
                <a:lnTo>
                  <a:pt x="773950" y="250272"/>
                </a:lnTo>
                <a:lnTo>
                  <a:pt x="763998" y="265034"/>
                </a:lnTo>
                <a:lnTo>
                  <a:pt x="749236" y="274986"/>
                </a:lnTo>
                <a:lnTo>
                  <a:pt x="731160" y="278636"/>
                </a:lnTo>
                <a:lnTo>
                  <a:pt x="46440" y="278636"/>
                </a:lnTo>
                <a:lnTo>
                  <a:pt x="28363" y="274986"/>
                </a:lnTo>
                <a:lnTo>
                  <a:pt x="13601" y="265034"/>
                </a:lnTo>
                <a:lnTo>
                  <a:pt x="3649" y="250272"/>
                </a:lnTo>
                <a:lnTo>
                  <a:pt x="0" y="232196"/>
                </a:lnTo>
                <a:lnTo>
                  <a:pt x="0" y="46440"/>
                </a:lnTo>
                <a:close/>
              </a:path>
            </a:pathLst>
          </a:custGeom>
          <a:ln w="19050">
            <a:solidFill>
              <a:srgbClr val="3079F3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object 35"/>
          <p:cNvSpPr txBox="1"/>
          <p:nvPr/>
        </p:nvSpPr>
        <p:spPr>
          <a:xfrm>
            <a:off x="5874275" y="4494276"/>
            <a:ext cx="1154430" cy="549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9740">
              <a:lnSpc>
                <a:spcPct val="100000"/>
              </a:lnSpc>
              <a:spcBef>
                <a:spcPts val="100"/>
              </a:spcBef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聚合查询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>
              <a:lnSpc>
                <a:spcPct val="100000"/>
              </a:lnSpc>
            </a:pPr>
            <a:endParaRPr sz="1200">
              <a:latin typeface="Microsoft JhengHei" panose="020b0604030504040204" charset="-120"/>
              <a:cs typeface="Microsoft JhengHei" panose="020b0604030504040204" charset="-120"/>
            </a:endParaRPr>
          </a:p>
          <a:p>
            <a:pPr marL="12700">
              <a:lnSpc>
                <a:spcPct val="100000"/>
              </a:lnSpc>
              <a:tabLst>
                <a:tab pos="808355"/>
              </a:tabLst>
            </a:pP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秒级响应	</a:t>
            </a:r>
            <a:r>
              <a:rPr sz="800" spc="175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⾼</a:t>
            </a:r>
            <a:r>
              <a:rPr sz="800" spc="15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O</a:t>
            </a:r>
            <a:r>
              <a:rPr sz="80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P</a:t>
            </a:r>
            <a:r>
              <a:rPr sz="800" spc="20">
                <a:solidFill>
                  <a:srgbClr val="AAD1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S</a:t>
            </a:r>
            <a:endParaRPr sz="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8576" y="486156"/>
            <a:ext cx="56851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Kyligence</a:t>
            </a:r>
            <a:r>
              <a:rPr sz="3200" b="1" spc="-1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200" b="1" spc="-3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Zen</a:t>
            </a:r>
            <a:r>
              <a:rPr sz="3200" b="1" spc="-11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200" b="1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⼀站式指标平台</a:t>
            </a:r>
            <a:endParaRPr sz="3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18795" y="1029970"/>
            <a:ext cx="5681980" cy="289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334572"/>
                </a:solidFill>
                <a:latin typeface="Microsoft JhengHei" panose="020b0604030504040204" charset="-120"/>
                <a:cs typeface="Microsoft JhengHei" panose="020b0604030504040204" charset="-120"/>
              </a:rPr>
              <a:t>数据产品，快速成型｜⼈⼈可⽤的敏捷指标⼯具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545759" y="1855538"/>
            <a:ext cx="7120920" cy="3611801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44937" y="2003471"/>
            <a:ext cx="10995417" cy="419763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18576" y="486156"/>
            <a:ext cx="64979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Kyligence</a:t>
            </a:r>
            <a:r>
              <a:rPr sz="3200" spc="-1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200" spc="-3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Zen</a:t>
            </a:r>
            <a:r>
              <a:rPr sz="3200" spc="-11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2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关键能⼒和核⼼价值</a:t>
            </a:r>
            <a:endParaRPr sz="3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06075" y="1355852"/>
            <a:ext cx="34544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>
                <a:solidFill>
                  <a:srgbClr val="0D2358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指标⽬录</a:t>
            </a:r>
            <a:r>
              <a:rPr sz="1800">
                <a:solidFill>
                  <a:srgbClr val="0D2358"/>
                </a:solidFill>
                <a:latin typeface="Microsoft JhengHei" panose="020b0604030504040204" charset="-120"/>
                <a:cs typeface="Microsoft JhengHei" panose="020b0604030504040204" charset="-120"/>
              </a:rPr>
              <a:t>｜⾼效赋能业务⾃主⽤数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42544" y="1277111"/>
            <a:ext cx="472440" cy="46939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/>
          <p:nvPr/>
        </p:nvSpPr>
        <p:spPr>
          <a:xfrm>
            <a:off x="683176" y="2958738"/>
            <a:ext cx="5360670" cy="3074670"/>
          </a:xfrm>
          <a:custGeom>
            <a:rect l="l" t="t" r="r" b="b"/>
            <a:pathLst>
              <a:path w="5360670" h="3074670">
                <a:moveTo>
                  <a:pt x="0" y="128962"/>
                </a:moveTo>
                <a:lnTo>
                  <a:pt x="10134" y="78764"/>
                </a:lnTo>
                <a:lnTo>
                  <a:pt x="37772" y="37772"/>
                </a:lnTo>
                <a:lnTo>
                  <a:pt x="78764" y="10134"/>
                </a:lnTo>
                <a:lnTo>
                  <a:pt x="128962" y="0"/>
                </a:lnTo>
                <a:lnTo>
                  <a:pt x="5231437" y="0"/>
                </a:lnTo>
                <a:lnTo>
                  <a:pt x="5281635" y="10134"/>
                </a:lnTo>
                <a:lnTo>
                  <a:pt x="5322627" y="37772"/>
                </a:lnTo>
                <a:lnTo>
                  <a:pt x="5350265" y="78764"/>
                </a:lnTo>
                <a:lnTo>
                  <a:pt x="5360400" y="128962"/>
                </a:lnTo>
                <a:lnTo>
                  <a:pt x="5360400" y="2945238"/>
                </a:lnTo>
                <a:lnTo>
                  <a:pt x="5350265" y="2995436"/>
                </a:lnTo>
                <a:lnTo>
                  <a:pt x="5322627" y="3036428"/>
                </a:lnTo>
                <a:lnTo>
                  <a:pt x="5281635" y="3064066"/>
                </a:lnTo>
                <a:lnTo>
                  <a:pt x="5231437" y="3074201"/>
                </a:lnTo>
                <a:lnTo>
                  <a:pt x="128962" y="3074201"/>
                </a:lnTo>
                <a:lnTo>
                  <a:pt x="78764" y="3064066"/>
                </a:lnTo>
                <a:lnTo>
                  <a:pt x="37772" y="3036428"/>
                </a:lnTo>
                <a:lnTo>
                  <a:pt x="10134" y="2995436"/>
                </a:lnTo>
                <a:lnTo>
                  <a:pt x="0" y="2945238"/>
                </a:lnTo>
                <a:lnTo>
                  <a:pt x="0" y="128962"/>
                </a:lnTo>
                <a:close/>
              </a:path>
            </a:pathLst>
          </a:custGeom>
          <a:ln w="19050">
            <a:solidFill>
              <a:srgbClr val="FC6F6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object 7"/>
          <p:cNvSpPr/>
          <p:nvPr/>
        </p:nvSpPr>
        <p:spPr>
          <a:xfrm>
            <a:off x="2301817" y="2644132"/>
            <a:ext cx="3373754" cy="629285"/>
          </a:xfrm>
          <a:custGeom>
            <a:rect l="l" t="t" r="r" b="b"/>
            <a:pathLst>
              <a:path w="3373754" h="629285">
                <a:moveTo>
                  <a:pt x="3240020" y="0"/>
                </a:moveTo>
                <a:lnTo>
                  <a:pt x="133348" y="0"/>
                </a:lnTo>
                <a:lnTo>
                  <a:pt x="91200" y="6798"/>
                </a:lnTo>
                <a:lnTo>
                  <a:pt x="54594" y="25728"/>
                </a:lnTo>
                <a:lnTo>
                  <a:pt x="25728" y="54594"/>
                </a:lnTo>
                <a:lnTo>
                  <a:pt x="6798" y="91199"/>
                </a:lnTo>
                <a:lnTo>
                  <a:pt x="0" y="133348"/>
                </a:lnTo>
                <a:lnTo>
                  <a:pt x="0" y="495862"/>
                </a:lnTo>
                <a:lnTo>
                  <a:pt x="6798" y="538010"/>
                </a:lnTo>
                <a:lnTo>
                  <a:pt x="25728" y="574616"/>
                </a:lnTo>
                <a:lnTo>
                  <a:pt x="54594" y="603482"/>
                </a:lnTo>
                <a:lnTo>
                  <a:pt x="91200" y="622413"/>
                </a:lnTo>
                <a:lnTo>
                  <a:pt x="133348" y="629211"/>
                </a:lnTo>
                <a:lnTo>
                  <a:pt x="3240020" y="629211"/>
                </a:lnTo>
                <a:lnTo>
                  <a:pt x="3282168" y="622413"/>
                </a:lnTo>
                <a:lnTo>
                  <a:pt x="3318773" y="603482"/>
                </a:lnTo>
                <a:lnTo>
                  <a:pt x="3347639" y="574616"/>
                </a:lnTo>
                <a:lnTo>
                  <a:pt x="3366569" y="538010"/>
                </a:lnTo>
                <a:lnTo>
                  <a:pt x="3373367" y="495862"/>
                </a:lnTo>
                <a:lnTo>
                  <a:pt x="3373367" y="133348"/>
                </a:lnTo>
                <a:lnTo>
                  <a:pt x="3366569" y="91199"/>
                </a:lnTo>
                <a:lnTo>
                  <a:pt x="3347639" y="54594"/>
                </a:lnTo>
                <a:lnTo>
                  <a:pt x="3318773" y="25728"/>
                </a:lnTo>
                <a:lnTo>
                  <a:pt x="3282168" y="6798"/>
                </a:lnTo>
                <a:lnTo>
                  <a:pt x="3240020" y="0"/>
                </a:lnTo>
                <a:close/>
              </a:path>
            </a:pathLst>
          </a:custGeom>
          <a:solidFill>
            <a:srgbClr val="1268FB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object 8"/>
          <p:cNvSpPr txBox="1"/>
          <p:nvPr/>
        </p:nvSpPr>
        <p:spPr>
          <a:xfrm>
            <a:off x="2301817" y="2758163"/>
            <a:ext cx="3373754" cy="391160"/>
          </a:xfrm>
          <a:prstGeom prst="rect">
            <a:avLst/>
          </a:prstGeom>
          <a:solidFill>
            <a:srgbClr val="D0E1FE">
              <a:alpha val="30198"/>
            </a:srgbClr>
          </a:solidFill>
        </p:spPr>
        <p:txBody>
          <a:bodyPr vert="horz" wrap="square" lIns="0" tIns="8699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8310">
              <a:lnSpc>
                <a:spcPct val="100000"/>
              </a:lnSpc>
              <a:spcBef>
                <a:spcPts val="685"/>
              </a:spcBef>
            </a:pPr>
            <a:r>
              <a:rPr sz="1500" b="1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聚焦指标，更敏捷的数据洞察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44937" y="2005200"/>
            <a:ext cx="11001599" cy="4197599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18576" y="486156"/>
            <a:ext cx="64979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Kyligence</a:t>
            </a:r>
            <a:r>
              <a:rPr sz="3200" spc="-1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200" spc="-35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Zen</a:t>
            </a:r>
            <a:r>
              <a:rPr sz="3200" spc="-11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 </a:t>
            </a:r>
            <a:r>
              <a:rPr sz="3200">
                <a:solidFill>
                  <a:srgbClr val="071330"/>
                </a:solidFill>
                <a:latin typeface="Microsoft JhengHei" panose="020b0604030504040204" charset="-120"/>
                <a:cs typeface="Microsoft JhengHei" panose="020b0604030504040204" charset="-120"/>
              </a:rPr>
              <a:t>关键能⼒和核⼼价值</a:t>
            </a:r>
            <a:endParaRPr sz="32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91852" y="3068341"/>
            <a:ext cx="8336280" cy="2394585"/>
          </a:xfrm>
          <a:custGeom>
            <a:rect l="l" t="t" r="r" b="b"/>
            <a:pathLst>
              <a:path w="8336280" h="2394585">
                <a:moveTo>
                  <a:pt x="0" y="98067"/>
                </a:moveTo>
                <a:lnTo>
                  <a:pt x="7706" y="59895"/>
                </a:lnTo>
                <a:lnTo>
                  <a:pt x="28723" y="28723"/>
                </a:lnTo>
                <a:lnTo>
                  <a:pt x="59895" y="7706"/>
                </a:lnTo>
                <a:lnTo>
                  <a:pt x="98067" y="0"/>
                </a:lnTo>
                <a:lnTo>
                  <a:pt x="8238178" y="0"/>
                </a:lnTo>
                <a:lnTo>
                  <a:pt x="8276350" y="7706"/>
                </a:lnTo>
                <a:lnTo>
                  <a:pt x="8307521" y="28723"/>
                </a:lnTo>
                <a:lnTo>
                  <a:pt x="8328538" y="59895"/>
                </a:lnTo>
                <a:lnTo>
                  <a:pt x="8336245" y="98067"/>
                </a:lnTo>
                <a:lnTo>
                  <a:pt x="8336245" y="2296137"/>
                </a:lnTo>
                <a:lnTo>
                  <a:pt x="8328538" y="2334309"/>
                </a:lnTo>
                <a:lnTo>
                  <a:pt x="8307521" y="2365481"/>
                </a:lnTo>
                <a:lnTo>
                  <a:pt x="8276350" y="2386498"/>
                </a:lnTo>
                <a:lnTo>
                  <a:pt x="8238178" y="2394205"/>
                </a:lnTo>
                <a:lnTo>
                  <a:pt x="98067" y="2394205"/>
                </a:lnTo>
                <a:lnTo>
                  <a:pt x="59895" y="2386498"/>
                </a:lnTo>
                <a:lnTo>
                  <a:pt x="28723" y="2365481"/>
                </a:lnTo>
                <a:lnTo>
                  <a:pt x="7706" y="2334309"/>
                </a:lnTo>
                <a:lnTo>
                  <a:pt x="0" y="2296137"/>
                </a:lnTo>
                <a:lnTo>
                  <a:pt x="0" y="98067"/>
                </a:lnTo>
                <a:close/>
              </a:path>
            </a:pathLst>
          </a:custGeom>
          <a:ln w="19050">
            <a:solidFill>
              <a:srgbClr val="FC6F6F"/>
            </a:solidFill>
          </a:ln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object 5"/>
          <p:cNvSpPr/>
          <p:nvPr/>
        </p:nvSpPr>
        <p:spPr>
          <a:xfrm>
            <a:off x="3791662" y="2753734"/>
            <a:ext cx="3373754" cy="629285"/>
          </a:xfrm>
          <a:custGeom>
            <a:rect l="l" t="t" r="r" b="b"/>
            <a:pathLst>
              <a:path w="3373754" h="629285">
                <a:moveTo>
                  <a:pt x="3240018" y="0"/>
                </a:moveTo>
                <a:lnTo>
                  <a:pt x="133347" y="0"/>
                </a:lnTo>
                <a:lnTo>
                  <a:pt x="91199" y="6798"/>
                </a:lnTo>
                <a:lnTo>
                  <a:pt x="54594" y="25728"/>
                </a:lnTo>
                <a:lnTo>
                  <a:pt x="25728" y="54595"/>
                </a:lnTo>
                <a:lnTo>
                  <a:pt x="6798" y="91201"/>
                </a:lnTo>
                <a:lnTo>
                  <a:pt x="0" y="133350"/>
                </a:lnTo>
                <a:lnTo>
                  <a:pt x="0" y="495862"/>
                </a:lnTo>
                <a:lnTo>
                  <a:pt x="6798" y="538011"/>
                </a:lnTo>
                <a:lnTo>
                  <a:pt x="25728" y="574617"/>
                </a:lnTo>
                <a:lnTo>
                  <a:pt x="54594" y="603483"/>
                </a:lnTo>
                <a:lnTo>
                  <a:pt x="91199" y="622414"/>
                </a:lnTo>
                <a:lnTo>
                  <a:pt x="133347" y="629212"/>
                </a:lnTo>
                <a:lnTo>
                  <a:pt x="3240018" y="629212"/>
                </a:lnTo>
                <a:lnTo>
                  <a:pt x="3282167" y="622414"/>
                </a:lnTo>
                <a:lnTo>
                  <a:pt x="3318772" y="603483"/>
                </a:lnTo>
                <a:lnTo>
                  <a:pt x="3347638" y="574617"/>
                </a:lnTo>
                <a:lnTo>
                  <a:pt x="3366569" y="538011"/>
                </a:lnTo>
                <a:lnTo>
                  <a:pt x="3373367" y="495862"/>
                </a:lnTo>
                <a:lnTo>
                  <a:pt x="3373367" y="133350"/>
                </a:lnTo>
                <a:lnTo>
                  <a:pt x="3366569" y="91201"/>
                </a:lnTo>
                <a:lnTo>
                  <a:pt x="3347638" y="54595"/>
                </a:lnTo>
                <a:lnTo>
                  <a:pt x="3318772" y="25728"/>
                </a:lnTo>
                <a:lnTo>
                  <a:pt x="3282167" y="6798"/>
                </a:lnTo>
                <a:lnTo>
                  <a:pt x="3240018" y="0"/>
                </a:lnTo>
                <a:close/>
              </a:path>
            </a:pathLst>
          </a:custGeom>
          <a:solidFill>
            <a:srgbClr val="1268FB"/>
          </a:solid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object 6"/>
          <p:cNvSpPr txBox="1"/>
          <p:nvPr/>
        </p:nvSpPr>
        <p:spPr>
          <a:xfrm>
            <a:off x="3791662" y="2867765"/>
            <a:ext cx="3373754" cy="391160"/>
          </a:xfrm>
          <a:prstGeom prst="rect">
            <a:avLst/>
          </a:prstGeom>
          <a:solidFill>
            <a:srgbClr val="D0E1FE">
              <a:alpha val="30198"/>
            </a:srgbClr>
          </a:solidFill>
        </p:spPr>
        <p:txBody>
          <a:bodyPr vert="horz" wrap="square" lIns="0" tIns="86995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1155">
              <a:lnSpc>
                <a:spcPct val="100000"/>
              </a:lnSpc>
              <a:spcBef>
                <a:spcPts val="685"/>
              </a:spcBef>
            </a:pPr>
            <a:r>
              <a:rPr sz="1500" b="1" spc="-50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Zen</a:t>
            </a:r>
            <a:r>
              <a:rPr sz="1500" b="1" spc="-125">
                <a:solidFill>
                  <a:srgbClr val="FFFFFF"/>
                </a:solidFill>
                <a:latin typeface="微软雅黑" panose="020b0503020204020204" charset="-122"/>
                <a:cs typeface="微软雅黑" panose="020b0503020204020204" charset="-122"/>
              </a:rPr>
              <a:t> </a:t>
            </a:r>
            <a:r>
              <a:rPr sz="1500" b="1">
                <a:solidFill>
                  <a:srgbClr val="FFFFFF"/>
                </a:solidFill>
                <a:latin typeface="Microsoft JhengHei" panose="020b0604030504040204" charset="-120"/>
                <a:cs typeface="Microsoft JhengHei" panose="020b0604030504040204" charset="-120"/>
              </a:rPr>
              <a:t>指标语⾔，构建统⼀语义层</a:t>
            </a:r>
            <a:endParaRPr sz="15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06073" y="1355852"/>
            <a:ext cx="3751579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solidFill>
                  <a:srgbClr val="0D2358"/>
                </a:solidFill>
                <a:latin typeface="Microsoft JhengHei" panose="020b0604030504040204" charset="-120"/>
                <a:cs typeface="Microsoft JhengHei" panose="020b0604030504040204" charset="-120"/>
              </a:rPr>
              <a:t>ZenML</a:t>
            </a:r>
            <a:r>
              <a:rPr sz="1800" spc="-20">
                <a:solidFill>
                  <a:srgbClr val="0D2358"/>
                </a:solidFill>
                <a:latin typeface="Microsoft JhengHei" panose="020b0604030504040204" charset="-120"/>
                <a:cs typeface="Microsoft JhengHei" panose="020b0604030504040204" charset="-120"/>
              </a:rPr>
              <a:t>｜</a:t>
            </a:r>
            <a:r>
              <a:rPr sz="1800">
                <a:solidFill>
                  <a:srgbClr val="0D2358"/>
                </a:solidFill>
                <a:latin typeface="Microsoft JhengHei" panose="020b0604030504040204" charset="-120"/>
                <a:cs typeface="Microsoft JhengHei" panose="020b0604030504040204" charset="-120"/>
              </a:rPr>
              <a:t>将技术语⾔转换为业务语⾔</a:t>
            </a:r>
            <a:endParaRPr sz="1800">
              <a:latin typeface="Microsoft JhengHei" panose="020b0604030504040204" charset="-120"/>
              <a:cs typeface="Microsoft JhengHei" panose="020b0604030504040204" charset="-120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42544" y="1280160"/>
            <a:ext cx="472440" cy="4724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https://d.book118.com/508016105033006027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Microsoft JhengHei</vt:lpstr>
      <vt:lpstr>Microsoft JhengHei Light</vt:lpstr>
      <vt:lpstr>Office Theme</vt:lpstr>
      <vt:lpstr>指标平台加速零售数字化转型</vt:lpstr>
      <vt:lpstr>Agenda</vt:lpstr>
      <vt:lpstr>PowerPoint Presentation</vt:lpstr>
      <vt:lpstr>零售数字化转型⾯临的挑战</vt:lpstr>
      <vt:lpstr>聚焦业务增⻓：零售⼈时刻⾯对灵魂拷问</vt:lpstr>
      <vt:lpstr>某零售⽤⼾全渠道⾏为分析– 指标平台驱动显著效率提升</vt:lpstr>
      <vt:lpstr>Kyligence Zen ⼀站式指标平台</vt:lpstr>
      <vt:lpstr>指标平台通过指标驱动管理与决策</vt:lpstr>
      <vt:lpstr>PowerPoint Presentation</vt:lpstr>
      <vt:lpstr>Kyligence Zen 关键能⼒和核⼼价值</vt:lpstr>
      <vt:lpstr>Kyligence Zen 关键能⼒和核⼼价值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2024-09-04T22:36:36.484</cp:lastPrinted>
  <dcterms:created xsi:type="dcterms:W3CDTF">2024-09-04T14:36:36Z</dcterms:created>
  <dcterms:modified xsi:type="dcterms:W3CDTF">2024-09-04T14:36:37Z</dcterms:modified>
</cp:coreProperties>
</file>