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08049-D4FC-414A-9DEE-0F843234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35828-4073-4E6E-93A7-529DA75D6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A63A5-A357-47A2-96C8-0BFED0C68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EACB3-D9CA-4363-BFC0-885439DBD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7B508B-7CB3-4A4E-8E77-0ADBAE8F3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08D1AF-DD4B-4421-BEC8-AFA79EFA5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87CCAD-216A-4121-A5A4-F8E9015F8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BFD38-119E-432B-858E-14537E38F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85D33-78A1-4381-826C-7D60AEA8F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31300-CEB9-4AAD-9896-C00F533F0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5A8F8-5248-4DFE-9B95-15D3D06A0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9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9000101010101" charset="-122"/>
          <a:sym typeface="汉仪粗圆简" panose="02010609000101010101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9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22" Type="http://schemas.openxmlformats.org/officeDocument/2006/relationships/tags" Target="../tags/tag220.xml" /><Relationship Id="rId23" Type="http://schemas.openxmlformats.org/officeDocument/2006/relationships/tags" Target="../tags/tag221.xml" /><Relationship Id="rId24" Type="http://schemas.openxmlformats.org/officeDocument/2006/relationships/tags" Target="../tags/tag222.xml" /><Relationship Id="rId25" Type="http://schemas.openxmlformats.org/officeDocument/2006/relationships/tags" Target="../tags/tag223.xml" /><Relationship Id="rId26" Type="http://schemas.openxmlformats.org/officeDocument/2006/relationships/tags" Target="../tags/tag224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18" Type="http://schemas.openxmlformats.org/officeDocument/2006/relationships/tags" Target="../tags/tag255.xml" /><Relationship Id="rId19" Type="http://schemas.openxmlformats.org/officeDocument/2006/relationships/tags" Target="../tags/tag256.xml" /><Relationship Id="rId2" Type="http://schemas.openxmlformats.org/officeDocument/2006/relationships/tags" Target="../tags/tag239.xml" /><Relationship Id="rId20" Type="http://schemas.openxmlformats.org/officeDocument/2006/relationships/tags" Target="../tags/tag257.xml" /><Relationship Id="rId21" Type="http://schemas.openxmlformats.org/officeDocument/2006/relationships/tags" Target="../tags/tag258.xml" /><Relationship Id="rId22" Type="http://schemas.openxmlformats.org/officeDocument/2006/relationships/tags" Target="../tags/tag259.xml" /><Relationship Id="rId23" Type="http://schemas.openxmlformats.org/officeDocument/2006/relationships/tags" Target="../tags/tag260.xml" /><Relationship Id="rId24" Type="http://schemas.openxmlformats.org/officeDocument/2006/relationships/tags" Target="../tags/tag261.xml" /><Relationship Id="rId25" Type="http://schemas.openxmlformats.org/officeDocument/2006/relationships/tags" Target="../tags/tag262.xml" /><Relationship Id="rId26" Type="http://schemas.openxmlformats.org/officeDocument/2006/relationships/tags" Target="../tags/tag263.xml" /><Relationship Id="rId27" Type="http://schemas.openxmlformats.org/officeDocument/2006/relationships/tags" Target="../tags/tag264.xml" /><Relationship Id="rId28" Type="http://schemas.openxmlformats.org/officeDocument/2006/relationships/tags" Target="../tags/tag265.xml" /><Relationship Id="rId29" Type="http://schemas.openxmlformats.org/officeDocument/2006/relationships/tags" Target="../tags/tag266.xml" /><Relationship Id="rId3" Type="http://schemas.openxmlformats.org/officeDocument/2006/relationships/tags" Target="../tags/tag240.xml" /><Relationship Id="rId30" Type="http://schemas.openxmlformats.org/officeDocument/2006/relationships/tags" Target="../tags/tag267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19" Type="http://schemas.openxmlformats.org/officeDocument/2006/relationships/tags" Target="../tags/tag294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17025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金属化与多层互连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添加目录标题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金属化与多层互连的基本概念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金属化与多层互连的工艺流程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金属化与多层互连的材料选择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金属化与多层互连的技术挑战与解决方案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金属化与多层互连的应用案例分析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金属化与多层互连的基本概念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金属化与多层互连的定义</a:t>
            </a:r>
            <a:endParaRPr lang="zh-CN" altLang="en-US"/>
          </a:p>
        </p:txBody>
      </p:sp>
      <p:sp>
        <p:nvSpPr>
          <p:cNvPr id="10490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2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金属化：在半导体材料表面形成金属薄膜的过程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多层互连：在半导体芯片中实现多层金属导线的连接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4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基本概念：金属化与多层互连是半导体制造中的关键技术，用于实现芯片内部的信号传输和电源供应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6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应用领域：广泛应用于集成电路、微电子等领域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金属化与多层互连的应用领域</a:t>
            </a:r>
            <a:endParaRPr lang="zh-CN" altLang="en-US"/>
          </a:p>
        </p:txBody>
      </p:sp>
      <p:sp>
        <p:nvSpPr>
          <p:cNvPr id="1049110" name="对角圆角矩形 52"/>
          <p:cNvSpPr/>
          <p:nvPr>
            <p:custDataLst>
              <p:tags r:id="rId2"/>
            </p:custDataLst>
          </p:nvPr>
        </p:nvSpPr>
        <p:spPr>
          <a:xfrm>
            <a:off x="801238" y="169193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53"/>
          <p:cNvSpPr/>
          <p:nvPr>
            <p:custDataLst>
              <p:tags r:id="rId3"/>
            </p:custDataLst>
          </p:nvPr>
        </p:nvSpPr>
        <p:spPr>
          <a:xfrm>
            <a:off x="801238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54"/>
          <p:cNvSpPr/>
          <p:nvPr>
            <p:custDataLst>
              <p:tags r:id="rId4"/>
            </p:custDataLst>
          </p:nvPr>
        </p:nvSpPr>
        <p:spPr>
          <a:xfrm>
            <a:off x="1313332" y="156343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56"/>
          <p:cNvSpPr txBox="1"/>
          <p:nvPr>
            <p:custDataLst>
              <p:tags r:id="rId5"/>
            </p:custDataLst>
          </p:nvPr>
        </p:nvSpPr>
        <p:spPr>
          <a:xfrm>
            <a:off x="1346744" y="174398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半导体制造：用于制造集成电路和芯片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9"/>
          <p:cNvSpPr/>
          <p:nvPr>
            <p:custDataLst>
              <p:tags r:id="rId6"/>
            </p:custDataLst>
          </p:nvPr>
        </p:nvSpPr>
        <p:spPr>
          <a:xfrm>
            <a:off x="6364240" y="169193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0"/>
          <p:cNvSpPr/>
          <p:nvPr>
            <p:custDataLst>
              <p:tags r:id="rId7"/>
            </p:custDataLst>
          </p:nvPr>
        </p:nvSpPr>
        <p:spPr>
          <a:xfrm>
            <a:off x="6364240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1"/>
          <p:cNvSpPr/>
          <p:nvPr>
            <p:custDataLst>
              <p:tags r:id="rId8"/>
            </p:custDataLst>
          </p:nvPr>
        </p:nvSpPr>
        <p:spPr>
          <a:xfrm>
            <a:off x="6875691" y="156343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12"/>
          <p:cNvSpPr txBox="1"/>
          <p:nvPr>
            <p:custDataLst>
              <p:tags r:id="rId9"/>
            </p:custDataLst>
          </p:nvPr>
        </p:nvSpPr>
        <p:spPr>
          <a:xfrm>
            <a:off x="6909103" y="175040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医疗设备制造：用于制造医疗设备，如CT、MRI等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5"/>
          <p:cNvSpPr/>
          <p:nvPr>
            <p:custDataLst>
              <p:tags r:id="rId10"/>
            </p:custDataLst>
          </p:nvPr>
        </p:nvSpPr>
        <p:spPr>
          <a:xfrm>
            <a:off x="801238" y="338435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6"/>
          <p:cNvSpPr/>
          <p:nvPr>
            <p:custDataLst>
              <p:tags r:id="rId11"/>
            </p:custDataLst>
          </p:nvPr>
        </p:nvSpPr>
        <p:spPr>
          <a:xfrm>
            <a:off x="801238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7"/>
          <p:cNvSpPr/>
          <p:nvPr>
            <p:custDataLst>
              <p:tags r:id="rId12"/>
            </p:custDataLst>
          </p:nvPr>
        </p:nvSpPr>
        <p:spPr>
          <a:xfrm>
            <a:off x="1313332" y="325584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13"/>
            </p:custDataLst>
          </p:nvPr>
        </p:nvSpPr>
        <p:spPr>
          <a:xfrm>
            <a:off x="1346744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电子设备制造：用于制造电子设备，如手机、电脑等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14"/>
          <p:cNvSpPr/>
          <p:nvPr>
            <p:custDataLst>
              <p:tags r:id="rId14"/>
            </p:custDataLst>
          </p:nvPr>
        </p:nvSpPr>
        <p:spPr>
          <a:xfrm>
            <a:off x="6364240" y="338435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18"/>
          <p:cNvSpPr/>
          <p:nvPr>
            <p:custDataLst>
              <p:tags r:id="rId15"/>
            </p:custDataLst>
          </p:nvPr>
        </p:nvSpPr>
        <p:spPr>
          <a:xfrm>
            <a:off x="6364240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19"/>
          <p:cNvSpPr/>
          <p:nvPr>
            <p:custDataLst>
              <p:tags r:id="rId16"/>
            </p:custDataLst>
          </p:nvPr>
        </p:nvSpPr>
        <p:spPr>
          <a:xfrm>
            <a:off x="6875691" y="325584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20"/>
          <p:cNvSpPr txBox="1"/>
          <p:nvPr>
            <p:custDataLst>
              <p:tags r:id="rId17"/>
            </p:custDataLst>
          </p:nvPr>
        </p:nvSpPr>
        <p:spPr>
          <a:xfrm>
            <a:off x="6909103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汽车制造：用于制造汽车电子设备，如车载导航、车载娱乐系统等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15"/>
          <p:cNvSpPr/>
          <p:nvPr>
            <p:custDataLst>
              <p:tags r:id="rId18"/>
            </p:custDataLst>
          </p:nvPr>
        </p:nvSpPr>
        <p:spPr>
          <a:xfrm>
            <a:off x="801238" y="507677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6"/>
          <p:cNvSpPr/>
          <p:nvPr>
            <p:custDataLst>
              <p:tags r:id="rId19"/>
            </p:custDataLst>
          </p:nvPr>
        </p:nvSpPr>
        <p:spPr>
          <a:xfrm>
            <a:off x="801238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7"/>
          <p:cNvSpPr/>
          <p:nvPr>
            <p:custDataLst>
              <p:tags r:id="rId20"/>
            </p:custDataLst>
          </p:nvPr>
        </p:nvSpPr>
        <p:spPr>
          <a:xfrm>
            <a:off x="1313332" y="494312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27"/>
          <p:cNvSpPr txBox="1"/>
          <p:nvPr>
            <p:custDataLst>
              <p:tags r:id="rId21"/>
            </p:custDataLst>
          </p:nvPr>
        </p:nvSpPr>
        <p:spPr>
          <a:xfrm>
            <a:off x="1346744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航空航天：用于制造航天器和卫星等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22"/>
          <p:cNvSpPr/>
          <p:nvPr>
            <p:custDataLst>
              <p:tags r:id="rId22"/>
            </p:custDataLst>
          </p:nvPr>
        </p:nvSpPr>
        <p:spPr>
          <a:xfrm>
            <a:off x="6364240" y="507677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23"/>
          <p:cNvSpPr/>
          <p:nvPr>
            <p:custDataLst>
              <p:tags r:id="rId23"/>
            </p:custDataLst>
          </p:nvPr>
        </p:nvSpPr>
        <p:spPr>
          <a:xfrm>
            <a:off x="6364240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24"/>
          <p:cNvSpPr/>
          <p:nvPr>
            <p:custDataLst>
              <p:tags r:id="rId24"/>
            </p:custDataLst>
          </p:nvPr>
        </p:nvSpPr>
        <p:spPr>
          <a:xfrm>
            <a:off x="6875691" y="494312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25"/>
          <p:cNvSpPr txBox="1"/>
          <p:nvPr>
            <p:custDataLst>
              <p:tags r:id="rId25"/>
            </p:custDataLst>
          </p:nvPr>
        </p:nvSpPr>
        <p:spPr>
          <a:xfrm>
            <a:off x="6909103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通信设备制造：用于制造通信设备，如基站、路由器等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金属化与多层互连的发展历程</a:t>
            </a:r>
            <a:endParaRPr lang="zh-CN" altLang="en-US"/>
          </a:p>
        </p:txBody>
      </p:sp>
      <p:sp>
        <p:nvSpPr>
          <p:cNvPr id="1049204" name="对角圆角矩形 52"/>
          <p:cNvSpPr/>
          <p:nvPr>
            <p:custDataLst>
              <p:tags r:id="rId2"/>
            </p:custDataLst>
          </p:nvPr>
        </p:nvSpPr>
        <p:spPr>
          <a:xfrm>
            <a:off x="801238" y="169193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53"/>
          <p:cNvSpPr/>
          <p:nvPr>
            <p:custDataLst>
              <p:tags r:id="rId3"/>
            </p:custDataLst>
          </p:nvPr>
        </p:nvSpPr>
        <p:spPr>
          <a:xfrm>
            <a:off x="801238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54"/>
          <p:cNvSpPr/>
          <p:nvPr>
            <p:custDataLst>
              <p:tags r:id="rId4"/>
            </p:custDataLst>
          </p:nvPr>
        </p:nvSpPr>
        <p:spPr>
          <a:xfrm>
            <a:off x="1313332" y="156343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56"/>
          <p:cNvSpPr txBox="1"/>
          <p:nvPr>
            <p:custDataLst>
              <p:tags r:id="rId5"/>
            </p:custDataLst>
          </p:nvPr>
        </p:nvSpPr>
        <p:spPr>
          <a:xfrm>
            <a:off x="1346744" y="174398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1960年代：金属化技术开始应用于集成电路制造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对角圆角矩形 9"/>
          <p:cNvSpPr/>
          <p:nvPr>
            <p:custDataLst>
              <p:tags r:id="rId6"/>
            </p:custDataLst>
          </p:nvPr>
        </p:nvSpPr>
        <p:spPr>
          <a:xfrm>
            <a:off x="6364240" y="169193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10"/>
          <p:cNvSpPr/>
          <p:nvPr>
            <p:custDataLst>
              <p:tags r:id="rId7"/>
            </p:custDataLst>
          </p:nvPr>
        </p:nvSpPr>
        <p:spPr>
          <a:xfrm>
            <a:off x="6364240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11"/>
          <p:cNvSpPr/>
          <p:nvPr>
            <p:custDataLst>
              <p:tags r:id="rId8"/>
            </p:custDataLst>
          </p:nvPr>
        </p:nvSpPr>
        <p:spPr>
          <a:xfrm>
            <a:off x="6875691" y="156343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12"/>
          <p:cNvSpPr txBox="1"/>
          <p:nvPr>
            <p:custDataLst>
              <p:tags r:id="rId9"/>
            </p:custDataLst>
          </p:nvPr>
        </p:nvSpPr>
        <p:spPr>
          <a:xfrm>
            <a:off x="6909103" y="175040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1990年代：金属化技术进一步发展，多层互连技术成为集成电路制造的主流技术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5"/>
          <p:cNvSpPr/>
          <p:nvPr>
            <p:custDataLst>
              <p:tags r:id="rId10"/>
            </p:custDataLst>
          </p:nvPr>
        </p:nvSpPr>
        <p:spPr>
          <a:xfrm>
            <a:off x="801238" y="338435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6"/>
          <p:cNvSpPr/>
          <p:nvPr>
            <p:custDataLst>
              <p:tags r:id="rId11"/>
            </p:custDataLst>
          </p:nvPr>
        </p:nvSpPr>
        <p:spPr>
          <a:xfrm>
            <a:off x="801238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7"/>
          <p:cNvSpPr/>
          <p:nvPr>
            <p:custDataLst>
              <p:tags r:id="rId12"/>
            </p:custDataLst>
          </p:nvPr>
        </p:nvSpPr>
        <p:spPr>
          <a:xfrm>
            <a:off x="1313332" y="325584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13"/>
            </p:custDataLst>
          </p:nvPr>
        </p:nvSpPr>
        <p:spPr>
          <a:xfrm>
            <a:off x="1346744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1970年代：多层互连技术开始出现，提高了集成电路的密度和性能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14"/>
          <p:cNvSpPr/>
          <p:nvPr>
            <p:custDataLst>
              <p:tags r:id="rId14"/>
            </p:custDataLst>
          </p:nvPr>
        </p:nvSpPr>
        <p:spPr>
          <a:xfrm>
            <a:off x="6364240" y="338435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8"/>
          <p:cNvSpPr/>
          <p:nvPr>
            <p:custDataLst>
              <p:tags r:id="rId15"/>
            </p:custDataLst>
          </p:nvPr>
        </p:nvSpPr>
        <p:spPr>
          <a:xfrm>
            <a:off x="6364240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9"/>
          <p:cNvSpPr/>
          <p:nvPr>
            <p:custDataLst>
              <p:tags r:id="rId16"/>
            </p:custDataLst>
          </p:nvPr>
        </p:nvSpPr>
        <p:spPr>
          <a:xfrm>
            <a:off x="6875691" y="325584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20"/>
          <p:cNvSpPr txBox="1"/>
          <p:nvPr>
            <p:custDataLst>
              <p:tags r:id="rId17"/>
            </p:custDataLst>
          </p:nvPr>
        </p:nvSpPr>
        <p:spPr>
          <a:xfrm>
            <a:off x="6909103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2000年代：金属化技术不断创新，多层互连技术逐渐向高密度、高性能方向发展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15"/>
          <p:cNvSpPr/>
          <p:nvPr>
            <p:custDataLst>
              <p:tags r:id="rId18"/>
            </p:custDataLst>
          </p:nvPr>
        </p:nvSpPr>
        <p:spPr>
          <a:xfrm>
            <a:off x="801238" y="507677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16"/>
          <p:cNvSpPr/>
          <p:nvPr>
            <p:custDataLst>
              <p:tags r:id="rId19"/>
            </p:custDataLst>
          </p:nvPr>
        </p:nvSpPr>
        <p:spPr>
          <a:xfrm>
            <a:off x="801238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17"/>
          <p:cNvSpPr/>
          <p:nvPr>
            <p:custDataLst>
              <p:tags r:id="rId20"/>
            </p:custDataLst>
          </p:nvPr>
        </p:nvSpPr>
        <p:spPr>
          <a:xfrm>
            <a:off x="1313332" y="494312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21"/>
            </p:custDataLst>
          </p:nvPr>
        </p:nvSpPr>
        <p:spPr>
          <a:xfrm>
            <a:off x="1346744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1980年代：金属化技术逐渐成熟，多层互连技术得到广泛应用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22"/>
          <p:cNvSpPr/>
          <p:nvPr>
            <p:custDataLst>
              <p:tags r:id="rId22"/>
            </p:custDataLst>
          </p:nvPr>
        </p:nvSpPr>
        <p:spPr>
          <a:xfrm>
            <a:off x="6364240" y="507677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23"/>
          <p:cNvSpPr/>
          <p:nvPr>
            <p:custDataLst>
              <p:tags r:id="rId23"/>
            </p:custDataLst>
          </p:nvPr>
        </p:nvSpPr>
        <p:spPr>
          <a:xfrm>
            <a:off x="6364240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24"/>
          <p:cNvSpPr/>
          <p:nvPr>
            <p:custDataLst>
              <p:tags r:id="rId24"/>
            </p:custDataLst>
          </p:nvPr>
        </p:nvSpPr>
        <p:spPr>
          <a:xfrm>
            <a:off x="6875691" y="494312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25"/>
          <p:cNvSpPr txBox="1"/>
          <p:nvPr>
            <p:custDataLst>
              <p:tags r:id="rId25"/>
            </p:custDataLst>
          </p:nvPr>
        </p:nvSpPr>
        <p:spPr>
          <a:xfrm>
            <a:off x="6909103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2010年代：金属化技术继续发展，多层互连技术逐渐向3D集成电路方向发展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金属化与多层互连的工艺流程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金属化与多层互连的工艺流程简介</a:t>
            </a:r>
            <a:endParaRPr lang="zh-CN" altLang="en-US"/>
          </a:p>
        </p:txBody>
      </p:sp>
      <p:cxnSp>
        <p:nvCxnSpPr>
          <p:cNvPr id="3145729" name="直接箭头连接符 183"/>
          <p:cNvCxnSpPr/>
          <p:nvPr>
            <p:custDataLst>
              <p:tags r:id="rId2"/>
            </p:custDataLst>
          </p:nvPr>
        </p:nvCxnSpPr>
        <p:spPr>
          <a:xfrm>
            <a:off x="770416" y="3897328"/>
            <a:ext cx="10729798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2"/>
          <p:cNvCxnSpPr/>
          <p:nvPr>
            <p:custDataLst>
              <p:tags r:id="rId3"/>
            </p:custDataLst>
          </p:nvPr>
        </p:nvCxnSpPr>
        <p:spPr>
          <a:xfrm>
            <a:off x="3003019" y="2923360"/>
            <a:ext cx="622" cy="91492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62" name="正文"/>
          <p:cNvSpPr txBox="1"/>
          <p:nvPr>
            <p:custDataLst>
              <p:tags r:id="rId4"/>
            </p:custDataLst>
          </p:nvPr>
        </p:nvSpPr>
        <p:spPr>
          <a:xfrm>
            <a:off x="1943279" y="1941313"/>
            <a:ext cx="2114509" cy="7035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刻蚀：去除不需要的硅片部分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3" name="直接连接符 4"/>
          <p:cNvCxnSpPr/>
          <p:nvPr>
            <p:custDataLst>
              <p:tags r:id="rId5"/>
            </p:custDataLst>
          </p:nvPr>
        </p:nvCxnSpPr>
        <p:spPr>
          <a:xfrm flipH="1">
            <a:off x="5509726" y="3574744"/>
            <a:ext cx="3729" cy="26167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64" name="正文"/>
          <p:cNvSpPr txBox="1"/>
          <p:nvPr>
            <p:custDataLst>
              <p:tags r:id="rId6"/>
            </p:custDataLst>
          </p:nvPr>
        </p:nvSpPr>
        <p:spPr>
          <a:xfrm>
            <a:off x="4454336" y="2610721"/>
            <a:ext cx="2114509" cy="7035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化学机械抛光：去除多余的材料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5" name="直接连接符 96"/>
          <p:cNvCxnSpPr/>
          <p:nvPr>
            <p:custDataLst>
              <p:tags r:id="rId7"/>
            </p:custDataLst>
          </p:nvPr>
        </p:nvCxnSpPr>
        <p:spPr>
          <a:xfrm flipV="1">
            <a:off x="8020784" y="2528677"/>
            <a:ext cx="3729" cy="130401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66" name="正文"/>
          <p:cNvSpPr txBox="1"/>
          <p:nvPr>
            <p:custDataLst>
              <p:tags r:id="rId8"/>
            </p:custDataLst>
          </p:nvPr>
        </p:nvSpPr>
        <p:spPr>
          <a:xfrm>
            <a:off x="6965394" y="1562790"/>
            <a:ext cx="2114509" cy="7035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光刻胶去除：去除光刻胶，露出金属层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7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531841" y="3397602"/>
            <a:ext cx="3729" cy="5152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68" name="正文"/>
          <p:cNvSpPr txBox="1"/>
          <p:nvPr>
            <p:custDataLst>
              <p:tags r:id="rId10"/>
            </p:custDataLst>
          </p:nvPr>
        </p:nvSpPr>
        <p:spPr>
          <a:xfrm>
            <a:off x="9476451" y="2430472"/>
            <a:ext cx="2114509" cy="7035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封装：将硅片封装在保护壳中，防止外界环境影响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46248" y="3912866"/>
            <a:ext cx="622" cy="180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0" name="正文"/>
          <p:cNvSpPr txBox="1"/>
          <p:nvPr>
            <p:custDataLst>
              <p:tags r:id="rId12"/>
            </p:custDataLst>
          </p:nvPr>
        </p:nvSpPr>
        <p:spPr>
          <a:xfrm>
            <a:off x="687750" y="4338006"/>
            <a:ext cx="2114509" cy="7495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光刻：将设计好的电路图案转移到硅片上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58548" y="3892355"/>
            <a:ext cx="3729" cy="109641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2" name="正文"/>
          <p:cNvSpPr txBox="1"/>
          <p:nvPr>
            <p:custDataLst>
              <p:tags r:id="rId14"/>
            </p:custDataLst>
          </p:nvPr>
        </p:nvSpPr>
        <p:spPr>
          <a:xfrm>
            <a:off x="3198807" y="5228064"/>
            <a:ext cx="2114509" cy="7495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沉积：在硅片上沉积金属或绝缘材料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67119" y="3938971"/>
            <a:ext cx="0" cy="54820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4" name="正文"/>
          <p:cNvSpPr txBox="1"/>
          <p:nvPr>
            <p:custDataLst>
              <p:tags r:id="rId16"/>
            </p:custDataLst>
          </p:nvPr>
        </p:nvSpPr>
        <p:spPr>
          <a:xfrm>
            <a:off x="5709865" y="4774333"/>
            <a:ext cx="2114509" cy="7495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电镀：在硅片上沉积金属层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277555" y="3892355"/>
            <a:ext cx="1865" cy="144012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6" name="正文"/>
          <p:cNvSpPr txBox="1"/>
          <p:nvPr>
            <p:custDataLst>
              <p:tags r:id="rId18"/>
            </p:custDataLst>
          </p:nvPr>
        </p:nvSpPr>
        <p:spPr>
          <a:xfrm>
            <a:off x="8220922" y="5572402"/>
            <a:ext cx="2114509" cy="7495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热处理：提高金属层的导电性和稳定性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椭圆 18"/>
          <p:cNvSpPr/>
          <p:nvPr>
            <p:custDataLst>
              <p:tags r:id="rId19"/>
            </p:custDataLst>
          </p:nvPr>
        </p:nvSpPr>
        <p:spPr>
          <a:xfrm>
            <a:off x="2938378" y="383268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80" name="椭圆 15"/>
          <p:cNvSpPr/>
          <p:nvPr>
            <p:custDataLst>
              <p:tags r:id="rId20"/>
            </p:custDataLst>
          </p:nvPr>
        </p:nvSpPr>
        <p:spPr>
          <a:xfrm>
            <a:off x="5446950" y="383268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82" name="椭圆 13"/>
          <p:cNvSpPr/>
          <p:nvPr>
            <p:custDataLst>
              <p:tags r:id="rId21"/>
            </p:custDataLst>
          </p:nvPr>
        </p:nvSpPr>
        <p:spPr>
          <a:xfrm>
            <a:off x="7958007" y="383268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84" name="椭圆 20"/>
          <p:cNvSpPr/>
          <p:nvPr>
            <p:custDataLst>
              <p:tags r:id="rId22"/>
            </p:custDataLst>
          </p:nvPr>
        </p:nvSpPr>
        <p:spPr>
          <a:xfrm>
            <a:off x="10469065" y="383268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86" name="椭圆 19"/>
          <p:cNvSpPr/>
          <p:nvPr>
            <p:custDataLst>
              <p:tags r:id="rId23"/>
            </p:custDataLst>
          </p:nvPr>
        </p:nvSpPr>
        <p:spPr>
          <a:xfrm>
            <a:off x="1680985" y="383268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88" name="椭圆 17"/>
          <p:cNvSpPr/>
          <p:nvPr>
            <p:custDataLst>
              <p:tags r:id="rId24"/>
            </p:custDataLst>
          </p:nvPr>
        </p:nvSpPr>
        <p:spPr>
          <a:xfrm>
            <a:off x="4197636" y="383268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90" name="椭圆 14"/>
          <p:cNvSpPr/>
          <p:nvPr>
            <p:custDataLst>
              <p:tags r:id="rId25"/>
            </p:custDataLst>
          </p:nvPr>
        </p:nvSpPr>
        <p:spPr>
          <a:xfrm>
            <a:off x="6702478" y="383268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92" name="椭圆 21"/>
          <p:cNvSpPr/>
          <p:nvPr>
            <p:custDataLst>
              <p:tags r:id="rId26"/>
            </p:custDataLst>
          </p:nvPr>
        </p:nvSpPr>
        <p:spPr>
          <a:xfrm>
            <a:off x="9213536" y="383268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金属化与多层互连的工艺流程细节</a:t>
            </a:r>
            <a:endParaRPr lang="zh-CN" altLang="en-US"/>
          </a:p>
        </p:txBody>
      </p:sp>
      <p:sp>
        <p:nvSpPr>
          <p:cNvPr id="1049440" name="文本框 20"/>
          <p:cNvSpPr txBox="1"/>
          <p:nvPr>
            <p:custDataLst>
              <p:tags r:id="rId2"/>
            </p:custDataLst>
          </p:nvPr>
        </p:nvSpPr>
        <p:spPr>
          <a:xfrm>
            <a:off x="6824254" y="156279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442" name="文本框 178"/>
          <p:cNvSpPr txBox="1"/>
          <p:nvPr>
            <p:custDataLst>
              <p:tags r:id="rId3"/>
            </p:custDataLst>
          </p:nvPr>
        </p:nvSpPr>
        <p:spPr>
          <a:xfrm>
            <a:off x="6338197" y="242703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沉积：在硅片上沉积金属或绝缘材料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444" name="文本框 18"/>
          <p:cNvSpPr txBox="1"/>
          <p:nvPr>
            <p:custDataLst>
              <p:tags r:id="rId4"/>
            </p:custDataLst>
          </p:nvPr>
        </p:nvSpPr>
        <p:spPr>
          <a:xfrm>
            <a:off x="1369109" y="156279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446" name="文本框 176"/>
          <p:cNvSpPr txBox="1"/>
          <p:nvPr>
            <p:custDataLst>
              <p:tags r:id="rId5"/>
            </p:custDataLst>
          </p:nvPr>
        </p:nvSpPr>
        <p:spPr>
          <a:xfrm>
            <a:off x="883052" y="242703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光刻：通过光刻技术在硅片上形成电路图案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448" name="文本框 19"/>
          <p:cNvSpPr txBox="1"/>
          <p:nvPr>
            <p:custDataLst>
              <p:tags r:id="rId6"/>
            </p:custDataLst>
          </p:nvPr>
        </p:nvSpPr>
        <p:spPr>
          <a:xfrm>
            <a:off x="4097006" y="156279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450" name="文本框 177"/>
          <p:cNvSpPr txBox="1"/>
          <p:nvPr>
            <p:custDataLst>
              <p:tags r:id="rId7"/>
            </p:custDataLst>
          </p:nvPr>
        </p:nvSpPr>
        <p:spPr>
          <a:xfrm>
            <a:off x="3610299" y="242703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刻蚀：使用化学或物理方法去除不需要的部分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452" name="文本框 25"/>
          <p:cNvSpPr txBox="1"/>
          <p:nvPr>
            <p:custDataLst>
              <p:tags r:id="rId8"/>
            </p:custDataLst>
          </p:nvPr>
        </p:nvSpPr>
        <p:spPr>
          <a:xfrm>
            <a:off x="8188202" y="400542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454" name="文本框 180"/>
          <p:cNvSpPr txBox="1"/>
          <p:nvPr>
            <p:custDataLst>
              <p:tags r:id="rId9"/>
            </p:custDataLst>
          </p:nvPr>
        </p:nvSpPr>
        <p:spPr>
          <a:xfrm>
            <a:off x="7700846" y="488851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封装：将硅片封装在保护壳中，防止外界环境对其造成影响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456" name="文本框 23"/>
          <p:cNvSpPr txBox="1"/>
          <p:nvPr>
            <p:custDataLst>
              <p:tags r:id="rId10"/>
            </p:custDataLst>
          </p:nvPr>
        </p:nvSpPr>
        <p:spPr>
          <a:xfrm>
            <a:off x="2733057" y="400542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458" name="文本框 181"/>
          <p:cNvSpPr txBox="1"/>
          <p:nvPr>
            <p:custDataLst>
              <p:tags r:id="rId11"/>
            </p:custDataLst>
          </p:nvPr>
        </p:nvSpPr>
        <p:spPr>
          <a:xfrm>
            <a:off x="2245701" y="488851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电镀：在硅片上沉积金属层，形成导电通路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460" name="文本框 24"/>
          <p:cNvSpPr txBox="1"/>
          <p:nvPr>
            <p:custDataLst>
              <p:tags r:id="rId12"/>
            </p:custDataLst>
          </p:nvPr>
        </p:nvSpPr>
        <p:spPr>
          <a:xfrm>
            <a:off x="5460305" y="400542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462" name="文本框 182"/>
          <p:cNvSpPr txBox="1"/>
          <p:nvPr>
            <p:custDataLst>
              <p:tags r:id="rId13"/>
            </p:custDataLst>
          </p:nvPr>
        </p:nvSpPr>
        <p:spPr>
          <a:xfrm>
            <a:off x="4973598" y="4874216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热处理：对硅片进行热处理，提高其性能和可靠性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464" name="文本框 21"/>
          <p:cNvSpPr txBox="1"/>
          <p:nvPr>
            <p:custDataLst>
              <p:tags r:id="rId14"/>
            </p:custDataLst>
          </p:nvPr>
        </p:nvSpPr>
        <p:spPr>
          <a:xfrm>
            <a:off x="9551501" y="156279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466" name="文本框 179"/>
          <p:cNvSpPr txBox="1"/>
          <p:nvPr>
            <p:custDataLst>
              <p:tags r:id="rId15"/>
            </p:custDataLst>
          </p:nvPr>
        </p:nvSpPr>
        <p:spPr>
          <a:xfrm>
            <a:off x="9065444" y="2351008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化学机械抛光：使用化学和机械方法去除多余的材料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金属化与多层互连的工艺流程优化</a:t>
            </a:r>
            <a:endParaRPr lang="zh-CN" altLang="en-US"/>
          </a:p>
        </p:txBody>
      </p:sp>
      <p:sp>
        <p:nvSpPr>
          <p:cNvPr id="1049514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16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18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20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22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26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28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5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34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36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5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5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5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4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优化金属化层厚度：减少金属化层厚度，提高导电性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优化金属化层工艺：采用先进的金属化层工艺，提高金属化层的质量和性能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优化金属化层材料：选择导电性好、热稳定性高的金属化层材料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优化多层互连结构：优化多层互连结构，提高信号传输速度和可靠性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金属化与多层互连的材料选择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金属化与多层互连的材料种类</a:t>
            </a:r>
            <a:endParaRPr lang="zh-CN" altLang="en-US"/>
          </a:p>
        </p:txBody>
      </p:sp>
      <p:sp>
        <p:nvSpPr>
          <p:cNvPr id="1049668" name="正文"/>
          <p:cNvSpPr txBox="1"/>
          <p:nvPr>
            <p:custDataLst>
              <p:tags r:id="rId2"/>
            </p:custDataLst>
          </p:nvPr>
        </p:nvSpPr>
        <p:spPr>
          <a:xfrm>
            <a:off x="3388985" y="156279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铜：导电性好，成本低，广泛应用于多层互连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正文"/>
          <p:cNvSpPr txBox="1"/>
          <p:nvPr>
            <p:custDataLst>
              <p:tags r:id="rId3"/>
            </p:custDataLst>
          </p:nvPr>
        </p:nvSpPr>
        <p:spPr>
          <a:xfrm>
            <a:off x="3388985" y="236919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铝：导电性好，重量轻，适用于轻薄型电子产品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正文"/>
          <p:cNvSpPr txBox="1"/>
          <p:nvPr>
            <p:custDataLst>
              <p:tags r:id="rId4"/>
            </p:custDataLst>
          </p:nvPr>
        </p:nvSpPr>
        <p:spPr>
          <a:xfrm>
            <a:off x="3388985" y="317559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镍：导电性好，耐腐蚀，适用于恶劣环境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正文"/>
          <p:cNvSpPr txBox="1"/>
          <p:nvPr>
            <p:custDataLst>
              <p:tags r:id="rId5"/>
            </p:custDataLst>
          </p:nvPr>
        </p:nvSpPr>
        <p:spPr>
          <a:xfrm>
            <a:off x="3388985" y="398199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银：导电性好，导热性好，适用于高密度多层互连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正文"/>
          <p:cNvSpPr txBox="1"/>
          <p:nvPr>
            <p:custDataLst>
              <p:tags r:id="rId6"/>
            </p:custDataLst>
          </p:nvPr>
        </p:nvSpPr>
        <p:spPr>
          <a:xfrm>
            <a:off x="3388985" y="478839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钛：导电性好，耐腐蚀，适用于医疗和航空航天领域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正文"/>
          <p:cNvSpPr txBox="1"/>
          <p:nvPr>
            <p:custDataLst>
              <p:tags r:id="rId7"/>
            </p:custDataLst>
          </p:nvPr>
        </p:nvSpPr>
        <p:spPr>
          <a:xfrm>
            <a:off x="3388985" y="559479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碳纳米管：导电性好，重量轻，适用于柔性电子产品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7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金属化与多层互连的材料性能要求</a:t>
            </a:r>
            <a:endParaRPr lang="zh-CN" altLang="en-US"/>
          </a:p>
        </p:txBody>
      </p:sp>
      <p:sp>
        <p:nvSpPr>
          <p:cNvPr id="1049726" name="任意多边形 20"/>
          <p:cNvSpPr/>
          <p:nvPr>
            <p:custDataLst>
              <p:tags r:id="rId2"/>
            </p:custDataLst>
          </p:nvPr>
        </p:nvSpPr>
        <p:spPr>
          <a:xfrm rot="2700000">
            <a:off x="900567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54755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导电性：良好的导电性能，保证信号传输的稳定性和速度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矩形 42"/>
          <p:cNvSpPr/>
          <p:nvPr>
            <p:custDataLst>
              <p:tags r:id="rId4"/>
            </p:custDataLst>
          </p:nvPr>
        </p:nvSpPr>
        <p:spPr>
          <a:xfrm>
            <a:off x="692964" y="298493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58804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11718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热稳定性：在高温环境下保持良好的性能，防止电路损坏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矩形 43"/>
          <p:cNvSpPr/>
          <p:nvPr>
            <p:custDataLst>
              <p:tags r:id="rId7"/>
            </p:custDataLst>
          </p:nvPr>
        </p:nvSpPr>
        <p:spPr>
          <a:xfrm>
            <a:off x="2549927" y="298493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15130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68681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机械强度：足够的机械强度，保证电路的稳定性和可靠性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矩形 44"/>
          <p:cNvSpPr/>
          <p:nvPr>
            <p:custDataLst>
              <p:tags r:id="rId10"/>
            </p:custDataLst>
          </p:nvPr>
        </p:nvSpPr>
        <p:spPr>
          <a:xfrm>
            <a:off x="4406890" y="298493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72093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225644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化学稳定性：良好的化学稳定性，防止电路受到腐蚀和氧化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矩形 45"/>
          <p:cNvSpPr/>
          <p:nvPr>
            <p:custDataLst>
              <p:tags r:id="rId13"/>
            </p:custDataLst>
          </p:nvPr>
        </p:nvSpPr>
        <p:spPr>
          <a:xfrm>
            <a:off x="6264490" y="298493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330966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83244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成本：合理的成本，保证产品的市场竞争力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46"/>
          <p:cNvSpPr/>
          <p:nvPr>
            <p:custDataLst>
              <p:tags r:id="rId16"/>
            </p:custDataLst>
          </p:nvPr>
        </p:nvSpPr>
        <p:spPr>
          <a:xfrm>
            <a:off x="8121453" y="298493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86656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940207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环保性：符合环保要求，减少对环境的影响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47"/>
          <p:cNvSpPr/>
          <p:nvPr>
            <p:custDataLst>
              <p:tags r:id="rId19"/>
            </p:custDataLst>
          </p:nvPr>
        </p:nvSpPr>
        <p:spPr>
          <a:xfrm>
            <a:off x="9979053" y="298493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https://d.book118.com/508017025052006023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TYPE" val="m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ORE_SCHEMECOLOR_INDEX" val="5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ORE_SCHEMECOLOR_INDEX" val="5"/>
  <p:tag name="KSO_WM_UNIT_TYPE" val="m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ORE_SCHEMECOLOR_INDEX" val="5"/>
  <p:tag name="KSO_WM_UNIT_TYPE" val="m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ORE_SCHEMECOLOR_INDEX" val="5"/>
  <p:tag name="KSO_WM_UNIT_TYPE" val="m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ORE_SCHEMECOLOR_INDEX" val="5"/>
  <p:tag name="KSO_WM_UNIT_TYPE" val="m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ORE_SCHEMECOLOR_INDEX" val="5"/>
  <p:tag name="KSO_WM_UNIT_TYPE" val="m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ORE_SCHEMECOLOR_INDEX" val="5"/>
  <p:tag name="KSO_WM_UNIT_TYPE" val="m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ORE_SCHEMECOLOR_INDEX" val="5"/>
  <p:tag name="KSO_WM_UNIT_TYPE" val="m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2"/>
  <p:tag name="KSO_WM_UNIT_INDEX" val="1_2_2"/>
  <p:tag name="KSO_WM_UNIT_LAYERLEVEL" val="1_1_1"/>
  <p:tag name="KSO_WM_UNIT_LINE_FORE_SCHEMECOLOR_INDEX" val="5"/>
  <p:tag name="KSO_WM_UNIT_TYPE" val="m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2"/>
  <p:tag name="KSO_WM_UNIT_INDEX" val="1_4_2"/>
  <p:tag name="KSO_WM_UNIT_LAYERLEVEL" val="1_1_1"/>
  <p:tag name="KSO_WM_UNIT_LINE_FORE_SCHEMECOLOR_INDEX" val="5"/>
  <p:tag name="KSO_WM_UNIT_TYPE" val="m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2"/>
  <p:tag name="KSO_WM_UNIT_INDEX" val="1_6_2"/>
  <p:tag name="KSO_WM_UNIT_LAYERLEVEL" val="1_1_1"/>
  <p:tag name="KSO_WM_UNIT_LINE_FORE_SCHEMECOLOR_INDEX" val="5"/>
  <p:tag name="KSO_WM_UNIT_TYPE" val="m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2"/>
  <p:tag name="KSO_WM_UNIT_INDEX" val="1_8_2"/>
  <p:tag name="KSO_WM_UNIT_LAYERLEVEL" val="1_1_1"/>
  <p:tag name="KSO_WM_UNIT_LINE_FORE_SCHEMECOLOR_INDEX" val="5"/>
  <p:tag name="KSO_WM_UNIT_TYPE" val="m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2"/>
  <p:tag name="KSO_WM_UNIT_INDEX" val="1_1_2"/>
  <p:tag name="KSO_WM_UNIT_LAYERLEVEL" val="1_1_1"/>
  <p:tag name="KSO_WM_UNIT_LINE_FORE_SCHEMECOLOR_INDEX" val="5"/>
  <p:tag name="KSO_WM_UNIT_TYPE" val="m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2"/>
  <p:tag name="KSO_WM_UNIT_INDEX" val="1_3_2"/>
  <p:tag name="KSO_WM_UNIT_LAYERLEVEL" val="1_1_1"/>
  <p:tag name="KSO_WM_UNIT_LINE_FORE_SCHEMECOLOR_INDEX" val="5"/>
  <p:tag name="KSO_WM_UNIT_TYPE" val="m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2"/>
  <p:tag name="KSO_WM_UNIT_INDEX" val="1_5_2"/>
  <p:tag name="KSO_WM_UNIT_LAYERLEVEL" val="1_1_1"/>
  <p:tag name="KSO_WM_UNIT_LINE_FORE_SCHEMECOLOR_INDEX" val="5"/>
  <p:tag name="KSO_WM_UNIT_TYPE" val="m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2"/>
  <p:tag name="KSO_WM_UNIT_INDEX" val="1_7_2"/>
  <p:tag name="KSO_WM_UNIT_LAYERLEVEL" val="1_1_1"/>
  <p:tag name="KSO_WM_UNIT_LINE_FORE_SCHEMECOLOR_INDEX" val="5"/>
  <p:tag name="KSO_WM_UNIT_TYPE" val="m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0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 panose="02010609000101010101" charset="-122"/>
        <a:ea typeface="汉仪粗圆简" panose="02010609000101010101" charset="-122"/>
        <a:cs typeface="Arial"/>
      </a:majorFont>
      <a:minorFont>
        <a:latin typeface="汉仪粗圆简" panose="02010609000101010101" charset="-122"/>
        <a:ea typeface="汉仪粗圆简" panose="02010609000101010101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金属化与多层互连</vt:lpstr>
      <vt:lpstr>目录</vt:lpstr>
      <vt:lpstr>单击添加章节标题</vt:lpstr>
      <vt:lpstr>金属化与多层互连的基本概念</vt:lpstr>
      <vt:lpstr>金属化与多层互连的定义</vt:lpstr>
      <vt:lpstr>金属化与多层互连的应用领域</vt:lpstr>
      <vt:lpstr>金属化与多层互连的发展历程</vt:lpstr>
      <vt:lpstr>金属化与多层互连的工艺流程</vt:lpstr>
      <vt:lpstr>金属化与多层互连的工艺流程简介</vt:lpstr>
      <vt:lpstr>金属化与多层互连的工艺流程细节</vt:lpstr>
      <vt:lpstr>金属化与多层互连的工艺流程优化</vt:lpstr>
      <vt:lpstr>金属化与多层互连的材料选择</vt:lpstr>
      <vt:lpstr>金属化与多层互连的材料种类</vt:lpstr>
      <vt:lpstr>金属化与多层互连的材料性能要求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2024-08-29T21:57:14.186</cp:lastPrinted>
  <dcterms:created xsi:type="dcterms:W3CDTF">2024-08-29T13:57:14Z</dcterms:created>
  <dcterms:modified xsi:type="dcterms:W3CDTF">2024-08-29T13:57:16Z</dcterms:modified>
</cp:coreProperties>
</file>