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5D4F2BC-E7AB-4BC8-BFC1-E4E8562DF6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BBA895-D898-4712-80BB-4536205ED8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77F2020-6D16-4E72-B47D-F9838A23CE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266F381-DD7C-4BCA-9907-0F8C78EE4A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31DAB28-8170-47DC-BF34-D764073D0F9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6DF0059-F920-4E9A-96F8-1A7F336CF16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EAB6D82-45DE-4377-A0B8-014AB8DC5B8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D835BEC-09D8-4FCB-9474-0C1D7DA0DA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7DA5AF9-2409-4C6F-8C2D-C14BE557F7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3906FB-5FCD-4815-8325-3E7D4E7DE7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46ABAC-81F7-4D2C-A9CD-8F96CB4DE2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8017063135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培养基层管理者的战略思维和决策力</a:t>
            </a:r>
          </a:p>
        </p:txBody>
      </p:sp>
      <p:sp>
        <p:nvSpPr>
          <p:cNvPr id="3" name="TextBox 3"/>
          <p:cNvSpPr txBox="1"/>
          <p:nvPr/>
        </p:nvSpPr>
        <p:spPr>
          <a:xfrm>
            <a:off x="4964250" y="3872880"/>
            <a:ext cx="225795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汇报人：XX</a:t>
            </a:r>
          </a:p>
        </p:txBody>
      </p:sp>
      <p:sp>
        <p:nvSpPr>
          <p:cNvPr id="4" name="TextBox 4"/>
          <p:cNvSpPr txBox="1"/>
          <p:nvPr/>
        </p:nvSpPr>
        <p:spPr>
          <a:xfrm>
            <a:off x="4293502" y="4349349"/>
            <a:ext cx="359907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2024-01-11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战略思维概述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决策力概述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培养基层管理者战略思维途径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提升基层管理者决策力方法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实践案例分析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随着企业规模扩大和市场竞争加剧，对基层管理者的战略思维和决策力要求越来越高。</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通过培养基层管理者的战略思维和决策力，提高其管理水平和综合素质，为企业发展提供有力支持。</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提升基层管理者能力</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适应企业战略发展需要</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821867" y="3896294"/>
            <a:ext cx="2573020" cy="2567940"/>
          </a:xfrm>
          <a:custGeom>
            <a:rect l="l" t="t" r="r" b="b"/>
            <a:pathLst>
              <a:path w="110" h="110">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4362496" y="5185660"/>
            <a:ext cx="908728" cy="0"/>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6118543" y="5185660"/>
            <a:ext cx="1756048" cy="0"/>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flipV="1">
            <a:off x="6101402" y="3472461"/>
            <a:ext cx="0" cy="654844"/>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flipV="1">
            <a:off x="4912508" y="3912538"/>
            <a:ext cx="494998" cy="363089"/>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V="1">
            <a:off x="6740069" y="3998248"/>
            <a:ext cx="501771" cy="242369"/>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3160139" y="4638125"/>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820875" y="292107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594450" y="226884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192587" y="292107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339" y="4638125"/>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8325" y="4638125"/>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具备较强的学习能力和创新意识。</a:t>
            </a:r>
          </a:p>
        </p:txBody>
      </p:sp>
      <p:sp>
        <p:nvSpPr>
          <p:cNvPr id="14" name="TextBox 14"/>
          <p:cNvSpPr txBox="1"/>
          <p:nvPr/>
        </p:nvSpPr>
        <p:spPr>
          <a:xfrm>
            <a:off x="971766" y="2377910"/>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培养要求</a:t>
            </a:r>
          </a:p>
        </p:txBody>
      </p:sp>
      <p:sp>
        <p:nvSpPr>
          <p:cNvPr id="15" name="TextBox 15"/>
          <p:cNvSpPr txBox="1"/>
          <p:nvPr/>
        </p:nvSpPr>
        <p:spPr>
          <a:xfrm>
            <a:off x="4807262" y="1101076"/>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培养对象：企业中层管理人员、基层管理人员及后备干部。</a:t>
            </a:r>
          </a:p>
        </p:txBody>
      </p:sp>
      <p:sp>
        <p:nvSpPr>
          <p:cNvPr id="16" name="TextBox 16"/>
          <p:cNvSpPr txBox="1"/>
          <p:nvPr/>
        </p:nvSpPr>
        <p:spPr>
          <a:xfrm>
            <a:off x="8445647" y="2446258"/>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具备扎实的专业知识和业务技能。</a:t>
            </a:r>
          </a:p>
        </p:txBody>
      </p:sp>
      <p:sp>
        <p:nvSpPr>
          <p:cNvPr id="17" name="TextBox 17"/>
          <p:cNvSpPr txBox="1"/>
          <p:nvPr/>
        </p:nvSpPr>
        <p:spPr>
          <a:xfrm>
            <a:off x="9210378" y="4554638"/>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具备良好的团队协作精神和沟通能力。</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培养对象与要求</a:t>
              </a:r>
            </a:p>
          </p:txBody>
        </p:sp>
      </p:grpSp>
      <p:sp>
        <p:nvSpPr>
          <p:cNvPr id="40" name="TextBox 40"/>
          <p:cNvSpPr txBox="1"/>
          <p:nvPr/>
        </p:nvSpPr>
        <p:spPr>
          <a:xfrm>
            <a:off x="5654863" y="251761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01</a:t>
            </a:r>
          </a:p>
        </p:txBody>
      </p:sp>
      <p:sp>
        <p:nvSpPr>
          <p:cNvPr id="41" name="TextBox 41"/>
          <p:cNvSpPr txBox="1"/>
          <p:nvPr/>
        </p:nvSpPr>
        <p:spPr>
          <a:xfrm>
            <a:off x="7272801" y="316984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03</a:t>
            </a:r>
          </a:p>
        </p:txBody>
      </p:sp>
      <p:sp>
        <p:nvSpPr>
          <p:cNvPr id="42" name="TextBox 42"/>
          <p:cNvSpPr txBox="1"/>
          <p:nvPr/>
        </p:nvSpPr>
        <p:spPr>
          <a:xfrm>
            <a:off x="3901089" y="316984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02</a:t>
            </a:r>
          </a:p>
        </p:txBody>
      </p:sp>
      <p:sp>
        <p:nvSpPr>
          <p:cNvPr id="43" name="TextBox 43"/>
          <p:cNvSpPr txBox="1"/>
          <p:nvPr/>
        </p:nvSpPr>
        <p:spPr>
          <a:xfrm>
            <a:off x="3240353" y="4886894"/>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04</a:t>
            </a:r>
          </a:p>
        </p:txBody>
      </p:sp>
      <p:sp>
        <p:nvSpPr>
          <p:cNvPr id="44" name="TextBox 44"/>
          <p:cNvSpPr txBox="1"/>
          <p:nvPr/>
        </p:nvSpPr>
        <p:spPr>
          <a:xfrm>
            <a:off x="8077553" y="4886894"/>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05</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战略思维概述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战略思维定义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战略思维是指从全局性、长远性和根本性的角度出发，对问题进行深入分析和思考，以制定具有前瞻性、整体性和可持续性的解决方案的一种思维方式。</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战略思维特点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全局性视野、长远性规划、根本性洞察、前瞻性预测、整体性布局和可持续性发展。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战略思维定义及特点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665" b="665"/>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346" b="1834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战略思维在企业管理中重要性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提升企业竞争力</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通过制定和实施具有前瞻性的战略，企业能够抓住市场机遇，规避风险，从而在激烈的市场竞争中脱颖而出。</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促进企业可持续发展</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战略思维强调对企业内外部环境的全面分析，有助于企业制定符合自身实际情况的发展战略，实现可持续发展。</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优化资源配置</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战略思维要求企业从整体利益出发，优化资源配置，提高资源利用效率，从而降低成本，提升盈利能力。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战略思维关注整体和长远的发展，而战术思维则关注具体的执行和操作。</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思考层面不同</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目标导向不同</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行动策略不同</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83" r="125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战略思维以企业的长期目标和愿景为导向，而战术思维则以短期目标和任务为导向。</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战略思维强调制定全面的发展计划和策略，而战术思维则注重具体的行动计划和实施方案。</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战略思维与战术思维区别</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决策力概述</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决策力是指管理者在面对复杂问题时，能够进行分析、判断并作出正确决策的能力。它是管理者必备的核心能力之一，对于企业和团队的发展至关重要。</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决策力定义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决策力直接影响管理者的工作效率和成果。优秀的决策力能够帮助管理者在复杂多变的环境中迅速作出正确决策，推动企业和团队不断向前发展。</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决策力作用</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决策力定义及作用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素质要求</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优秀决策者需要具备高度的责任感、诚信、公正等品质，能够以身作则，为团队树立良好榜样。</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能力要求</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优秀决策者需要具备强大的分析判断能力、沟通协调能力、团队协作能力以及创新能力。他们应该能够敏锐地洞察问题本质，善于协调各方资源，推动团队不断创新和进步。</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优秀决策者素质与能力要求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3819906" y="1705737"/>
            <a:ext cx="2557463" cy="907733"/>
            <a:chOff x="3819906" y="1705737"/>
            <a:chExt cx="2557463" cy="907733"/>
          </a:xfrm>
        </p:grpSpPr>
        <p:sp>
          <p:nvSpPr>
            <p:cNvPr id="3" name="Freeform 3"/>
            <p:cNvSpPr/>
            <p:nvPr/>
          </p:nvSpPr>
          <p:spPr>
            <a:xfrm>
              <a:off x="3819906"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115419" y="1960245"/>
              <a:ext cx="2164080" cy="3867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2000" b="1">
                  <a:solidFill>
                    <a:srgbClr val="FFFFFF">
                      <a:alpha val="100000"/>
                    </a:srgbClr>
                  </a:solidFill>
                  <a:latin typeface="微软雅黑"/>
                  <a:ea typeface="微软雅黑"/>
                  <a:cs typeface="微软雅黑"/>
                </a:rPr>
                <a:t>第二季度</a:t>
              </a:r>
            </a:p>
          </p:txBody>
        </p:sp>
      </p:grpSp>
      <p:grpSp>
        <p:nvGrpSpPr>
          <p:cNvPr id="5" name="Group 5"/>
          <p:cNvGrpSpPr/>
          <p:nvPr/>
        </p:nvGrpSpPr>
        <p:grpSpPr>
          <a:xfrm>
            <a:off x="1682401" y="1705737"/>
            <a:ext cx="2557463" cy="907733"/>
            <a:chOff x="1682401" y="1705737"/>
            <a:chExt cx="2557463" cy="907733"/>
          </a:xfrm>
        </p:grpSpPr>
        <p:sp>
          <p:nvSpPr>
            <p:cNvPr id="6" name="Freeform 6"/>
            <p:cNvSpPr/>
            <p:nvPr/>
          </p:nvSpPr>
          <p:spPr>
            <a:xfrm>
              <a:off x="1682401"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949053" y="1929479"/>
              <a:ext cx="2221230"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第一季度</a:t>
              </a:r>
            </a:p>
          </p:txBody>
        </p:sp>
      </p:grpSp>
      <p:grpSp>
        <p:nvGrpSpPr>
          <p:cNvPr id="8" name="Group 8"/>
          <p:cNvGrpSpPr/>
          <p:nvPr/>
        </p:nvGrpSpPr>
        <p:grpSpPr>
          <a:xfrm>
            <a:off x="8095012" y="1705737"/>
            <a:ext cx="2557463" cy="907733"/>
            <a:chOff x="8095012" y="1705737"/>
            <a:chExt cx="2557463" cy="907733"/>
          </a:xfrm>
        </p:grpSpPr>
        <p:sp>
          <p:nvSpPr>
            <p:cNvPr id="9" name="Freeform 9"/>
            <p:cNvSpPr/>
            <p:nvPr/>
          </p:nvSpPr>
          <p:spPr>
            <a:xfrm>
              <a:off x="8095012"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396811" y="1929479"/>
              <a:ext cx="2164080"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第四季度</a:t>
              </a:r>
            </a:p>
          </p:txBody>
        </p:sp>
      </p:grpSp>
      <p:grpSp>
        <p:nvGrpSpPr>
          <p:cNvPr id="11" name="Group 11"/>
          <p:cNvGrpSpPr/>
          <p:nvPr/>
        </p:nvGrpSpPr>
        <p:grpSpPr>
          <a:xfrm>
            <a:off x="5957411" y="1705737"/>
            <a:ext cx="2557463" cy="907733"/>
            <a:chOff x="5957411" y="1705737"/>
            <a:chExt cx="2557463" cy="907733"/>
          </a:xfrm>
        </p:grpSpPr>
        <p:sp>
          <p:nvSpPr>
            <p:cNvPr id="12" name="Freeform 12"/>
            <p:cNvSpPr/>
            <p:nvPr/>
          </p:nvSpPr>
          <p:spPr>
            <a:xfrm>
              <a:off x="5957411"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6280118" y="1929479"/>
              <a:ext cx="2135505"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第三季度</a:t>
              </a:r>
            </a:p>
          </p:txBody>
        </p:sp>
      </p:grpSp>
      <p:sp>
        <p:nvSpPr>
          <p:cNvPr id="14" name="AutoShape 14"/>
          <p:cNvSpPr/>
          <p:nvPr/>
        </p:nvSpPr>
        <p:spPr>
          <a:xfrm>
            <a:off x="1949053" y="2891515"/>
            <a:ext cx="2166366"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充分调研与分析</a:t>
            </a:r>
            <a:endParaRPr lang="en-US" sz="1100"/>
          </a:p>
        </p:txBody>
      </p:sp>
      <p:sp>
        <p:nvSpPr>
          <p:cNvPr id="15" name="AutoShape 15"/>
          <p:cNvSpPr/>
          <p:nvPr/>
        </p:nvSpPr>
        <p:spPr>
          <a:xfrm>
            <a:off x="4170283" y="2891515"/>
            <a:ext cx="2043638"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制定明确目标</a:t>
            </a:r>
            <a:endParaRPr lang="en-US" sz="1100"/>
          </a:p>
        </p:txBody>
      </p:sp>
      <p:sp>
        <p:nvSpPr>
          <p:cNvPr id="16" name="AutoShape 16"/>
          <p:cNvSpPr/>
          <p:nvPr/>
        </p:nvSpPr>
        <p:spPr>
          <a:xfrm>
            <a:off x="6377368" y="2891515"/>
            <a:ext cx="2019443"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听取多方意见</a:t>
            </a:r>
            <a:endParaRPr lang="en-US" sz="1100"/>
          </a:p>
        </p:txBody>
      </p:sp>
      <p:sp>
        <p:nvSpPr>
          <p:cNvPr id="17" name="AutoShape 17"/>
          <p:cNvSpPr/>
          <p:nvPr/>
        </p:nvSpPr>
        <p:spPr>
          <a:xfrm>
            <a:off x="8514874" y="2891515"/>
            <a:ext cx="2137600"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不断学习和实践</a:t>
            </a:r>
            <a:endParaRPr lang="en-US" sz="1100"/>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提高决策质量和效率方法</a:t>
              </a:r>
            </a:p>
          </p:txBody>
        </p:sp>
      </p:grpSp>
      <p:sp>
        <p:nvSpPr>
          <p:cNvPr id="40" name="AutoShape 40"/>
          <p:cNvSpPr/>
          <p:nvPr/>
        </p:nvSpPr>
        <p:spPr>
          <a:xfrm>
            <a:off x="1949053" y="3324225"/>
            <a:ext cx="1907885"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在作出决策之前，管理者应该进行充分的调研和分析，了解问题的背景、现状和未来趋势，确保决策的科学性和准确性。</a:t>
            </a:r>
            <a:endParaRPr lang="en-US" sz="1100"/>
          </a:p>
        </p:txBody>
      </p:sp>
      <p:sp>
        <p:nvSpPr>
          <p:cNvPr id="41" name="AutoShape 41"/>
          <p:cNvSpPr/>
          <p:nvPr/>
        </p:nvSpPr>
        <p:spPr>
          <a:xfrm>
            <a:off x="4159029"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管理者在决策时应制定明确的目标，确保决策的方向性和针对性。同时，目标应该具有可衡量性，以便于对决策效果进行评估。</a:t>
            </a:r>
            <a:endParaRPr lang="en-US" sz="1100"/>
          </a:p>
        </p:txBody>
      </p:sp>
      <p:sp>
        <p:nvSpPr>
          <p:cNvPr id="42" name="AutoShape 42"/>
          <p:cNvSpPr/>
          <p:nvPr/>
        </p:nvSpPr>
        <p:spPr>
          <a:xfrm>
            <a:off x="6336481"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管理者在决策过程中应该保持开放心态，积极听取团队成员、专家等多方意见，以便更全面地了解问题并作出更合理的决策。</a:t>
            </a:r>
            <a:endParaRPr lang="en-US" sz="1100"/>
          </a:p>
        </p:txBody>
      </p:sp>
      <p:sp>
        <p:nvSpPr>
          <p:cNvPr id="43" name="AutoShape 43"/>
          <p:cNvSpPr/>
          <p:nvPr/>
        </p:nvSpPr>
        <p:spPr>
          <a:xfrm>
            <a:off x="8531178"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管理者应该通过不断学习和实践来提高自己的决策能力。他们可以通过阅读书籍、参加培训、交流经验等方式不断积累知识和经验，提高自己的决策水平。</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04</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培养基层管理者战略思维途径</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797" r="1679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拓宽行业视野</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关注行业动态和趋势，了解新技术、新市场和新竞争对手的情况。</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了解公司整体战略和业务目标</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基层管理者需要了解公司的长期和短期目标，以及自己在实现这些目标中的角色。</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关注跨部门协作</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了解其他部门的工作和需要，以便更好地协调资源，推动项目进展。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增强全局观念，拓宽视野</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通过阅读行业报告、参加专业会议等方式，了解行业发展的最新动态和未来趋势。</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深入研究行业趋势</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收集竞争对手的信息，分析其产品、市场策略、优势和劣势等，以便更好地应对竞争。</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分析竞争对手</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了解相关政策法规的变化，以便及时调整公司战略和业务计划。</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关注政策法规变化</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掌握行业发展趋势，关注竞争对手动态</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https://d.book118.com/508017063135006036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2024-09-16T10:52:53.620</cp:lastPrinted>
  <dcterms:created xsi:type="dcterms:W3CDTF">2024-09-16T02:52:53Z</dcterms:created>
  <dcterms:modified xsi:type="dcterms:W3CDTF">2024-09-16T02:52:55Z</dcterms:modified>
</cp:coreProperties>
</file>