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DE1FBE-9BCD-4723-A931-2C8390AA95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89F203-B6C7-4E8F-9F98-7ADF213495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0FDC76-72C4-480B-BB64-ED193BCF06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A3D8B54-1252-4732-BACA-F52E445EB4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5B743E3-0837-4AAB-9FF8-365CAA8DA5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FB95D0C-9A4B-4310-904D-B0393711FD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9338D2D-9529-4AAA-B55C-D4DB7C1FB4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0FE1182-40ED-4614-A7A0-A20EE2E377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256AC9A-9663-4816-98E0-063637B9AB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115AED-659F-4E92-ABC1-26256E0B02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316AEF-DC1A-48DE-9644-FAA2113556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08021057046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297988" y="3463925"/>
            <a:ext cx="3041650" cy="3565525"/>
          </a:xfrm>
          <a:prstGeom prst="line">
            <a:avLst/>
          </a:prstGeom>
          <a:ln w="2540">
            <a:solidFill>
              <a:schemeClr val="lt1"/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0520363" y="-190500"/>
            <a:ext cx="885825" cy="1038225"/>
          </a:xfrm>
          <a:prstGeom prst="line">
            <a:avLst/>
          </a:prstGeom>
          <a:ln w="2540">
            <a:solidFill>
              <a:schemeClr val="lt1"/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3702710" y="1308257"/>
            <a:ext cx="4881433" cy="1420727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护理新业务新技术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704397" y="3288030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护理新业务介绍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护理新技术介绍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护理新业务与新技术结合实践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护理新业务新技术的挑战与机遇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未来护理新业务新技术的发展趋势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护理新业务介绍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康复护理</a:t>
              </a:r>
            </a:p>
          </p:txBody>
        </p:sp>
      </p:grpSp>
      <p:sp>
        <p:nvSpPr>
          <p:cNvPr id="24" name="AutoShape 24"/>
          <p:cNvSpPr/>
          <p:nvPr/>
        </p:nvSpPr>
        <p:spPr>
          <a:xfrm>
            <a:off x="1460468" y="1739932"/>
            <a:ext cx="4610100" cy="1968532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070568" y="3703606"/>
            <a:ext cx="4610100" cy="1968532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070568" y="1739932"/>
            <a:ext cx="4610100" cy="196853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1460468" y="3703606"/>
            <a:ext cx="4610100" cy="1968532"/>
          </a:xfrm>
          <a:prstGeom prst="rect">
            <a:avLst/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 rot="5400000">
            <a:off x="5371957" y="2578179"/>
            <a:ext cx="1689259" cy="292036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 rot="10800000">
            <a:off x="7759732" y="3703606"/>
            <a:ext cx="1689068" cy="292132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 rot="16200000">
            <a:off x="5089493" y="4548188"/>
            <a:ext cx="1689259" cy="292036"/>
          </a:xfrm>
          <a:prstGeom prst="triangle">
            <a:avLst>
              <a:gd name="adj" fmla="val 50000"/>
            </a:avLst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3006757" y="3421094"/>
            <a:ext cx="1689068" cy="292132"/>
          </a:xfrm>
          <a:prstGeom prst="triangle">
            <a:avLst>
              <a:gd name="adj" fmla="val 50000"/>
            </a:avLst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350931" y="2111740"/>
            <a:ext cx="12306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ctr">
              <a:lnSpc>
                <a:spcPct val="80000"/>
              </a:lnSpc>
              <a:buAutoNum type="arabicPeriod"/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A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9321832" y="2111740"/>
            <a:ext cx="13068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ctr">
              <a:lnSpc>
                <a:spcPct val="80000"/>
              </a:lnSpc>
              <a:buAutoNum type="arabicPeriod"/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B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9321832" y="4075414"/>
            <a:ext cx="12306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ctr">
              <a:lnSpc>
                <a:spcPct val="80000"/>
              </a:lnSpc>
              <a:buAutoNum type="arabicPeriod"/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D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1350931" y="4075414"/>
            <a:ext cx="12306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ctr">
              <a:lnSpc>
                <a:spcPct val="80000"/>
              </a:lnSpc>
              <a:buAutoNum type="arabicPeriod"/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2615463" y="2112527"/>
            <a:ext cx="3363741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康复护理是指针对患者康复需求，提供专业的护理服务，以促进患者的身体、心理和社交功能的恢复。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432750" y="2112527"/>
            <a:ext cx="3063260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康复护理包括物理疗法、作业疗法、语言疗法、心理疗法等方面的护理服务，以及康复护理教育、康复护理咨询等方面的服务。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2615463" y="4076201"/>
            <a:ext cx="3100820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康复护理的目标是帮助患者恢复自主生活能力，提高生活质量，减少并发症，降低再住院率。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432750" y="4076201"/>
            <a:ext cx="3117681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随着医疗技术的不断进步，康复护理的需求越来越大，专业化的康复护理服务将成为未来的发展趋势。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995" r="30995"/>
          <a:stretch>
            <a:fillRect/>
          </a:stretch>
        </p:blipFill>
        <p:spPr>
          <a:xfrm>
            <a:off x="1241255" y="1314002"/>
            <a:ext cx="2902138" cy="509023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老年护理</a:t>
              </a:r>
            </a:p>
          </p:txBody>
        </p:sp>
      </p:grpSp>
      <p:cxnSp>
        <p:nvCxnSpPr>
          <p:cNvPr id="25" name="Connector 25"/>
          <p:cNvCxnSpPr/>
          <p:nvPr/>
        </p:nvCxnSpPr>
        <p:spPr>
          <a:xfrm>
            <a:off x="4146550" y="1868488"/>
            <a:ext cx="1419225" cy="0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6" name="Connector 26"/>
          <p:cNvCxnSpPr/>
          <p:nvPr/>
        </p:nvCxnSpPr>
        <p:spPr>
          <a:xfrm>
            <a:off x="3970338" y="3735388"/>
            <a:ext cx="2301875" cy="0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7" name="Connector 27"/>
          <p:cNvCxnSpPr/>
          <p:nvPr/>
        </p:nvCxnSpPr>
        <p:spPr>
          <a:xfrm>
            <a:off x="2298700" y="5591175"/>
            <a:ext cx="2921000" cy="0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8" name="Freeform 28"/>
          <p:cNvSpPr/>
          <p:nvPr/>
        </p:nvSpPr>
        <p:spPr>
          <a:xfrm>
            <a:off x="5541931" y="1397032"/>
            <a:ext cx="1192244" cy="973169"/>
          </a:xfrm>
          <a:custGeom>
            <a:rect l="l" t="t" r="r" b="b"/>
            <a:pathLst>
              <a:path w="1210" h="984">
                <a:moveTo>
                  <a:pt x="1210" y="491"/>
                </a:moveTo>
                <a:cubicBezTo>
                  <a:pt x="982" y="424"/>
                  <a:pt x="982" y="424"/>
                  <a:pt x="982" y="424"/>
                </a:cubicBezTo>
                <a:cubicBezTo>
                  <a:pt x="949" y="184"/>
                  <a:pt x="743" y="0"/>
                  <a:pt x="494" y="0"/>
                </a:cubicBezTo>
                <a:cubicBezTo>
                  <a:pt x="221" y="0"/>
                  <a:pt x="0" y="221"/>
                  <a:pt x="0" y="493"/>
                </a:cubicBezTo>
                <a:cubicBezTo>
                  <a:pt x="0" y="766"/>
                  <a:pt x="221" y="986"/>
                  <a:pt x="494" y="986"/>
                </a:cubicBezTo>
                <a:cubicBezTo>
                  <a:pt x="745" y="986"/>
                  <a:pt x="952" y="799"/>
                  <a:pt x="983" y="557"/>
                </a:cubicBezTo>
                <a:lnTo>
                  <a:pt x="1210" y="491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643563" y="1495425"/>
            <a:ext cx="773144" cy="77628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5986463" y="3243263"/>
            <a:ext cx="1192244" cy="971550"/>
          </a:xfrm>
          <a:custGeom>
            <a:rect l="l" t="t" r="r" b="b"/>
            <a:pathLst>
              <a:path w="1210" h="984">
                <a:moveTo>
                  <a:pt x="1210" y="491"/>
                </a:moveTo>
                <a:cubicBezTo>
                  <a:pt x="982" y="424"/>
                  <a:pt x="982" y="424"/>
                  <a:pt x="982" y="424"/>
                </a:cubicBezTo>
                <a:cubicBezTo>
                  <a:pt x="949" y="184"/>
                  <a:pt x="743" y="0"/>
                  <a:pt x="494" y="0"/>
                </a:cubicBezTo>
                <a:cubicBezTo>
                  <a:pt x="221" y="0"/>
                  <a:pt x="0" y="221"/>
                  <a:pt x="0" y="493"/>
                </a:cubicBezTo>
                <a:cubicBezTo>
                  <a:pt x="0" y="766"/>
                  <a:pt x="221" y="986"/>
                  <a:pt x="494" y="986"/>
                </a:cubicBezTo>
                <a:cubicBezTo>
                  <a:pt x="745" y="986"/>
                  <a:pt x="952" y="799"/>
                  <a:pt x="983" y="557"/>
                </a:cubicBezTo>
                <a:lnTo>
                  <a:pt x="1210" y="491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088094" y="3341656"/>
            <a:ext cx="773144" cy="77466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918043" y="5105400"/>
            <a:ext cx="1193768" cy="971550"/>
          </a:xfrm>
          <a:custGeom>
            <a:rect l="l" t="t" r="r" b="b"/>
            <a:pathLst>
              <a:path w="1210" h="984">
                <a:moveTo>
                  <a:pt x="1210" y="491"/>
                </a:moveTo>
                <a:cubicBezTo>
                  <a:pt x="982" y="424"/>
                  <a:pt x="982" y="424"/>
                  <a:pt x="982" y="424"/>
                </a:cubicBezTo>
                <a:cubicBezTo>
                  <a:pt x="949" y="184"/>
                  <a:pt x="743" y="0"/>
                  <a:pt x="494" y="0"/>
                </a:cubicBezTo>
                <a:cubicBezTo>
                  <a:pt x="221" y="0"/>
                  <a:pt x="0" y="221"/>
                  <a:pt x="0" y="493"/>
                </a:cubicBezTo>
                <a:cubicBezTo>
                  <a:pt x="0" y="766"/>
                  <a:pt x="221" y="986"/>
                  <a:pt x="494" y="986"/>
                </a:cubicBezTo>
                <a:cubicBezTo>
                  <a:pt x="745" y="986"/>
                  <a:pt x="952" y="799"/>
                  <a:pt x="983" y="557"/>
                </a:cubicBezTo>
                <a:lnTo>
                  <a:pt x="1210" y="491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022818" y="5203793"/>
            <a:ext cx="774668" cy="77466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5753100" y="1618821"/>
            <a:ext cx="693277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176010" y="3464243"/>
            <a:ext cx="6972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5118735" y="5326380"/>
            <a:ext cx="6972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861239" y="1206532"/>
            <a:ext cx="4364355" cy="135716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老年护理是指针对老年人的健康需求，提供专业的护理服务，以促进老年人的身心健康和生活质量。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178707" y="3037856"/>
            <a:ext cx="4364355" cy="1377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老年护理包括日常生活照料、医疗护理、康复护理、心理护理等方面的服务，以及老年护理教育、老年护理咨询等方面的服务。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118675" y="4936127"/>
            <a:ext cx="4362450" cy="1348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随着人口老龄化的加剧，老年护理的需求越来越大，专业化的老年护理服务将成为未来的发展趋势。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母婴护理是指针对母婴健康需求，提供专业的护理服务，以促进母婴的身心健康和生活质量。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母婴护理包括产前护理、产后护理、新生儿护理等方面的服务，以及母婴护理教育、母婴护理咨询等方面的服务。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7795" b="7795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7848" b="7848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随着生育政策的调整和人们健康意识的提高，母婴护理的需求越来越大，专业化的母婴护理服务将成为未来的发展趋势。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30131" b="30131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母婴护理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flipV="1">
            <a:off x="8281295" y="2800971"/>
            <a:ext cx="3317450" cy="3466130"/>
          </a:xfrm>
          <a:prstGeom prst="round2Same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flipV="1">
            <a:off x="4438401" y="2800971"/>
            <a:ext cx="3317450" cy="3466130"/>
          </a:xfrm>
          <a:prstGeom prst="round2Same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flipV="1">
            <a:off x="539110" y="2800971"/>
            <a:ext cx="3317450" cy="3466130"/>
          </a:xfrm>
          <a:prstGeom prst="round2Same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281295" y="1227848"/>
            <a:ext cx="3317450" cy="3317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438401" y="1227848"/>
            <a:ext cx="3317450" cy="3317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39110" y="1227848"/>
            <a:ext cx="3317450" cy="3317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60778" y="4533107"/>
            <a:ext cx="296842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精神护理是指针对精神疾病患者的特殊需求，提供专业的护理服务，以促进患者的康复和融入社会。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01267" y="4533107"/>
            <a:ext cx="297982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精神护理包括心理治疗、药物治疗、康复训练等方面的服务，以及精神护理教育、精神护理咨询等方面的服务。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450110" y="4533107"/>
            <a:ext cx="297982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随着精神疾病患者的增多和精神健康问题的突出，精神护理的需求越来越大，专业化的精神护理服务将成为未来的发展趋势。</a:t>
            </a:r>
          </a:p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l="11458" r="11458"/>
          <a:stretch>
            <a:fillRect/>
          </a:stretch>
        </p:blipFill>
        <p:spPr>
          <a:xfrm>
            <a:off x="880299" y="1569037"/>
            <a:ext cx="2635073" cy="2635073"/>
          </a:xfrm>
          <a:prstGeom prst="ellipse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l="16688" r="16688"/>
          <a:stretch>
            <a:fillRect/>
          </a:stretch>
        </p:blipFill>
        <p:spPr>
          <a:xfrm>
            <a:off x="4779590" y="1569037"/>
            <a:ext cx="2635073" cy="2635073"/>
          </a:xfrm>
          <a:prstGeom prst="ellipse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622484" y="1569037"/>
            <a:ext cx="2635073" cy="2635073"/>
          </a:xfrm>
          <a:prstGeom prst="ellipse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精神护理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护理新技术介绍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995" r="30995"/>
          <a:stretch>
            <a:fillRect/>
          </a:stretch>
        </p:blipFill>
        <p:spPr>
          <a:xfrm>
            <a:off x="1256535" y="1126660"/>
            <a:ext cx="3172116" cy="556376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298700" y="1457325"/>
            <a:ext cx="9242457" cy="4849697"/>
            <a:chOff x="2298700" y="1457325"/>
            <a:chExt cx="9242457" cy="4849697"/>
          </a:xfrm>
        </p:grpSpPr>
        <p:cxnSp>
          <p:nvCxnSpPr>
            <p:cNvPr id="4" name="Connector 4"/>
            <p:cNvCxnSpPr/>
            <p:nvPr/>
          </p:nvCxnSpPr>
          <p:spPr>
            <a:xfrm>
              <a:off x="4422775" y="1963738"/>
              <a:ext cx="141922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5" name="Connector 5"/>
            <p:cNvCxnSpPr/>
            <p:nvPr/>
          </p:nvCxnSpPr>
          <p:spPr>
            <a:xfrm>
              <a:off x="3970338" y="3735388"/>
              <a:ext cx="230187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6" name="Connector 6"/>
            <p:cNvCxnSpPr/>
            <p:nvPr/>
          </p:nvCxnSpPr>
          <p:spPr>
            <a:xfrm>
              <a:off x="2298700" y="5410200"/>
              <a:ext cx="2921000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7" name="Freeform 7"/>
            <p:cNvSpPr/>
            <p:nvPr/>
          </p:nvSpPr>
          <p:spPr>
            <a:xfrm>
              <a:off x="5541931" y="1492282"/>
              <a:ext cx="1192244" cy="973169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643563" y="1590675"/>
              <a:ext cx="773144" cy="77628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5986463" y="3243263"/>
              <a:ext cx="1192244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088094" y="3341656"/>
              <a:ext cx="773144" cy="77466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18043" y="4924425"/>
              <a:ext cx="1193768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022818" y="5022818"/>
              <a:ext cx="774668" cy="774668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5753100" y="1714071"/>
              <a:ext cx="693277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6176010" y="3464243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5118735" y="5145405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6861239" y="145732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智能护理床</a:t>
              </a:r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6861239" y="1795982"/>
              <a:ext cx="4364355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具备自动调整角度、按摩等功能，提高患者舒适度。</a:t>
              </a:r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7178707" y="321321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智能输液监控系统</a:t>
              </a:r>
            </a:p>
          </p:txBody>
        </p:sp>
        <p:sp>
          <p:nvSpPr>
            <p:cNvPr id="19" name="TextBox 19"/>
            <p:cNvSpPr txBox="1"/>
            <p:nvPr/>
          </p:nvSpPr>
          <p:spPr>
            <a:xfrm>
              <a:off x="7178707" y="3551872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实时监测输液状态，减少护理人员工作量及失误。</a:t>
              </a:r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6257377" y="4914900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智能体温监测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6257377" y="5253557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通过无线技术监测患者体温，及时发现异常情况。</a:t>
              </a:r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智能护理技术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通过视频通话等方式，为患者提供康复训练指导。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远程康复指导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远程会诊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移动医疗APP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利用信息技术实现专家与基层医疗机构间的远程诊疗与交流。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提供线上咨询、预约挂号等服务，方便患者就医。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远程护理技术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根据患者病情和营养需求，制定个性化的饮食方案。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个性化饮食计划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根据患者具体情况，制定针对性的康复训练计划。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个性化康复计划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针对不同人群，开展个性化的健康教育活动。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个性化健康宣教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个性化护理方案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733" b="1733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机器人护理技术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护理机器人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协助护理人员完成日常照护工作，减轻工作负担。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康复机器人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为患者提供个性化的康复训练支持，促进功能恢复。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服务机器人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用于医院内部物流、清洁等工作，提升医院运营效率。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https://d.book118.com/508021057046006026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2024-09-03T12:17:07.795</cp:lastPrinted>
  <dcterms:created xsi:type="dcterms:W3CDTF">2024-09-03T04:17:07Z</dcterms:created>
  <dcterms:modified xsi:type="dcterms:W3CDTF">2024-09-03T04:17:09Z</dcterms:modified>
</cp:coreProperties>
</file>