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1C6356B-3FAE-48A1-916F-97B68E14D7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4375A4D-DAAD-418B-8C4D-CF6932205F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3E34CA2-D68C-41D4-B36A-C2D0450B71D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01A35B4-ABB2-4A84-AFBD-1DA49A4F782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708E3294-BEA4-4B13-A7CD-7A476F8AF36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700E3D1-BDAF-4952-9228-355FD1B6DE2D}"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706ED51-256F-4D4D-9512-37A4B71876C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709E852-C525-4598-B742-C5E35E61C23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02B95C3-9349-4F5F-87B3-B191640088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C889443-9483-4B09-8DC8-00535674109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3FE953A-DD2E-4DB4-89F0-6E8AC1127A4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endParaRPr lang="en-US" smtClean="0"/>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endParaRPr lang="en-US" smtClean="0"/>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endParaRPr lang="en-US" smtClean="0"/>
          </a:p>
        </p:txBody>
      </p:sp>
      <p:sp>
        <p:nvSpPr>
          <p:cNvPr id="5" name="Date Placeholder 4"/>
          <p:cNvSpPr>
            <a:spLocks noGrp="1"/>
          </p:cNvSpPr>
          <p:nvPr>
            <p:ph type="dt" sz="half" idx="10"/>
          </p:nvPr>
        </p:nvSpPr>
        <p:spPr/>
        <p:txBody>
          <a:bodyPr/>
          <a:lstStyle/>
          <a:p>
            <a:fld id="{1D8BD707-D9CF-40AE-B4C6-C98DA3205C09}" type="datetimeFigureOut">
              <a:rPr lang="en-US" smtClean="0"/>
              <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endParaRPr lang="en-US" smtClean="0"/>
          </a:p>
          <a:p>
            <a:pPr lvl="1"/>
            <a:r>
              <a:rPr lang="en-US" smtClean="0"/>
              <a:t>Second level</a:t>
            </a:r>
            <a:endParaRPr lang="en-US" smtClean="0"/>
          </a:p>
          <a:p>
            <a:pPr lvl="2"/>
            <a:r>
              <a:rPr lang="en-US" smtClean="0"/>
              <a:t>Third level</a:t>
            </a:r>
            <a:endParaRPr lang="en-US" smtClean="0"/>
          </a:p>
          <a:p>
            <a:pPr lvl="3"/>
            <a:r>
              <a:rPr lang="en-US" smtClean="0"/>
              <a:t>Fourth level</a:t>
            </a:r>
            <a:endParaRPr lang="en-US" smtClean="0"/>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0802413513300602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978406" y="3807625"/>
            <a:ext cx="2059305"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lt2">
                    <a:alpha val="100000"/>
                  </a:schemeClr>
                </a:solidFill>
                <a:latin typeface="微软雅黑" panose="020b0503020204020204" charset="-122"/>
                <a:ea typeface="微软雅黑" panose="020b0503020204020204" charset="-122"/>
                <a:cs typeface="微软雅黑" panose="020b0503020204020204" charset="-122"/>
              </a:rPr>
              <a:t>汇报人：xxx</a:t>
            </a:r>
            <a:endParaRPr lang="en-US" sz="1950">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3350895" y="3807625"/>
            <a:ext cx="1971010" cy="4819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1950">
                <a:solidFill>
                  <a:schemeClr val="accent1">
                    <a:alpha val="100000"/>
                  </a:schemeClr>
                </a:solidFill>
                <a:latin typeface="微软雅黑" panose="020b0503020204020204" charset="-122"/>
                <a:ea typeface="微软雅黑" panose="020b0503020204020204" charset="-122"/>
                <a:cs typeface="微软雅黑" panose="020b0503020204020204" charset="-122"/>
              </a:rPr>
              <a:t>xxx</a:t>
            </a:r>
            <a:endParaRPr lang="en-US" sz="1950">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763747" y="1807375"/>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重症急性胰腺炎护理查房ppt课件</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rPr>
              <a:t>目录</a:t>
            </a:r>
            <a:endParaRPr lang="en-US" sz="54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rPr>
              <a:t>CONTENTS</a:t>
            </a:r>
            <a:endParaRPr lang="en-US" sz="2400" b="1">
              <a:solidFill>
                <a:schemeClr val="lt2">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81479" y="1690367"/>
            <a:ext cx="5811370" cy="4253602"/>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重症急性胰腺炎概述</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重症急性胰腺炎的护理评估</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重症急性胰腺炎的护理措施</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重症急性胰腺炎的护理效果评价</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a:p>
            <a:pPr marL="203200" lvl="0" indent="-203200" algn="l">
              <a:lnSpc>
                <a:spcPct val="120000"/>
              </a:lnSpc>
              <a:spcBef>
                <a:spcPts val="375"/>
              </a:spcBef>
              <a:buFont typeface="Arial"/>
              <a:buChar char="•"/>
            </a:pPr>
            <a:r>
              <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重症急性胰腺炎的护理研究进展</a:t>
            </a:r>
            <a:endParaRPr lang="en-US" sz="24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01</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重症急性胰腺炎概述</a:t>
            </a:r>
            <a:endParaRPr lang="en-US" sz="4500"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a:effectLst/>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重症急性胰腺炎是一种严重的急腹症，具有病情危重、进展迅速、并发症多等特点。</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重症急性胰腺炎是一种常见的急腹症，其特点是起病急骤、病情严重、进展迅速，可引起多器官功能衰竭和严重的并发症，如感染、休克、呼吸衰竭等。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1188" r="21188"/>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定义与特点</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454963" y="93878"/>
            <a:ext cx="10641129" cy="914400"/>
            <a:chOff x="454963" y="93878"/>
            <a:chExt cx="10641129" cy="914400"/>
          </a:xfrm>
        </p:grpSpPr>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重症急性胰腺炎的发病机制</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4" name="Group 24"/>
          <p:cNvGrpSpPr/>
          <p:nvPr/>
        </p:nvGrpSpPr>
        <p:grpSpPr>
          <a:xfrm>
            <a:off x="3561535" y="2061200"/>
            <a:ext cx="7382690" cy="1531407"/>
            <a:chOff x="3561535" y="2061200"/>
            <a:chExt cx="7382690" cy="1531407"/>
          </a:xfrm>
        </p:grpSpPr>
        <p:sp>
          <p:nvSpPr>
            <p:cNvPr id="25" name="TextBox 25"/>
            <p:cNvSpPr txBox="1"/>
            <p:nvPr/>
          </p:nvSpPr>
          <p:spPr>
            <a:xfrm>
              <a:off x="3561535" y="2061200"/>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重症急性胰腺炎的发病机制较为复杂，与多种因素相关，包括胆道疾病、酗酒、饮食不当、药物因素等。</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6" name="Group 26"/>
          <p:cNvGrpSpPr/>
          <p:nvPr/>
        </p:nvGrpSpPr>
        <p:grpSpPr>
          <a:xfrm>
            <a:off x="3561535" y="1520189"/>
            <a:ext cx="7382690" cy="490334"/>
            <a:chOff x="3561535" y="1520189"/>
            <a:chExt cx="7382690" cy="490334"/>
          </a:xfrm>
        </p:grpSpPr>
        <p:sp>
          <p:nvSpPr>
            <p:cNvPr id="27" name="TextBox 27"/>
            <p:cNvSpPr txBox="1"/>
            <p:nvPr/>
          </p:nvSpPr>
          <p:spPr>
            <a:xfrm>
              <a:off x="3561535" y="1520189"/>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总结词</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28" name="Group 28"/>
          <p:cNvGrpSpPr/>
          <p:nvPr/>
        </p:nvGrpSpPr>
        <p:grpSpPr>
          <a:xfrm>
            <a:off x="3561535" y="4422893"/>
            <a:ext cx="7382690" cy="1531407"/>
            <a:chOff x="3561535" y="4422893"/>
            <a:chExt cx="7382690" cy="1531407"/>
          </a:xfrm>
        </p:grpSpPr>
        <p:sp>
          <p:nvSpPr>
            <p:cNvPr id="29" name="TextBox 29"/>
            <p:cNvSpPr txBox="1"/>
            <p:nvPr/>
          </p:nvSpPr>
          <p:spPr>
            <a:xfrm>
              <a:off x="3561535" y="4422893"/>
              <a:ext cx="7382690" cy="153140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发病机制主要与胆道疾病、酗酒、饮食不当、药物因素等有关。胆道疾病是导致重症急性胰腺炎的主要原因之一，如胆结石、胆道感染等。酗酒和饮食不当也是常见的诱因，可引起胰液分泌旺盛，导致胰腺组织坏死。此外，某些药物如肾上腺皮质激素、免疫抑制剂等也可能诱发重症急性胰腺炎。</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0" name="Group 30"/>
          <p:cNvGrpSpPr/>
          <p:nvPr/>
        </p:nvGrpSpPr>
        <p:grpSpPr>
          <a:xfrm>
            <a:off x="3561535" y="3881882"/>
            <a:ext cx="7382690" cy="490334"/>
            <a:chOff x="3561535" y="3881882"/>
            <a:chExt cx="7382690" cy="490334"/>
          </a:xfrm>
        </p:grpSpPr>
        <p:sp>
          <p:nvSpPr>
            <p:cNvPr id="31" name="TextBox 31"/>
            <p:cNvSpPr txBox="1"/>
            <p:nvPr/>
          </p:nvSpPr>
          <p:spPr>
            <a:xfrm>
              <a:off x="3561535" y="3881882"/>
              <a:ext cx="7382690"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32" name="AutoShape 32"/>
          <p:cNvSpPr/>
          <p:nvPr/>
        </p:nvSpPr>
        <p:spPr>
          <a:xfrm>
            <a:off x="1075314" y="4179055"/>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1075314" y="1789318"/>
            <a:ext cx="1747957" cy="17479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1537812" y="4641553"/>
            <a:ext cx="822960" cy="822960"/>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1537812" y="2251817"/>
            <a:ext cx="822960" cy="82296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DFCFC">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sp>
        <p:nvSpPr>
          <p:cNvPr id="2" name="AutoShape 2"/>
          <p:cNvSpPr/>
          <p:nvPr/>
        </p:nvSpPr>
        <p:spPr>
          <a:xfrm>
            <a:off x="927123" y="1247319"/>
            <a:ext cx="4955536" cy="4778362"/>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6281315" y="1247319"/>
            <a:ext cx="4955536" cy="4778362"/>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83086" y="1565017"/>
            <a:ext cx="4215069"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rPr>
              <a:t>总结词</a:t>
            </a:r>
            <a:endParaRPr lang="en-US" sz="23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5" name="TextBox 5"/>
          <p:cNvSpPr txBox="1"/>
          <p:nvPr/>
        </p:nvSpPr>
        <p:spPr>
          <a:xfrm>
            <a:off x="1283086" y="2639994"/>
            <a:ext cx="4292478" cy="3124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rPr>
              <a:t>重症急性胰腺炎可根据病理改变和临床表现分为急性水肿型和急性出血坏死型，并根据病情严重程度分为早期和晚期。</a:t>
            </a:r>
            <a:endParaRPr lang="en-US" sz="1350">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6" name="TextBox 6"/>
          <p:cNvSpPr txBox="1"/>
          <p:nvPr/>
        </p:nvSpPr>
        <p:spPr>
          <a:xfrm>
            <a:off x="6612844" y="1565017"/>
            <a:ext cx="4219575" cy="12858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rPr>
              <a:t>详细描述</a:t>
            </a:r>
            <a:endParaRPr lang="en-US" sz="23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6612844" y="2639994"/>
            <a:ext cx="4295775" cy="314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rPr>
              <a:t>重症急性胰腺炎根据病理改变可分为急性水肿型和急性出血坏死型。急性水肿型表现为胰腺肿胀变硬，表面充血，质地柔软，胰周脂肪组织坏死。急性出血坏死型则表现为胰腺组织大片出血坏死，质地脆弱，胰周脂肪组织广泛坏死，并可出现腹腔内大量出血和胰瘘。根据病情严重程度，重症急性胰腺炎可分为早期和晚期。早期以全身炎症反应综合征为主要表现，晚期则出现多器官功能衰竭和严重的并发症。</a:t>
            </a:r>
            <a:endParaRPr lang="en-US" sz="1350">
              <a:solidFill>
                <a:schemeClr val="accent1">
                  <a:lumMod val="50000"/>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重症急性胰腺炎的分类与分期</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02</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重症急性胰腺炎的护理评估</a:t>
            </a:r>
            <a:endParaRPr lang="en-US" sz="42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了解患者的年龄、性别、职业等基本信息，有助于评估患者的生理特点和心理状态。</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年龄、性别、职业</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t="8792" b="879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生活习惯</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2500" r="12500"/>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家族史</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2458" r="2458"/>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了解患者的生活习惯，如饮食、运动、作息等，有助于评估患者的健康状况和疾病风险。</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了解患者的家族史，有助于评估患者是否存在遗传性疾病和家族聚集性。</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03</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02</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rPr>
              <a:t>01</a:t>
            </a:r>
            <a:endParaRPr lang="en-US" sz="2025" b="1">
              <a:solidFill>
                <a:srgbClr val="FFFFFF">
                  <a:alpha val="100000"/>
                </a:srgbClr>
              </a:solidFill>
              <a:latin typeface="微软雅黑" panose="020b0503020204020204" charset="-122"/>
              <a:ea typeface="微软雅黑" panose="020b0503020204020204" charset="-122"/>
              <a:cs typeface="微软雅黑" panose="020b0503020204020204" charset="-122"/>
            </a:endParaRP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患者一般情况评估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EFFBFF"/>
                </a:solidFill>
                <a:latin typeface="Calibri"/>
                <a:ea typeface="+mn-ea"/>
                <a:cs typeface="+mn-cs"/>
              </a:defRPr>
            </a:lvl1pPr>
            <a:lvl2pPr marL="457200" algn="l" defTabSz="914400" rtl="0" eaLnBrk="1" latinLnBrk="0" hangingPunct="1">
              <a:defRPr sz="1800" kern="1200">
                <a:solidFill>
                  <a:srgbClr val="EFFBFF"/>
                </a:solidFill>
                <a:latin typeface="Calibri"/>
                <a:ea typeface="+mn-ea"/>
                <a:cs typeface="+mn-cs"/>
              </a:defRPr>
            </a:lvl2pPr>
            <a:lvl3pPr marL="914400" algn="l" defTabSz="914400" rtl="0" eaLnBrk="1" latinLnBrk="0" hangingPunct="1">
              <a:defRPr sz="1800" kern="1200">
                <a:solidFill>
                  <a:srgbClr val="EFFBFF"/>
                </a:solidFill>
                <a:latin typeface="Calibri"/>
                <a:ea typeface="+mn-ea"/>
                <a:cs typeface="+mn-cs"/>
              </a:defRPr>
            </a:lvl3pPr>
            <a:lvl4pPr marL="1371600" algn="l" defTabSz="914400" rtl="0" eaLnBrk="1" latinLnBrk="0" hangingPunct="1">
              <a:defRPr sz="1800" kern="1200">
                <a:solidFill>
                  <a:srgbClr val="EFFBFF"/>
                </a:solidFill>
                <a:latin typeface="Calibri"/>
                <a:ea typeface="+mn-ea"/>
                <a:cs typeface="+mn-cs"/>
              </a:defRPr>
            </a:lvl4pPr>
            <a:lvl5pPr marL="1828800" algn="l" defTabSz="914400" rtl="0" eaLnBrk="1" latinLnBrk="0" hangingPunct="1">
              <a:defRPr sz="1800" kern="1200">
                <a:solidFill>
                  <a:srgbClr val="EFFBFF"/>
                </a:solidFill>
                <a:latin typeface="Calibri"/>
                <a:ea typeface="+mn-ea"/>
                <a:cs typeface="+mn-cs"/>
              </a:defRPr>
            </a:lvl5pPr>
            <a:lvl6pPr marL="2286000" algn="l" defTabSz="914400" rtl="0" eaLnBrk="1" latinLnBrk="0" hangingPunct="1">
              <a:defRPr sz="1800" kern="1200">
                <a:solidFill>
                  <a:srgbClr val="EFFBFF"/>
                </a:solidFill>
                <a:latin typeface="Calibri"/>
                <a:ea typeface="+mn-ea"/>
                <a:cs typeface="+mn-cs"/>
              </a:defRPr>
            </a:lvl6pPr>
            <a:lvl7pPr marL="2743200" algn="l" defTabSz="914400" rtl="0" eaLnBrk="1" latinLnBrk="0" hangingPunct="1">
              <a:defRPr sz="1800" kern="1200">
                <a:solidFill>
                  <a:srgbClr val="EFFBFF"/>
                </a:solidFill>
                <a:latin typeface="Calibri"/>
                <a:ea typeface="+mn-ea"/>
                <a:cs typeface="+mn-cs"/>
              </a:defRPr>
            </a:lvl7pPr>
            <a:lvl8pPr marL="3200400" algn="l" defTabSz="914400" rtl="0" eaLnBrk="1" latinLnBrk="0" hangingPunct="1">
              <a:defRPr sz="1800" kern="1200">
                <a:solidFill>
                  <a:srgbClr val="EFFBFF"/>
                </a:solidFill>
                <a:latin typeface="Calibri"/>
                <a:ea typeface="+mn-ea"/>
                <a:cs typeface="+mn-cs"/>
              </a:defRPr>
            </a:lvl8pPr>
            <a:lvl9pPr marL="3657600" algn="l" defTabSz="914400" rtl="0" eaLnBrk="1" latinLnBrk="0" hangingPunct="1">
              <a:defRPr sz="1800" kern="1200">
                <a:solidFill>
                  <a:srgbClr val="EFFB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体征检查</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测量患者的生命体征，如体温、脉搏、呼吸、血压等，以及观察患者的面色、神志等表现，有助于评估患者的身体状况和病情变化。</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症状表现</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观察患者的症状表现，如腹痛、恶心、呕吐、发热等，有助于评估患者的病情严重程度和进展情况。</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rPr>
              <a:t>实验室检查</a:t>
            </a:r>
            <a:endParaRPr lang="en-US" sz="2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rPr>
              <a:t>检测患者的血尿淀粉酶、血糖、血钙等指标，有助于评估患者的胰腺损伤程度和病情进展。</a:t>
            </a:r>
            <a:endParaRPr lang="en-US" sz="1500">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24042" r="2404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625" r="16625"/>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患者病情状况评估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panose="020f0502020204030204"/>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rPr>
                <a:t>患者认知情况评估</a:t>
              </a:r>
              <a:endParaRPr lang="en-US" sz="3000"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疾病认知</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了解患者对重症急性胰腺炎的认知程度，包括病因、症状、治疗等方面的知识，有助于评估患者的自我管理和康复能力。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治疗认知</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了解患者对治疗方案和护理措施的认知程度，有助于评估患者对治疗的依从性和自我管理能力。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rPr>
                <a:t>心理状态</a:t>
              </a:r>
              <a:endParaRPr lang="en-US" sz="2025" b="1">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rPr>
                <a:t>观察患者的情绪状态，如焦虑、抑郁等，有助于评估患者的心理状况和应对能力。</a:t>
              </a:r>
              <a:endParaRPr lang="en-US" sz="1500">
                <a:solidFill>
                  <a:srgbClr val="FFFDFD">
                    <a:alpha val="100000"/>
                  </a:srgbClr>
                </a:solidFill>
                <a:latin typeface="微软雅黑" panose="020b0503020204020204" charset="-122"/>
                <a:ea typeface="微软雅黑" panose="020b0503020204020204" charset="-122"/>
                <a:cs typeface="微软雅黑" panose="020b0503020204020204" charset="-122"/>
              </a:endParaRP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a:effectLst/>
      </p:bgPr>
    </p:bg>
    <p:spTree>
      <p:nvGrpSpPr>
        <p:cNvPr id="1" name=""/>
        <p:cNvGrpSpPr/>
        <p:nvPr/>
      </p:nvGrpSpPr>
      <p:grpSpPr>
        <a:xfrm>
          <a:off x="0" y="0"/>
          <a:ext cx="0" cy="0"/>
        </a:xfrm>
      </p:grpSpPr>
      <p:grpSp>
        <p:nvGrpSpPr>
          <p:cNvPr id="2" name="Group 2"/>
          <p:cNvGrpSpPr/>
          <p:nvPr/>
        </p:nvGrpSpPr>
        <p:grpSpPr>
          <a:xfrm>
            <a:off x="1561387" y="2462858"/>
            <a:ext cx="2333945" cy="1138956"/>
            <a:chOff x="1561387" y="2462858"/>
            <a:chExt cx="2333945" cy="1138956"/>
          </a:xfrm>
        </p:grpSpPr>
        <p:sp>
          <p:nvSpPr>
            <p:cNvPr id="3" name="TextBox 3"/>
            <p:cNvSpPr txBox="1"/>
            <p:nvPr/>
          </p:nvSpPr>
          <p:spPr>
            <a:xfrm>
              <a:off x="1561387" y="2462858"/>
              <a:ext cx="2333945" cy="1138956"/>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rPr>
                <a:t>03</a:t>
              </a:r>
              <a:endParaRPr lang="en-US" sz="8025" b="1">
                <a:solidFill>
                  <a:schemeClr val="accent1">
                    <a:alpha val="100000"/>
                  </a:schemeClr>
                </a:solidFill>
                <a:latin typeface="微软雅黑" panose="020b0503020204020204" charset="-122"/>
                <a:ea typeface="微软雅黑" panose="020b0503020204020204" charset="-122"/>
                <a:cs typeface="微软雅黑" panose="020b0503020204020204" charset="-122"/>
              </a:endParaRPr>
            </a:p>
          </p:txBody>
        </p:sp>
      </p:grpSp>
      <p:sp>
        <p:nvSpPr>
          <p:cNvPr id="4" name="TextBox 4"/>
          <p:cNvSpPr txBox="1"/>
          <p:nvPr/>
        </p:nvSpPr>
        <p:spPr>
          <a:xfrm>
            <a:off x="3996198" y="2019814"/>
            <a:ext cx="6164285" cy="1996469"/>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275" b="1">
                <a:solidFill>
                  <a:schemeClr val="dk1">
                    <a:alpha val="100000"/>
                  </a:schemeClr>
                </a:solidFill>
                <a:latin typeface="微软雅黑" panose="020b0503020204020204" charset="-122"/>
                <a:ea typeface="微软雅黑" panose="020b0503020204020204" charset="-122"/>
                <a:cs typeface="微软雅黑" panose="020b0503020204020204" charset="-122"/>
              </a:rPr>
              <a:t>重症急性胰腺炎的护理措施</a:t>
            </a:r>
            <a:endParaRPr lang="en-US" sz="4275" b="1">
              <a:solidFill>
                <a:schemeClr val="dk1">
                  <a:alpha val="100000"/>
                </a:schemeClr>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https://d.book118.com/508024135133006025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BFF"/>
      </a:lt1>
      <a:dk2>
        <a:srgbClr val="002F40"/>
      </a:dk2>
      <a:lt2>
        <a:srgbClr val="FFFFFF"/>
      </a:lt2>
      <a:accent1>
        <a:srgbClr val="3045FD"/>
      </a:accent1>
      <a:accent2>
        <a:srgbClr val="0085FF"/>
      </a:accent2>
      <a:accent3>
        <a:srgbClr val="2947E8"/>
      </a:accent3>
      <a:accent4>
        <a:srgbClr val="3CD6DF"/>
      </a:accent4>
      <a:accent5>
        <a:srgbClr val="73DDE3"/>
      </a:accent5>
      <a:accent6>
        <a:srgbClr val="FFC67C"/>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57</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2024-09-02T16:12:18.572</cp:lastPrinted>
  <dcterms:created xsi:type="dcterms:W3CDTF">2024-09-02T08:12:18Z</dcterms:created>
  <dcterms:modified xsi:type="dcterms:W3CDTF">2024-09-02T08:12:20Z</dcterms:modified>
</cp:coreProperties>
</file>