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299EB9-BEF8-49E0-B984-9DC8EC0CB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2DBBD-DD2A-46BE-BE91-7BA9E1FDD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14C107-2823-40DC-AA72-587CCDF3F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FF57C6-36AF-4EEE-B176-34AA523CB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84DB4A-B7C2-47F5-979B-A8B455FBF6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8C2A00-F247-49D0-86CD-2FCC022458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241447-3F86-463B-96E6-25E921E703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597D47-8F2D-48C8-9200-08B0D5ECCF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82ACE-FDE0-42C7-A1BE-8C08F74AF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7D77D-DBC2-4749-A326-CF7A2EE65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B6DCA3-876A-4D5E-9EC4-4E14D57F8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2707504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婚姻财产制度与离婚协议书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婚姻财产制度概述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离婚协议书基本内容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离婚协议书撰写技巧与注意事项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离婚协议书法律效力及执行问题探讨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婚姻财产制度与离婚协议书关系解读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婚姻财产制度概述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性质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婚姻财产制度是指夫妻在婚姻关系存续期间所得的财产归属、管理、使用、收益和处分等方面的法律制度。</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婚姻财产制度具有法定性、契约性和社会性。法定性体现在法律规定了夫妻财产关系的基本内容和原则；契约性体现在夫妻双方可以通过约定来变更或排除法定财产制的适用；社会性体现在婚姻财产制度要受到社会经济发展水平和文化传统的制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婚姻财产制度适用于夫妻在婚姻关系存续期间所得的财产，包括婚前财产和婚后财产。同时，也适用于夫妻之间的债务清偿和离婚时的财产分割。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在处理夫妻财产关系时，应遵循男女平等、保护弱者利益、尊重当事人意愿和有利于生产、生活等原则。这些原则体现了法律的公正性和人文关怀。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国内外比较分析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我国实行的是夫妻共同财产制为主，约定财产制为辅的财产制度。在婚姻关系存续期间，夫妻双方所得的财产原则上归夫妻共同所有，除非双方另有约定或法律另有规定。</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国内婚姻财产制度</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不同国家和地区的婚姻财产制度存在差异。例如，有些国家实行分别财产制，即夫妻各自所得的财产归各自所有；有些国家则实行共同财产制，但具体规定和做法可能有所不同。通过比较分析，可以借鉴其他国家和地区的先进经验和做法，完善我国的婚姻财产制度。</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国外婚姻财产制度</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随着社会经济的发展和人们思想观念的变化，婚姻财产制度也在不断发展变化。未来，婚姻财产制度将更加注重保护个人财产权益和尊重当事人意愿，同时也将更加注重维护家庭稳定和社会和谐。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婚姻财产制度的发展过程中，也面临着一些挑战和问题。例如，如何平衡个人财产权益和家庭共同利益的关系；如何防止和打击婚姻财产纠纷中的不诚信行为；如何加强婚姻财产制度的宣传和教育等。这些挑战和问题需要我们积极应对和解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离婚协议书基本内容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姓名、性别、年龄、民族、职业、身份证号码等个人基本信息。</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结婚时间、结婚地点、结婚证号码等婚姻基本信息。</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联系方式（电话、地址、电子邮箱等）及送达地址确认。</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协议双方基本信息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夫妻共同财产的清单及价值评估，包括房产、车辆、存款、股票、基金、债券、保险等。</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财产分割的具体方案，明确各项财产的归属及分配比例。</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债务处理方案，包括共同债务和个人债务的清偿责任分配。</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财产交付方式和时间，确保双方按照协议履行义务。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50833" y="1607909"/>
            <a:ext cx="2035112" cy="2035112"/>
            <a:chOff x="1150833" y="1607909"/>
            <a:chExt cx="2035112" cy="2035112"/>
          </a:xfrm>
        </p:grpSpPr>
        <p:sp>
          <p:nvSpPr>
            <p:cNvPr id="3" name="AutoShape 3"/>
            <p:cNvSpPr/>
            <p:nvPr/>
          </p:nvSpPr>
          <p:spPr>
            <a:xfrm flipH="1">
              <a:off x="1150833" y="160790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37858" y="230780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784686" y="1607814"/>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03157" y="226180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675749" y="2077968"/>
            <a:ext cx="261747" cy="541878"/>
            <a:chOff x="4675749" y="2077968"/>
            <a:chExt cx="261747" cy="541878"/>
          </a:xfrm>
        </p:grpSpPr>
        <p:sp>
          <p:nvSpPr>
            <p:cNvPr id="8" name="Freeform 8"/>
            <p:cNvSpPr/>
            <p:nvPr/>
          </p:nvSpPr>
          <p:spPr>
            <a:xfrm>
              <a:off x="4813195" y="2421154"/>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886919" y="2277231"/>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13195" y="2353336"/>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96444" y="2353336"/>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3678" y="2148739"/>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76822" y="221474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679845" y="2421154"/>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12611" y="221474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86989" y="2353336"/>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9094" y="2077968"/>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13195" y="2077968"/>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3664" y="212492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29280" y="2148739"/>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698324" y="2277231"/>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3195" y="248192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35185" y="2277231"/>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756617" y="2148739"/>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28042" y="2353336"/>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3195" y="2277231"/>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13195" y="2148739"/>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13195" y="221474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46520" y="221474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19755" y="254974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3946" y="2421154"/>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20898" y="248192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675749" y="248192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07778" y="248192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3587" y="2421154"/>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752426" y="213330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847104" y="213330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00051" y="213330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39376" y="219807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859582" y="219807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00051" y="219807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29280" y="226180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870821" y="226180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00051" y="226180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19755" y="233790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881013" y="233790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00051" y="233790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12611" y="240572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888062" y="240572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00051" y="240572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09658" y="246639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893491" y="246639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00051" y="246639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06706" y="253421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896444" y="253421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00051" y="25342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00051" y="26044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26064" y="1607814"/>
            <a:ext cx="2035112" cy="2035112"/>
            <a:chOff x="6426064" y="1607814"/>
            <a:chExt cx="2035112" cy="2035112"/>
          </a:xfrm>
        </p:grpSpPr>
        <p:sp>
          <p:nvSpPr>
            <p:cNvPr id="59" name="AutoShape 59"/>
            <p:cNvSpPr/>
            <p:nvPr/>
          </p:nvSpPr>
          <p:spPr>
            <a:xfrm flipH="1">
              <a:off x="6426064" y="1607814"/>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27579" y="2209032"/>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050487" y="1607909"/>
            <a:ext cx="2035112" cy="2035112"/>
            <a:chOff x="9050487" y="1607909"/>
            <a:chExt cx="2035112" cy="2035112"/>
          </a:xfrm>
        </p:grpSpPr>
        <p:sp>
          <p:nvSpPr>
            <p:cNvPr id="62" name="AutoShape 62"/>
            <p:cNvSpPr/>
            <p:nvPr/>
          </p:nvSpPr>
          <p:spPr>
            <a:xfrm flipH="1">
              <a:off x="9050487" y="160790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497590" y="245077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07862" y="2998750"/>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42096" y="2998750"/>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283760" y="2998750"/>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08945" y="2998750"/>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0494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69" name="TextBox 69"/>
          <p:cNvSpPr txBox="1"/>
          <p:nvPr/>
        </p:nvSpPr>
        <p:spPr>
          <a:xfrm>
            <a:off x="3539179"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70" name="TextBox 70"/>
          <p:cNvSpPr txBox="1"/>
          <p:nvPr/>
        </p:nvSpPr>
        <p:spPr>
          <a:xfrm>
            <a:off x="6180842"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71" name="TextBox 71"/>
          <p:cNvSpPr txBox="1"/>
          <p:nvPr/>
        </p:nvSpPr>
        <p:spPr>
          <a:xfrm>
            <a:off x="880526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04</a:t>
            </a:r>
          </a:p>
        </p:txBody>
      </p:sp>
      <p:sp>
        <p:nvSpPr>
          <p:cNvPr id="72" name="TextBox 72"/>
          <p:cNvSpPr txBox="1"/>
          <p:nvPr/>
        </p:nvSpPr>
        <p:spPr>
          <a:xfrm>
            <a:off x="6257058"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子女的抚养权归属，明确由哪一方承担主要抚养责任。</a:t>
            </a:r>
          </a:p>
        </p:txBody>
      </p:sp>
      <p:grpSp>
        <p:nvGrpSpPr>
          <p:cNvPr id="73" name="Group 73"/>
          <p:cNvGrpSpPr/>
          <p:nvPr/>
        </p:nvGrpSpPr>
        <p:grpSpPr>
          <a:xfrm>
            <a:off x="454963" y="93878"/>
            <a:ext cx="10641129" cy="914400"/>
            <a:chOff x="454963" y="93878"/>
            <a:chExt cx="10641129" cy="914400"/>
          </a:xfrm>
        </p:grpSpPr>
        <p:sp>
          <p:nvSpPr>
            <p:cNvPr id="74" name="AutoShape 7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TextBox 9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子女抚养安排</a:t>
              </a:r>
            </a:p>
          </p:txBody>
        </p:sp>
      </p:grpSp>
      <p:sp>
        <p:nvSpPr>
          <p:cNvPr id="95" name="TextBox 95"/>
          <p:cNvSpPr txBox="1"/>
          <p:nvPr/>
        </p:nvSpPr>
        <p:spPr>
          <a:xfrm>
            <a:off x="3600742"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子女的抚养权归属，明确由哪一方承担主要抚养责任。</a:t>
            </a:r>
          </a:p>
        </p:txBody>
      </p:sp>
      <p:sp>
        <p:nvSpPr>
          <p:cNvPr id="96" name="TextBox 96"/>
          <p:cNvSpPr txBox="1"/>
          <p:nvPr/>
        </p:nvSpPr>
        <p:spPr>
          <a:xfrm>
            <a:off x="944426"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子女的抚养权归属，明确由哪一方承担主要抚养责任。</a:t>
            </a:r>
          </a:p>
        </p:txBody>
      </p:sp>
      <p:sp>
        <p:nvSpPr>
          <p:cNvPr id="97" name="TextBox 97"/>
          <p:cNvSpPr txBox="1"/>
          <p:nvPr/>
        </p:nvSpPr>
        <p:spPr>
          <a:xfrm>
            <a:off x="8913375"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子女的抚养权归属，明确由哪一方承担主要抚养责任。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517739"/>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保密条款，对协议内容及相关信息进行保密，避免不必要的纷争。</a:t>
            </a:r>
          </a:p>
        </p:txBody>
      </p:sp>
      <p:sp>
        <p:nvSpPr>
          <p:cNvPr id="15" name="TextBox 15"/>
          <p:cNvSpPr txBox="1"/>
          <p:nvPr/>
        </p:nvSpPr>
        <p:spPr>
          <a:xfrm>
            <a:off x="7417207" y="1517739"/>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违约责任，明确双方未按照协议履行义务时应承担的法律责任。</a:t>
            </a:r>
          </a:p>
        </p:txBody>
      </p:sp>
      <p:sp>
        <p:nvSpPr>
          <p:cNvPr id="16" name="TextBox 16"/>
          <p:cNvSpPr txBox="1"/>
          <p:nvPr/>
        </p:nvSpPr>
        <p:spPr>
          <a:xfrm>
            <a:off x="1002893" y="4404488"/>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协议生效条件和变更、解除程序，确保协议的合法性和可操作性。</a:t>
            </a:r>
          </a:p>
        </p:txBody>
      </p:sp>
      <p:sp>
        <p:nvSpPr>
          <p:cNvPr id="17" name="TextBox 17"/>
          <p:cNvSpPr txBox="1"/>
          <p:nvPr/>
        </p:nvSpPr>
        <p:spPr>
          <a:xfrm>
            <a:off x="7417207" y="4404488"/>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其他需要特别约定的事项，如精神损害赔偿、家务补偿等。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其他约定事项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离婚协议书撰写技巧与注意事项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清晰阐述离婚原因及双方自愿离婚的决定。</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详细说明子女抚养、财产分割等方面的具体要求和意愿。</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确保协议内容真实反映双方协商一致的结果。</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明确表述双方意愿和要求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全面清查夫妻共同财产，确保无遗漏。</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根据财产性质、来源等因素，合理确定分割比例。</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充分考虑子女抚养、经济能力等因素，保障弱势方合法权益。</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遵循公平、合理原则进行财产分割</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明确子女抚养权归属及抚养费支付方式。</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合理安排子女探视、教育等事宜，确保子女身心健康。</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充分考虑子女成长需求，制定切实可行的抚养计划。</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注重子女抚养安排的合理性和可操作性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https://d.book118.com/508027075046006037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2024-09-17T03:10:01.549</cp:lastPrinted>
  <dcterms:created xsi:type="dcterms:W3CDTF">2024-09-16T19:10:01Z</dcterms:created>
  <dcterms:modified xsi:type="dcterms:W3CDTF">2024-09-16T19:10:03Z</dcterms:modified>
</cp:coreProperties>
</file>