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GFUJBQ+MS-UIGothic"/>
      <p:regular r:id="rId15"/>
    </p:embeddedFont>
    <p:embeddedFont>
      <p:font typeface="BUKEJD+WOJWCT+MicrosoftYaHei-Bold"/>
      <p:regular r:id="rId16"/>
    </p:embeddedFont>
    <p:embeddedFont>
      <p:font typeface="WFNSFA+HELIVD+ArialMT"/>
      <p:regular r:id="rId17"/>
    </p:embeddedFont>
    <p:embeddedFont>
      <p:font typeface="LNVTJG+QFKOIA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5255C3-32BD-4992-8A20-A25B572318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DE9DC2-BC8B-492C-A5D7-0FC7B56527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2F0A84-1C4E-46FD-87C2-2FAF5BF833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539A12-C892-454B-A01D-F0E93FF450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8EEA7B4-1FE7-4EAE-A68D-5332EC3109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97835BF-BE29-407A-A7F2-39426073B8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2521471-1D57-4445-AD35-C0AB791208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C017E3-4029-4625-9EE9-AE21C83527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96A826-AAB2-4D16-A785-49CF1FB6F5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8A7D25-6632-42D8-9F86-BCB3C229B4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8187F6-0AD8-4798-8C4B-7ADEA81B00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8030001066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740400" y="1954049"/>
            <a:ext cx="6391833" cy="3527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B6FF"/>
                </a:solidFill>
                <a:latin typeface="GFUJBQ+MS-UIGothic"/>
                <a:cs typeface="GFUJBQ+MS-UIGothic"/>
              </a:rPr>
              <a:t>成都</a:t>
            </a:r>
            <a:r>
              <a:rPr sz="5150" spc="25">
                <a:solidFill>
                  <a:srgbClr val="00B6FF"/>
                </a:solidFill>
                <a:latin typeface="SimSun"/>
                <a:cs typeface="SimSun"/>
              </a:rPr>
              <a:t>华</a:t>
            </a:r>
            <a:r>
              <a:rPr sz="5150" spc="23">
                <a:solidFill>
                  <a:srgbClr val="00B6FF"/>
                </a:solidFill>
                <a:latin typeface="GFUJBQ+MS-UIGothic"/>
                <a:cs typeface="GFUJBQ+MS-UIGothic"/>
              </a:rPr>
              <a:t>置西</a:t>
            </a:r>
            <a:r>
              <a:rPr sz="5150" spc="25">
                <a:solidFill>
                  <a:srgbClr val="00B6FF"/>
                </a:solidFill>
                <a:latin typeface="SimSun"/>
                <a:cs typeface="SimSun"/>
              </a:rPr>
              <a:t>锦</a:t>
            </a:r>
            <a:r>
              <a:rPr sz="5150" spc="25">
                <a:solidFill>
                  <a:srgbClr val="00B6FF"/>
                </a:solidFill>
                <a:latin typeface="GFUJBQ+MS-UIGothic"/>
                <a:cs typeface="GFUJBQ+MS-UIGothic"/>
              </a:rPr>
              <a:t>城形</a:t>
            </a:r>
          </a:p>
          <a:p>
            <a:pPr marL="0" marR="0">
              <a:lnSpc>
                <a:spcPts val="5366"/>
              </a:lnSpc>
              <a:spcBef>
                <a:spcPts val="2083"/>
              </a:spcBef>
              <a:spcAft>
                <a:spcPct val="0"/>
              </a:spcAft>
            </a:pPr>
            <a:r>
              <a:rPr sz="5150" spc="25">
                <a:solidFill>
                  <a:srgbClr val="00B6FF"/>
                </a:solidFill>
                <a:latin typeface="GFUJBQ+MS-UIGothic"/>
                <a:cs typeface="GFUJBQ+MS-UIGothic"/>
              </a:rPr>
              <a:t>象策略方案黑</a:t>
            </a:r>
            <a:r>
              <a:rPr sz="5150" spc="25">
                <a:solidFill>
                  <a:srgbClr val="00B6FF"/>
                </a:solidFill>
                <a:latin typeface="SimSun"/>
                <a:cs typeface="SimSun"/>
              </a:rPr>
              <a:t>蚁</a:t>
            </a:r>
            <a:r>
              <a:rPr sz="5150" spc="27">
                <a:solidFill>
                  <a:srgbClr val="00B6FF"/>
                </a:solidFill>
                <a:latin typeface="BUKEJD+WOJWCT+MicrosoftYaHei-Bold"/>
                <a:cs typeface="BUKEJD+WOJWCT+MicrosoftYaHei-Bold"/>
              </a:rPr>
              <a:t>87</a:t>
            </a:r>
          </a:p>
          <a:p>
            <a:pPr marL="0" marR="0">
              <a:lnSpc>
                <a:spcPts val="5150"/>
              </a:lnSpc>
              <a:spcBef>
                <a:spcPts val="2249"/>
              </a:spcBef>
              <a:spcAft>
                <a:spcPct val="0"/>
              </a:spcAft>
            </a:pPr>
            <a:r>
              <a:rPr sz="5150" spc="25">
                <a:solidFill>
                  <a:srgbClr val="00B6FF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00B6FF"/>
                </a:solidFill>
                <a:latin typeface="GFUJBQ+MS-UIGothic"/>
                <a:cs typeface="GFUJBQ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68620" y="1588960"/>
            <a:ext cx="1881454" cy="784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WFNSFA+HELIVD+ArialMT"/>
                <a:cs typeface="WFNSFA+HELIVD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项</a:t>
            </a:r>
            <a:r>
              <a:rPr sz="2400">
                <a:solidFill>
                  <a:srgbClr val="00B6FF"/>
                </a:solidFill>
                <a:latin typeface="GFUJBQ+MS-UIGothic"/>
                <a:cs typeface="GFUJBQ+MS-UIGothic"/>
              </a:rPr>
              <a:t>目介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68620" y="2137600"/>
            <a:ext cx="3404955" cy="18813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WFNSFA+HELIVD+ArialMT"/>
                <a:cs typeface="WFNSFA+HELIVD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GFUJBQ+MS-UIGothic"/>
                <a:cs typeface="GFUJBQ+MS-UIGothic"/>
              </a:rPr>
              <a:t>目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标</a:t>
            </a:r>
            <a:r>
              <a:rPr sz="2400">
                <a:solidFill>
                  <a:srgbClr val="00B6FF"/>
                </a:solidFill>
                <a:latin typeface="GFUJBQ+MS-UIGothic"/>
                <a:cs typeface="GFUJBQ+MS-UIGothic"/>
              </a:rPr>
              <a:t>市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场</a:t>
            </a:r>
            <a:r>
              <a:rPr sz="2400">
                <a:solidFill>
                  <a:srgbClr val="00B6FF"/>
                </a:solidFill>
                <a:latin typeface="GFUJBQ+MS-UIGothic"/>
                <a:cs typeface="GFUJBQ+MS-UIGothic"/>
              </a:rPr>
              <a:t>分析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WFNSFA+HELIVD+ArialMT"/>
                <a:cs typeface="WFNSFA+HELIVD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GFUJBQ+MS-UIGothic"/>
                <a:cs typeface="GFUJBQ+MS-UIGothic"/>
              </a:rPr>
              <a:t>品牌定位与形象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设计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WFNSFA+HELIVD+ArialMT"/>
                <a:cs typeface="WFNSFA+HELIVD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产</a:t>
            </a:r>
            <a:r>
              <a:rPr sz="2400">
                <a:solidFill>
                  <a:srgbClr val="00B6FF"/>
                </a:solidFill>
                <a:latin typeface="GFUJBQ+MS-UIGothic"/>
                <a:cs typeface="GFUJBQ+MS-UIGothic"/>
              </a:rPr>
              <a:t>品策略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68620" y="3783520"/>
            <a:ext cx="1881454" cy="784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WFNSFA+HELIVD+ArialMT"/>
                <a:cs typeface="WFNSFA+HELIVD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GFUJBQ+MS-UIGothic"/>
                <a:cs typeface="GFUJBQ+MS-UIGothic"/>
              </a:rPr>
              <a:t>渠道策略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68620" y="4332160"/>
            <a:ext cx="1881454" cy="784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WFNSFA+HELIVD+ArialMT"/>
                <a:cs typeface="WFNSFA+HELIVD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营销</a:t>
            </a:r>
            <a:r>
              <a:rPr sz="2400">
                <a:solidFill>
                  <a:srgbClr val="00B6FF"/>
                </a:solidFill>
                <a:latin typeface="GFUJBQ+MS-UIGothic"/>
                <a:cs typeface="GFUJBQ+MS-UIGothic"/>
              </a:rPr>
              <a:t>策略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68620" y="4880800"/>
            <a:ext cx="3099807" cy="7837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B6FF"/>
                </a:solidFill>
                <a:latin typeface="WFNSFA+HELIVD+ArialMT"/>
                <a:cs typeface="WFNSFA+HELIVD+ArialMT"/>
              </a:rPr>
              <a:t>•</a:t>
            </a:r>
            <a:r>
              <a:rPr sz="2450" spc="128">
                <a:solidFill>
                  <a:srgbClr val="00B6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执</a:t>
            </a:r>
            <a:r>
              <a:rPr sz="2400">
                <a:solidFill>
                  <a:srgbClr val="00B6FF"/>
                </a:solidFill>
                <a:latin typeface="GFUJBQ+MS-UIGothic"/>
                <a:cs typeface="GFUJBQ+MS-UIGothic"/>
              </a:rPr>
              <a:t>行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计</a:t>
            </a:r>
            <a:r>
              <a:rPr sz="2400">
                <a:solidFill>
                  <a:srgbClr val="00B6FF"/>
                </a:solidFill>
                <a:latin typeface="GFUJBQ+MS-UIGothic"/>
                <a:cs typeface="GFUJBQ+MS-UIGothic"/>
              </a:rPr>
              <a:t>划与</a:t>
            </a:r>
            <a:r>
              <a:rPr sz="2400">
                <a:solidFill>
                  <a:srgbClr val="00B6FF"/>
                </a:solidFill>
                <a:latin typeface="SimSun"/>
                <a:cs typeface="SimSun"/>
              </a:rPr>
              <a:t>时间</a:t>
            </a:r>
            <a:r>
              <a:rPr sz="2400">
                <a:solidFill>
                  <a:srgbClr val="00B6FF"/>
                </a:solidFill>
                <a:latin typeface="GFUJBQ+MS-UIGothic"/>
                <a:cs typeface="GFUJBQ+MS-UIGothic"/>
              </a:rPr>
              <a:t>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97829" y="1856760"/>
            <a:ext cx="1482328" cy="484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6D3FF"/>
                </a:solidFill>
                <a:latin typeface="BUKEJD+WOJWCT+MicrosoftYaHei-Bold"/>
                <a:cs typeface="BUKEJD+WOJWCT+MicrosoftYaHei-Bold"/>
              </a:rPr>
              <a:t>CATALOGUE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24450" y="3559476"/>
            <a:ext cx="2663952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7">
                <a:solidFill>
                  <a:srgbClr val="00B6FF"/>
                </a:solidFill>
                <a:latin typeface="SimSun"/>
                <a:cs typeface="SimSun"/>
              </a:rPr>
              <a:t>项</a:t>
            </a:r>
            <a:r>
              <a:rPr sz="3800" spc="25">
                <a:solidFill>
                  <a:srgbClr val="00B6FF"/>
                </a:solidFill>
                <a:latin typeface="GFUJBQ+MS-UIGothic"/>
                <a:cs typeface="GFUJBQ+MS-UIGothic"/>
              </a:rPr>
              <a:t>目介</a:t>
            </a:r>
            <a:r>
              <a:rPr sz="3800">
                <a:solidFill>
                  <a:srgbClr val="00B6FF"/>
                </a:solidFill>
                <a:latin typeface="SimSun"/>
                <a:cs typeface="SimSun"/>
              </a:rPr>
              <a:t>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项</a:t>
            </a:r>
            <a:r>
              <a:rPr sz="3000">
                <a:solidFill>
                  <a:srgbClr val="00B6FF"/>
                </a:solidFill>
                <a:latin typeface="GFUJBQ+MS-UIGothic"/>
                <a:cs typeface="GFUJBQ+MS-UIGothic"/>
              </a:rPr>
              <a:t>目背景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2919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BUKEJD+WOJWCT+MicrosoftYaHei-Bold"/>
                <a:cs typeface="BUKEJD+WOJWCT+MicrosoftYaHei-Bold"/>
              </a:rPr>
              <a:t>01</a:t>
            </a:r>
          </a:p>
          <a:p>
            <a:pPr marL="0" marR="0">
              <a:lnSpc>
                <a:spcPts val="3125"/>
              </a:lnSpc>
              <a:spcBef>
                <a:spcPts val="12284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BUKEJD+WOJWCT+MicrosoftYaHei-Bold"/>
                <a:cs typeface="BUKEJD+WOJWCT+MicrosoftYaHei-Bold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项</a:t>
            </a:r>
            <a:r>
              <a:rPr sz="3000">
                <a:solidFill>
                  <a:srgbClr val="00B6FF"/>
                </a:solidFill>
                <a:latin typeface="GFUJBQ+MS-UIGothic"/>
                <a:cs typeface="GFUJBQ+MS-UIGothic"/>
              </a:rPr>
              <a:t>目目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3285" y="4651747"/>
            <a:ext cx="284797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制定一套符合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华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置西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锦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城定位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的形象策略方案，提升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目的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整体形象和市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场竞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争力。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09490" y="4651747"/>
            <a:ext cx="299345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形象策略方案的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施，促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进项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目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销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售和招商工作的开展，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提高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目的市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占有率。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33155" y="4651747"/>
            <a:ext cx="284797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塑造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华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置西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锦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城独特的品牌形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象，提升其在消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者心中的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认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知度和美誉度。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项</a:t>
            </a:r>
            <a:r>
              <a:rPr sz="3000">
                <a:solidFill>
                  <a:srgbClr val="00B6FF"/>
                </a:solidFill>
                <a:latin typeface="GFUJBQ+MS-UIGothic"/>
                <a:cs typeface="GFUJBQ+MS-UIGothic"/>
              </a:rPr>
              <a:t>目范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围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8364" y="4348853"/>
            <a:ext cx="3067050" cy="12992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对华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置西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锦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城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行全面的形象策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划，包括但不限于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项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目定位、品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牌形象、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视觉识别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、宣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传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推广等</a:t>
            </a:r>
          </a:p>
          <a:p>
            <a:pPr marL="104775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方面。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618354" y="4348853"/>
            <a:ext cx="3212529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制定具体的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施方案和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时间计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划，</a:t>
            </a:r>
          </a:p>
          <a:p>
            <a:pPr marL="9525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确保形象策略方案的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顺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利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执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行。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394065" y="4348853"/>
            <a:ext cx="3212529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方案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施效果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监测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估，</a:t>
            </a:r>
          </a:p>
          <a:p>
            <a:pPr marL="9525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及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时调</a:t>
            </a: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整和完善方案，以达到最</a:t>
            </a:r>
          </a:p>
          <a:p>
            <a:pPr marL="104775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GFUJBQ+MS-UIGothic"/>
                <a:cs typeface="GFUJBQ+MS-UIGothic"/>
              </a:rPr>
              <a:t>佳效果。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97829" y="1856760"/>
            <a:ext cx="1482328" cy="484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66D3FF"/>
                </a:solidFill>
                <a:latin typeface="BUKEJD+WOJWCT+MicrosoftYaHei-Bold"/>
                <a:cs typeface="BUKEJD+WOJWCT+MicrosoftYaHei-Bold"/>
              </a:rPr>
              <a:t>CATALOGUE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38675" y="3559476"/>
            <a:ext cx="3635426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7">
                <a:solidFill>
                  <a:srgbClr val="00B6FF"/>
                </a:solidFill>
                <a:latin typeface="GFUJBQ+MS-UIGothic"/>
                <a:cs typeface="GFUJBQ+MS-UIGothic"/>
              </a:rPr>
              <a:t>目</a:t>
            </a:r>
            <a:r>
              <a:rPr sz="3800" spc="23">
                <a:solidFill>
                  <a:srgbClr val="00B6FF"/>
                </a:solidFill>
                <a:latin typeface="SimSun"/>
                <a:cs typeface="SimSun"/>
              </a:rPr>
              <a:t>标</a:t>
            </a:r>
            <a:r>
              <a:rPr sz="3800" spc="27">
                <a:solidFill>
                  <a:srgbClr val="00B6FF"/>
                </a:solidFill>
                <a:latin typeface="GFUJBQ+MS-UIGothic"/>
                <a:cs typeface="GFUJBQ+MS-UIGothic"/>
              </a:rPr>
              <a:t>市</a:t>
            </a:r>
            <a:r>
              <a:rPr sz="3800" spc="23">
                <a:solidFill>
                  <a:srgbClr val="00B6FF"/>
                </a:solidFill>
                <a:latin typeface="SimSun"/>
                <a:cs typeface="SimSun"/>
              </a:rPr>
              <a:t>场</a:t>
            </a:r>
            <a:r>
              <a:rPr sz="3800" spc="27">
                <a:solidFill>
                  <a:srgbClr val="00B6FF"/>
                </a:solidFill>
                <a:latin typeface="GFUJBQ+MS-UIGothic"/>
                <a:cs typeface="GFUJBQ+MS-UIGothic"/>
              </a:rPr>
              <a:t>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GFUJBQ+MS-UIGothic"/>
                <a:cs typeface="GFUJBQ+MS-UIGothic"/>
              </a:rPr>
              <a:t>目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标</a:t>
            </a:r>
            <a:r>
              <a:rPr sz="3000">
                <a:solidFill>
                  <a:srgbClr val="00B6FF"/>
                </a:solidFill>
                <a:latin typeface="GFUJBQ+MS-UIGothic"/>
                <a:cs typeface="GFUJBQ+MS-UIGothic"/>
              </a:rPr>
              <a:t>客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户</a:t>
            </a:r>
            <a:r>
              <a:rPr sz="3000">
                <a:solidFill>
                  <a:srgbClr val="00B6FF"/>
                </a:solidFill>
                <a:latin typeface="GFUJBQ+MS-UIGothic"/>
                <a:cs typeface="GFUJBQ+MS-UIGothic"/>
              </a:rPr>
              <a:t>群分析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79270" y="170995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GFUJBQ+MS-UIGothic"/>
                <a:cs typeface="GFUJBQ+MS-UIGothic"/>
              </a:rPr>
              <a:t>目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标</a:t>
            </a:r>
            <a:r>
              <a:rPr sz="2000" spc="25">
                <a:solidFill>
                  <a:srgbClr val="FFFDFD"/>
                </a:solidFill>
                <a:latin typeface="GFUJBQ+MS-UIGothic"/>
                <a:cs typeface="GFUJBQ+MS-UIGothic"/>
              </a:rPr>
              <a:t>客</a:t>
            </a: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户</a:t>
            </a:r>
            <a:r>
              <a:rPr sz="2000" spc="25">
                <a:solidFill>
                  <a:srgbClr val="FFFDFD"/>
                </a:solidFill>
                <a:latin typeface="GFUJBQ+MS-UIGothic"/>
                <a:cs typeface="GFUJBQ+MS-UIGothic"/>
              </a:rPr>
              <a:t>群定位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697594" y="170995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GFUJBQ+MS-UIGothic"/>
                <a:cs typeface="GFUJBQ+MS-UIGothic"/>
              </a:rPr>
              <a:t>客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户获</a:t>
            </a:r>
            <a:r>
              <a:rPr sz="2000" spc="25">
                <a:solidFill>
                  <a:srgbClr val="FFFDFD"/>
                </a:solidFill>
                <a:latin typeface="GFUJBQ+MS-UIGothic"/>
                <a:cs typeface="GFUJBQ+MS-UIGothic"/>
              </a:rPr>
              <a:t>取渠道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904480" y="2452742"/>
            <a:ext cx="3503488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FUJBQ+MS-UIGothic"/>
                <a:cs typeface="GFUJBQ+MS-UIGothic"/>
              </a:rPr>
              <a:t>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DFD"/>
                </a:solidFill>
                <a:latin typeface="GFUJBQ+MS-UIGothic"/>
                <a:cs typeface="GFUJBQ+MS-UIGothic"/>
              </a:rPr>
              <a:t>多种渠道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获</a:t>
            </a:r>
            <a:r>
              <a:rPr sz="1500">
                <a:solidFill>
                  <a:srgbClr val="FFFDFD"/>
                </a:solidFill>
                <a:latin typeface="GFUJBQ+MS-UIGothic"/>
                <a:cs typeface="GFUJBQ+MS-UIGothic"/>
              </a:rPr>
              <a:t>取目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DFD"/>
                </a:solidFill>
                <a:latin typeface="GFUJBQ+MS-UIGothic"/>
                <a:cs typeface="GFUJBQ+MS-UIGothic"/>
              </a:rPr>
              <a:t>客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户</a:t>
            </a:r>
            <a:r>
              <a:rPr sz="1500">
                <a:solidFill>
                  <a:srgbClr val="FFFDFD"/>
                </a:solidFill>
                <a:latin typeface="GFUJBQ+MS-UIGothic"/>
                <a:cs typeface="GFUJBQ+MS-UIGothic"/>
              </a:rPr>
              <a:t>信息，包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FUJBQ+MS-UIGothic"/>
                <a:cs typeface="GFUJBQ+MS-UIGothic"/>
              </a:rPr>
              <a:t>括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FFFDFD"/>
                </a:solidFill>
                <a:latin typeface="GFUJBQ+MS-UIGothic"/>
                <a:cs typeface="GFUJBQ+MS-UIGothic"/>
              </a:rPr>
              <a:t>上平台、社交媒体、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FFFDFD"/>
                </a:solidFill>
                <a:latin typeface="GFUJBQ+MS-UIGothic"/>
                <a:cs typeface="GFUJBQ+MS-UIGothic"/>
              </a:rPr>
              <a:t>下活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DFD"/>
                </a:solidFill>
                <a:latin typeface="GFUJBQ+MS-UIGothic"/>
                <a:cs typeface="GFUJBQ+MS-UIGothic"/>
              </a:rPr>
              <a:t>等，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FUJBQ+MS-UIGothic"/>
                <a:cs typeface="GFUJBQ+MS-UIGothic"/>
              </a:rPr>
              <a:t>建立客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户</a:t>
            </a:r>
            <a:r>
              <a:rPr sz="1500">
                <a:solidFill>
                  <a:srgbClr val="FFFDFD"/>
                </a:solidFill>
                <a:latin typeface="GFUJBQ+MS-UIGothic"/>
                <a:cs typeface="GFUJBQ+MS-UIGothic"/>
              </a:rPr>
              <a:t>数据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库</a:t>
            </a:r>
            <a:r>
              <a:rPr sz="1500">
                <a:solidFill>
                  <a:srgbClr val="FFFDFD"/>
                </a:solidFill>
                <a:latin typeface="GFUJBQ+MS-UIGothic"/>
                <a:cs typeface="GFUJBQ+MS-UIGothic"/>
              </a:rPr>
              <a:t>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DFD"/>
                </a:solidFill>
                <a:latin typeface="GFUJBQ+MS-UIGothic"/>
                <a:cs typeface="GFUJBQ+MS-UIGothic"/>
              </a:rPr>
              <a:t>行精准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营销</a:t>
            </a:r>
            <a:r>
              <a:rPr sz="1500">
                <a:solidFill>
                  <a:srgbClr val="FFFDFD"/>
                </a:solidFill>
                <a:latin typeface="GFUJBQ+MS-UIGothic"/>
                <a:cs typeface="GFUJBQ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09675" y="2624192"/>
            <a:ext cx="343160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FUJBQ+MS-UIGothic"/>
                <a:cs typeface="GFUJBQ+MS-UIGothic"/>
              </a:rPr>
              <a:t>中高端收入家庭，注重生活品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FFFDFD"/>
                </a:solidFill>
                <a:latin typeface="GFUJBQ+MS-UIGothic"/>
                <a:cs typeface="GFUJBQ+MS-UIGothic"/>
              </a:rPr>
              <a:t>和居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FUJBQ+MS-UIGothic"/>
                <a:cs typeface="GFUJBQ+MS-UIGothic"/>
              </a:rPr>
              <a:t>住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FFFDFD"/>
                </a:solidFill>
                <a:latin typeface="GFUJBQ+MS-UIGothic"/>
                <a:cs typeface="GFUJBQ+MS-UIGothic"/>
              </a:rPr>
              <a:t>境的人群。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02884" y="385371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GFUJBQ+MS-UIGothic"/>
                <a:cs typeface="GFUJBQ+MS-UIGothic"/>
              </a:rPr>
              <a:t>客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户</a:t>
            </a:r>
            <a:r>
              <a:rPr sz="2000" spc="25">
                <a:solidFill>
                  <a:srgbClr val="FFFDFD"/>
                </a:solidFill>
                <a:latin typeface="GFUJBQ+MS-UIGothic"/>
                <a:cs typeface="GFUJBQ+MS-UIGothic"/>
              </a:rPr>
              <a:t>需求特点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597138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FUJBQ+MS-UIGothic"/>
                <a:cs typeface="GFUJBQ+MS-UIGothic"/>
              </a:rPr>
              <a:t>追求舒适、安全、便捷的居住体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验</a:t>
            </a:r>
            <a:r>
              <a:rPr sz="1500">
                <a:solidFill>
                  <a:srgbClr val="FFFDFD"/>
                </a:solidFill>
                <a:latin typeface="GFUJBQ+MS-UIGothic"/>
                <a:cs typeface="GFUJBQ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FUJBQ+MS-UIGothic"/>
                <a:cs typeface="GFUJBQ+MS-UIGothic"/>
              </a:rPr>
              <a:t>注重社区文化和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邻</a:t>
            </a:r>
            <a:r>
              <a:rPr sz="1500">
                <a:solidFill>
                  <a:srgbClr val="FFFDFD"/>
                </a:solidFill>
                <a:latin typeface="GFUJBQ+MS-UIGothic"/>
                <a:cs typeface="GFUJBQ+MS-UIGothic"/>
              </a:rPr>
              <a:t>里关系，有一定的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购</a:t>
            </a:r>
            <a:r>
              <a:rPr sz="1500">
                <a:solidFill>
                  <a:srgbClr val="FFFDFD"/>
                </a:solidFill>
                <a:latin typeface="GFUJBQ+MS-UIGothic"/>
                <a:cs typeface="GFUJBQ+MS-UIGothic"/>
              </a:rPr>
              <a:t>房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经验</a:t>
            </a:r>
            <a:r>
              <a:rPr sz="1500">
                <a:solidFill>
                  <a:srgbClr val="FFFDFD"/>
                </a:solidFill>
                <a:latin typeface="GFUJBQ+MS-UIGothic"/>
                <a:cs typeface="GFUJBQ+MS-UIGothic"/>
              </a:rPr>
              <a:t>和投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FFFDFD"/>
                </a:solidFill>
                <a:latin typeface="GFUJBQ+MS-UIGothic"/>
                <a:cs typeface="GFUJBQ+MS-UIGothic"/>
              </a:rPr>
              <a:t>意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FFFDFD"/>
                </a:solidFill>
                <a:latin typeface="GFUJBQ+MS-UIGothic"/>
                <a:cs typeface="GFUJBQ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竞</a:t>
            </a:r>
            <a:r>
              <a:rPr sz="3000">
                <a:solidFill>
                  <a:srgbClr val="00B6FF"/>
                </a:solidFill>
                <a:latin typeface="GFUJBQ+MS-UIGothic"/>
                <a:cs typeface="GFUJBQ+MS-UIGothic"/>
              </a:rPr>
              <a:t>争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对</a:t>
            </a:r>
            <a:r>
              <a:rPr sz="3000">
                <a:solidFill>
                  <a:srgbClr val="00B6FF"/>
                </a:solidFill>
                <a:latin typeface="GFUJBQ+MS-UIGothic"/>
                <a:cs typeface="GFUJBQ+MS-UIGothic"/>
              </a:rPr>
              <a:t>手分析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BUKEJD+WOJWCT+MicrosoftYaHei-Bold"/>
                <a:cs typeface="BUKEJD+WOJWCT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BUKEJD+WOJWCT+MicrosoftYaHei-Bold"/>
                <a:cs typeface="BUKEJD+WOJWCT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BUKEJD+WOJWCT+MicrosoftYaHei-Bold"/>
                <a:cs typeface="BUKEJD+WOJWCT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SimSun"/>
                <a:cs typeface="SimSun"/>
              </a:rPr>
              <a:t>对</a:t>
            </a:r>
            <a:r>
              <a:rPr sz="2000" spc="25">
                <a:solidFill>
                  <a:srgbClr val="00B6FF"/>
                </a:solidFill>
                <a:latin typeface="GFUJBQ+MS-UIGothic"/>
                <a:cs typeface="GFUJBQ+MS-UIGothic"/>
              </a:rPr>
              <a:t>手楼</a:t>
            </a:r>
            <a:r>
              <a:rPr sz="2000" spc="23">
                <a:solidFill>
                  <a:srgbClr val="00B6FF"/>
                </a:solidFill>
                <a:latin typeface="SimSun"/>
                <a:cs typeface="SimSun"/>
              </a:rPr>
              <a:t>盘</a:t>
            </a:r>
            <a:r>
              <a:rPr sz="2000" spc="25">
                <a:solidFill>
                  <a:srgbClr val="00B6FF"/>
                </a:solidFill>
                <a:latin typeface="GFUJBQ+MS-UIGothic"/>
                <a:cs typeface="GFUJBQ+MS-UIGothic"/>
              </a:rPr>
              <a:t>分析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SimSun"/>
                <a:cs typeface="SimSun"/>
              </a:rPr>
              <a:t>竞</a:t>
            </a:r>
            <a:r>
              <a:rPr sz="2000" spc="25">
                <a:solidFill>
                  <a:srgbClr val="00B6FF"/>
                </a:solidFill>
                <a:latin typeface="GFUJBQ+MS-UIGothic"/>
                <a:cs typeface="GFUJBQ+MS-UIGothic"/>
              </a:rPr>
              <a:t>争</a:t>
            </a:r>
            <a:r>
              <a:rPr sz="2000" spc="25">
                <a:solidFill>
                  <a:srgbClr val="00B6FF"/>
                </a:solidFill>
                <a:latin typeface="SimSun"/>
                <a:cs typeface="SimSun"/>
              </a:rPr>
              <a:t>优势</a:t>
            </a:r>
            <a:r>
              <a:rPr sz="2000" spc="25">
                <a:solidFill>
                  <a:srgbClr val="00B6FF"/>
                </a:solidFill>
                <a:latin typeface="GFUJBQ+MS-UIGothic"/>
                <a:cs typeface="GFUJBQ+MS-UIGothic"/>
              </a:rPr>
              <a:t>提</a:t>
            </a:r>
            <a:r>
              <a:rPr sz="2000">
                <a:solidFill>
                  <a:srgbClr val="00B6FF"/>
                </a:solidFill>
                <a:latin typeface="SimSun"/>
                <a:cs typeface="SimSun"/>
              </a:rPr>
              <a:t>炼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6FF"/>
                </a:solidFill>
                <a:latin typeface="SimSun"/>
                <a:cs typeface="SimSun"/>
              </a:rPr>
              <a:t>竞</a:t>
            </a:r>
            <a:r>
              <a:rPr sz="2000" spc="25">
                <a:solidFill>
                  <a:srgbClr val="00B6FF"/>
                </a:solidFill>
                <a:latin typeface="GFUJBQ+MS-UIGothic"/>
                <a:cs typeface="GFUJBQ+MS-UIGothic"/>
              </a:rPr>
              <a:t>争策略制定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6FF"/>
                </a:solidFill>
                <a:latin typeface="GFUJBQ+MS-UIGothic"/>
                <a:cs typeface="GFUJBQ+MS-UIGothic"/>
              </a:rPr>
              <a:t>市</a:t>
            </a:r>
            <a:r>
              <a:rPr sz="3000">
                <a:solidFill>
                  <a:srgbClr val="00B6FF"/>
                </a:solidFill>
                <a:latin typeface="SimSun"/>
                <a:cs typeface="SimSun"/>
              </a:rPr>
              <a:t>场趋势</a:t>
            </a:r>
            <a:r>
              <a:rPr sz="3000">
                <a:solidFill>
                  <a:srgbClr val="00B6FF"/>
                </a:solidFill>
                <a:latin typeface="GFUJBQ+MS-UIGothic"/>
                <a:cs typeface="GFUJBQ+MS-UIGothic"/>
              </a:rPr>
              <a:t>分析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GFUJBQ+MS-UIGothic"/>
                <a:cs typeface="GFUJBQ+MS-UIGothic"/>
              </a:rPr>
              <a:t>政策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环</a:t>
            </a:r>
            <a:r>
              <a:rPr sz="2300" spc="23">
                <a:solidFill>
                  <a:srgbClr val="00B6FF"/>
                </a:solidFill>
                <a:latin typeface="GFUJBQ+MS-UIGothic"/>
                <a:cs typeface="GFUJBQ+MS-UIGothic"/>
              </a:rPr>
              <a:t>境分析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经济环</a:t>
            </a:r>
            <a:r>
              <a:rPr sz="2300" spc="23">
                <a:solidFill>
                  <a:srgbClr val="00B6FF"/>
                </a:solidFill>
                <a:latin typeface="GFUJBQ+MS-UIGothic"/>
                <a:cs typeface="GFUJBQ+MS-UIGothic"/>
              </a:rPr>
              <a:t>境分析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B6FF"/>
                </a:solidFill>
                <a:latin typeface="GFUJBQ+MS-UIGothic"/>
                <a:cs typeface="GFUJBQ+MS-UIGothic"/>
              </a:rPr>
              <a:t>市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场</a:t>
            </a:r>
            <a:r>
              <a:rPr sz="2300" spc="23">
                <a:solidFill>
                  <a:srgbClr val="00B6FF"/>
                </a:solidFill>
                <a:latin typeface="GFUJBQ+MS-UIGothic"/>
                <a:cs typeface="GFUJBQ+MS-UIGothic"/>
              </a:rPr>
              <a:t>需求</a:t>
            </a:r>
            <a:r>
              <a:rPr sz="2300" spc="25">
                <a:solidFill>
                  <a:srgbClr val="00B6FF"/>
                </a:solidFill>
                <a:latin typeface="SimSun"/>
                <a:cs typeface="SimSun"/>
              </a:rPr>
              <a:t>趋势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https://d.book118.com/508030001066006046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9">
      <vt:lpstr>Arial</vt:lpstr>
      <vt:lpstr>Calibri</vt:lpstr>
      <vt:lpstr>GFUJBQ+MS-UIGothic</vt:lpstr>
      <vt:lpstr>SimSun</vt:lpstr>
      <vt:lpstr>BUKEJD+WOJWCT+MicrosoftYaHei-Bold</vt:lpstr>
      <vt:lpstr>WFNSFA+HELIVD+ArialMT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2024-09-27T10:11:52.033</cp:lastPrinted>
  <dcterms:created xsi:type="dcterms:W3CDTF">2024-09-27T02:11:52Z</dcterms:created>
  <dcterms:modified xsi:type="dcterms:W3CDTF">2024-09-27T02:11:53Z</dcterms:modified>
</cp:coreProperties>
</file>