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047215D-5C50-48EC-9F4C-F5553384EA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B3FD9C-A805-475A-BF77-CA276C59F0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70FBB26-6145-44FD-85B9-554932BAE2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7A2D1E7-EDD2-4B20-B1F0-7F026830BF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1CF3187-EFDC-4F84-93BD-6DD8C0362C9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0EC0123-4A77-485F-B21F-794E4EEFDB4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5C0713F-87CA-490E-9959-6649F238732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B1FBD9-FBB8-4D2A-A2F2-516CB2A472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78BD4D-B94A-41CD-A09D-CCE5865E02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E8B870-40C0-4FC9-B57A-5CAC8130E2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ED38AE-B104-4C46-95A1-824AA8FB53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16.jpeg" /><Relationship Id="rId6"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4.jpeg" /><Relationship Id="rId4" Type="http://schemas.openxmlformats.org/officeDocument/2006/relationships/image" Target="../media/image25.jpeg" /><Relationship Id="rId5"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804311105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护理工作呼吸道潮气量监测操作规范</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呼吸道潮气量监测基本概念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护理工作在呼吸道潮气量监测中的角色</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呼吸道潮气量监测操作规范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并发症预防与处理措施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质量管理与持续改进策略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引言</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呼吸道潮气量监测能够及时发现患者呼吸功能异常，预防潜在的呼吸道并发症，保障患者生命安全。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确保患者安全</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08" r="1670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指导临床决策</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提高护理质量</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6667" b="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通过实时监测和数据分析，医护人员可以了解患者的呼吸状况，为临床诊断和治疗提供重要依据。</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规范的呼吸道潮气量监测操作有助于提高护理工作的专业性和准确性，提升患者满意度。</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76302" y="2035960"/>
            <a:ext cx="3553224" cy="1998628"/>
          </a:xfrm>
          <a:prstGeom prst="roundRect">
            <a:avLst/>
          </a:prstGeom>
          <a:solidFill>
            <a:schemeClr val="accent2">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260531" y="3557475"/>
            <a:ext cx="656574" cy="12724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2778017" y="2474443"/>
            <a:ext cx="1581150" cy="1600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4575" b="1">
                <a:solidFill>
                  <a:schemeClr val="accent1">
                    <a:alpha val="100000"/>
                  </a:schemeClr>
                </a:solidFill>
                <a:latin typeface="Microsoft Yahei"/>
                <a:ea typeface="Microsoft Yahei"/>
                <a:cs typeface="Microsoft Yahei"/>
              </a:rPr>
              <a:t>01</a:t>
            </a:r>
          </a:p>
        </p:txBody>
      </p:sp>
      <p:sp>
        <p:nvSpPr>
          <p:cNvPr id="5" name="TextBox 5"/>
          <p:cNvSpPr txBox="1"/>
          <p:nvPr/>
        </p:nvSpPr>
        <p:spPr>
          <a:xfrm>
            <a:off x="801021" y="2433294"/>
            <a:ext cx="25050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适用范围：本规范适用于各类医疗机构中涉及呼吸道潮气量监测的护理操作。</a:t>
            </a:r>
          </a:p>
        </p:txBody>
      </p:sp>
      <p:sp>
        <p:nvSpPr>
          <p:cNvPr id="6" name="AutoShape 6"/>
          <p:cNvSpPr/>
          <p:nvPr/>
        </p:nvSpPr>
        <p:spPr>
          <a:xfrm>
            <a:off x="4318541" y="2035960"/>
            <a:ext cx="3553224" cy="1998628"/>
          </a:xfrm>
          <a:prstGeom prst="roundRect">
            <a:avLst/>
          </a:prstGeom>
          <a:solidFill>
            <a:schemeClr val="accent2">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002770" y="3557475"/>
            <a:ext cx="656574" cy="12724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502382" y="2474443"/>
            <a:ext cx="1581150" cy="1600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4575" b="1">
                <a:solidFill>
                  <a:schemeClr val="accent1">
                    <a:alpha val="100000"/>
                  </a:schemeClr>
                </a:solidFill>
                <a:latin typeface="Microsoft Yahei"/>
                <a:ea typeface="Microsoft Yahei"/>
                <a:cs typeface="Microsoft Yahei"/>
              </a:rPr>
              <a:t>02</a:t>
            </a:r>
          </a:p>
        </p:txBody>
      </p:sp>
      <p:sp>
        <p:nvSpPr>
          <p:cNvPr id="9" name="TextBox 9"/>
          <p:cNvSpPr txBox="1"/>
          <p:nvPr/>
        </p:nvSpPr>
        <p:spPr>
          <a:xfrm>
            <a:off x="4502110" y="2433294"/>
            <a:ext cx="25050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适用对象：包括但不限于以下患者类型</a:t>
            </a:r>
          </a:p>
        </p:txBody>
      </p:sp>
      <p:sp>
        <p:nvSpPr>
          <p:cNvPr id="10" name="AutoShape 10"/>
          <p:cNvSpPr/>
          <p:nvPr/>
        </p:nvSpPr>
        <p:spPr>
          <a:xfrm>
            <a:off x="8060781" y="2035960"/>
            <a:ext cx="3553224" cy="1998628"/>
          </a:xfrm>
          <a:prstGeom prst="roundRect">
            <a:avLst/>
          </a:prstGeom>
          <a:solidFill>
            <a:schemeClr val="accent2">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757202" y="3557475"/>
            <a:ext cx="656574" cy="12724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10243446" y="2474443"/>
            <a:ext cx="1581150" cy="1600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4575" b="1">
                <a:solidFill>
                  <a:schemeClr val="accent1">
                    <a:alpha val="100000"/>
                  </a:schemeClr>
                </a:solidFill>
                <a:latin typeface="Microsoft Yahei"/>
                <a:ea typeface="Microsoft Yahei"/>
                <a:cs typeface="Microsoft Yahei"/>
              </a:rPr>
              <a:t>03</a:t>
            </a:r>
          </a:p>
        </p:txBody>
      </p:sp>
      <p:sp>
        <p:nvSpPr>
          <p:cNvPr id="13" name="TextBox 13"/>
          <p:cNvSpPr txBox="1"/>
          <p:nvPr/>
        </p:nvSpPr>
        <p:spPr>
          <a:xfrm>
            <a:off x="8256542" y="2433294"/>
            <a:ext cx="25050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呼吸系统疾病患者，如慢性阻塞性肺疾病（COPD）、哮喘等。</a:t>
            </a:r>
          </a:p>
        </p:txBody>
      </p:sp>
      <p:sp>
        <p:nvSpPr>
          <p:cNvPr id="14" name="AutoShape 14"/>
          <p:cNvSpPr/>
          <p:nvPr/>
        </p:nvSpPr>
        <p:spPr>
          <a:xfrm>
            <a:off x="576302" y="4282090"/>
            <a:ext cx="3553224" cy="1998628"/>
          </a:xfrm>
          <a:prstGeom prst="roundRect">
            <a:avLst/>
          </a:prstGeom>
          <a:solidFill>
            <a:schemeClr val="accent2">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260531" y="5817193"/>
            <a:ext cx="656574" cy="12724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758967" y="4720573"/>
            <a:ext cx="1581150" cy="1600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4575" b="1">
                <a:solidFill>
                  <a:schemeClr val="accent1">
                    <a:alpha val="100000"/>
                  </a:schemeClr>
                </a:solidFill>
                <a:latin typeface="Microsoft Yahei"/>
                <a:ea typeface="Microsoft Yahei"/>
                <a:cs typeface="Microsoft Yahei"/>
              </a:rPr>
              <a:t>04</a:t>
            </a:r>
          </a:p>
        </p:txBody>
      </p:sp>
      <p:sp>
        <p:nvSpPr>
          <p:cNvPr id="17" name="TextBox 17"/>
          <p:cNvSpPr txBox="1"/>
          <p:nvPr/>
        </p:nvSpPr>
        <p:spPr>
          <a:xfrm>
            <a:off x="801021" y="4679425"/>
            <a:ext cx="25050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神经系统疾病患者，如脑卒中、脊髓损伤等导致呼吸功能受损的患者。</a:t>
            </a:r>
          </a:p>
        </p:txBody>
      </p:sp>
      <p:sp>
        <p:nvSpPr>
          <p:cNvPr id="18" name="AutoShape 18"/>
          <p:cNvSpPr/>
          <p:nvPr/>
        </p:nvSpPr>
        <p:spPr>
          <a:xfrm>
            <a:off x="4318541" y="4282090"/>
            <a:ext cx="3553224" cy="1998628"/>
          </a:xfrm>
          <a:prstGeom prst="roundRect">
            <a:avLst/>
          </a:prstGeom>
          <a:solidFill>
            <a:schemeClr val="accent2">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002770" y="5817193"/>
            <a:ext cx="656574" cy="12724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6501206" y="4720573"/>
            <a:ext cx="1581150" cy="1600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4575" b="1">
                <a:solidFill>
                  <a:schemeClr val="accent1">
                    <a:alpha val="100000"/>
                  </a:schemeClr>
                </a:solidFill>
                <a:latin typeface="Microsoft Yahei"/>
                <a:ea typeface="Microsoft Yahei"/>
                <a:cs typeface="Microsoft Yahei"/>
              </a:rPr>
              <a:t>05</a:t>
            </a:r>
          </a:p>
        </p:txBody>
      </p:sp>
      <p:sp>
        <p:nvSpPr>
          <p:cNvPr id="21" name="TextBox 21"/>
          <p:cNvSpPr txBox="1"/>
          <p:nvPr/>
        </p:nvSpPr>
        <p:spPr>
          <a:xfrm>
            <a:off x="4502110" y="4679425"/>
            <a:ext cx="25050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接受机械通气治疗的患者，如使用呼吸机辅助呼吸的患者。</a:t>
            </a:r>
          </a:p>
        </p:txBody>
      </p:sp>
      <p:sp>
        <p:nvSpPr>
          <p:cNvPr id="22" name="AutoShape 22"/>
          <p:cNvSpPr/>
          <p:nvPr/>
        </p:nvSpPr>
        <p:spPr>
          <a:xfrm>
            <a:off x="8060781" y="4282090"/>
            <a:ext cx="3553224" cy="1998628"/>
          </a:xfrm>
          <a:prstGeom prst="roundRect">
            <a:avLst/>
          </a:prstGeom>
          <a:solidFill>
            <a:schemeClr val="accent2">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10757202" y="5817193"/>
            <a:ext cx="656574" cy="12724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243446" y="4720573"/>
            <a:ext cx="1581150" cy="1600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4575" b="1">
                <a:solidFill>
                  <a:schemeClr val="accent1">
                    <a:alpha val="100000"/>
                  </a:schemeClr>
                </a:solidFill>
                <a:latin typeface="Microsoft Yahei"/>
                <a:ea typeface="Microsoft Yahei"/>
                <a:cs typeface="Microsoft Yahei"/>
              </a:rPr>
              <a:t>06</a:t>
            </a:r>
          </a:p>
        </p:txBody>
      </p:sp>
      <p:sp>
        <p:nvSpPr>
          <p:cNvPr id="25" name="TextBox 25"/>
          <p:cNvSpPr txBox="1"/>
          <p:nvPr/>
        </p:nvSpPr>
        <p:spPr>
          <a:xfrm>
            <a:off x="8256542" y="4679425"/>
            <a:ext cx="25050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其他需要监测呼吸道潮气量的患者，如新生儿、重症患者等。</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适用范围和对象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呼吸道潮气量监测基本概念</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指每次呼吸时吸入或呼出的气体量。正常成人潮气量约为500ml。</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潮气量（Tidal Volume，TV）</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特指在呼吸道内，每次呼吸运动所引起的气体流量变化。</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呼吸道潮气量</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呼吸道潮气量定义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通过监测呼吸道潮气量，可以了解患者的呼吸功能状态，如是否存在呼吸窘迫、呼吸衰竭等。</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2500" r="12500"/>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评估呼吸功能</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根据潮气量的变化，可以调整呼吸机参数或给予相应的治疗措施，以改善患者的呼吸状况。</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指导治疗</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潮气量的变化与患者的病情严重程度和预后密切相关，因此对其监测有助于判断患者的预后情况。</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判断预后</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监测意义及临床价值</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吸气潮气量（Inspiratory Tidal Volume，ITV）：指吸气过程中吸入的气体量。</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呼气潮气量（Expiratory Tidal Volume，ETV）：指呼气过程中呼出的气体量。</a:t>
            </a:r>
          </a:p>
        </p:txBody>
      </p:sp>
      <p:pic>
        <p:nvPicPr>
          <p:cNvPr id="6" name="Picture 6"/>
          <p:cNvPicPr>
            <a:picLocks noChangeAspect="1"/>
          </p:cNvPicPr>
          <p:nvPr/>
        </p:nvPicPr>
        <p:blipFill>
          <a:blip r:embed="rId2"/>
          <a:srcRect t="12531" b="12531"/>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分钟通气量（Minute Ventilation Volume，MVV）：指每分钟内吸入或呼出的气体总量，等于潮气量与呼吸频率的乘积。</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相关术语解析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护理工作在呼吸道潮气量监测中的角色</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598" r="16598"/>
          <a:stretch>
            <a:fillRect/>
          </a:stretch>
        </p:blipFill>
        <p:spPr>
          <a:xfrm>
            <a:off x="882858" y="1563009"/>
            <a:ext cx="2465519" cy="2459823"/>
          </a:xfrm>
          <a:prstGeom prst="rect">
            <a:avLst/>
          </a:prstGeom>
        </p:spPr>
      </p:pic>
      <p:pic>
        <p:nvPicPr>
          <p:cNvPr id="3" name="Picture 3"/>
          <p:cNvPicPr>
            <a:picLocks noChangeAspect="1"/>
          </p:cNvPicPr>
          <p:nvPr/>
        </p:nvPicPr>
        <p:blipFill>
          <a:blip r:embed="rId3"/>
          <a:srcRect l="12413" r="12413"/>
          <a:stretch>
            <a:fillRect/>
          </a:stretch>
        </p:blipFill>
        <p:spPr>
          <a:xfrm>
            <a:off x="3561054" y="1563009"/>
            <a:ext cx="2465519" cy="2459823"/>
          </a:xfrm>
          <a:prstGeom prst="rect">
            <a:avLst/>
          </a:prstGeom>
        </p:spPr>
      </p:pic>
      <p:pic>
        <p:nvPicPr>
          <p:cNvPr id="4" name="Picture 4"/>
          <p:cNvPicPr>
            <a:picLocks noChangeAspect="1"/>
          </p:cNvPicPr>
          <p:nvPr/>
        </p:nvPicPr>
        <p:blipFill>
          <a:blip r:embed="rId4"/>
          <a:srcRect t="116" b="116"/>
          <a:stretch>
            <a:fillRect/>
          </a:stretch>
        </p:blipFill>
        <p:spPr>
          <a:xfrm>
            <a:off x="6239251" y="1563009"/>
            <a:ext cx="2465519" cy="2459823"/>
          </a:xfrm>
          <a:prstGeom prst="rect">
            <a:avLst/>
          </a:prstGeom>
        </p:spPr>
      </p:pic>
      <p:pic>
        <p:nvPicPr>
          <p:cNvPr id="5" name="Picture 5"/>
          <p:cNvPicPr>
            <a:picLocks noChangeAspect="1"/>
          </p:cNvPicPr>
          <p:nvPr/>
        </p:nvPicPr>
        <p:blipFill>
          <a:blip r:embed="rId5"/>
          <a:srcRect t="116" b="116"/>
          <a:stretch>
            <a:fillRect/>
          </a:stretch>
        </p:blipFill>
        <p:spPr>
          <a:xfrm>
            <a:off x="8917448" y="1563009"/>
            <a:ext cx="2465519" cy="2459823"/>
          </a:xfrm>
          <a:prstGeom prst="rect">
            <a:avLst/>
          </a:prstGeom>
        </p:spPr>
      </p:pic>
      <p:sp>
        <p:nvSpPr>
          <p:cNvPr id="6" name="AutoShape 6"/>
          <p:cNvSpPr/>
          <p:nvPr/>
        </p:nvSpPr>
        <p:spPr>
          <a:xfrm>
            <a:off x="1401243" y="3336168"/>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079439" y="3336168"/>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66032" y="3336168"/>
            <a:ext cx="1368351" cy="146042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757636" y="3336168"/>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7981"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熟练掌握呼吸道潮气量监测设备的操作和维护技能，确保设备正常运行和数据准确。</a:t>
            </a:r>
            <a:endParaRPr lang="en-US" sz="1100"/>
          </a:p>
        </p:txBody>
      </p:sp>
      <p:sp>
        <p:nvSpPr>
          <p:cNvPr id="11" name="AutoShape 11"/>
          <p:cNvSpPr/>
          <p:nvPr/>
        </p:nvSpPr>
        <p:spPr>
          <a:xfrm>
            <a:off x="3586178"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负责患者呼吸道潮气量的定期监测和记录，及时发现异常情况并报告医生。</a:t>
            </a:r>
            <a:endParaRPr lang="en-US" sz="1100"/>
          </a:p>
        </p:txBody>
      </p:sp>
      <p:sp>
        <p:nvSpPr>
          <p:cNvPr id="12" name="AutoShape 12"/>
          <p:cNvSpPr/>
          <p:nvPr/>
        </p:nvSpPr>
        <p:spPr>
          <a:xfrm>
            <a:off x="6264374" y="5054414"/>
            <a:ext cx="2415273" cy="999925"/>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根据患者病情和医嘱，协助医生制定和调整治疗方案，确保治疗的有效性和安全性。</a:t>
            </a:r>
            <a:endParaRPr lang="en-US" sz="1100"/>
          </a:p>
        </p:txBody>
      </p:sp>
      <p:sp>
        <p:nvSpPr>
          <p:cNvPr id="13" name="AutoShape 13"/>
          <p:cNvSpPr/>
          <p:nvPr/>
        </p:nvSpPr>
        <p:spPr>
          <a:xfrm>
            <a:off x="8942570"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提供专业的护理服务和健康指导，帮助患者改善呼吸功能，提高生活质量。</a:t>
            </a:r>
            <a:endParaRPr lang="en-US" sz="1100"/>
          </a:p>
        </p:txBody>
      </p:sp>
      <p:sp>
        <p:nvSpPr>
          <p:cNvPr id="14" name="TextBox 14"/>
          <p:cNvSpPr txBox="1"/>
          <p:nvPr/>
        </p:nvSpPr>
        <p:spPr>
          <a:xfrm>
            <a:off x="1431442" y="3725383"/>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15" name="TextBox 15"/>
          <p:cNvSpPr txBox="1"/>
          <p:nvPr/>
        </p:nvSpPr>
        <p:spPr>
          <a:xfrm>
            <a:off x="4111824"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16" name="TextBox 16"/>
          <p:cNvSpPr txBox="1"/>
          <p:nvPr/>
        </p:nvSpPr>
        <p:spPr>
          <a:xfrm>
            <a:off x="6790020"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17" name="TextBox 17"/>
          <p:cNvSpPr txBox="1"/>
          <p:nvPr/>
        </p:nvSpPr>
        <p:spPr>
          <a:xfrm>
            <a:off x="9468217"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护士职责与技能要求</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指导患者进行正确的呼吸锻炼和气道清洁，提高呼吸功能和生活质量。</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关注患者的心理变化，提供必要的心理支持和安慰，减轻患者的焦虑和恐惧情绪。</a:t>
            </a:r>
          </a:p>
        </p:txBody>
      </p:sp>
      <p:pic>
        <p:nvPicPr>
          <p:cNvPr id="7" name="Picture 7"/>
          <p:cNvPicPr>
            <a:picLocks noChangeAspect="1"/>
          </p:cNvPicPr>
          <p:nvPr/>
        </p:nvPicPr>
        <p:blipFill>
          <a:blip r:embed="rId2"/>
          <a:srcRect l="4522" r="4522"/>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4522" r="4522"/>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向患者及其家属解释呼吸道潮气量监测的目的、方法和注意事项，取得他们的理解和配合。</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患者教育与心理支持</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6667" r="16667"/>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6667" r="16667"/>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7042" r="17042"/>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与患者家属保持密切沟通，及时告知患者的病情和治疗进展，取得家属的信任和支持。</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指导家属掌握基本的护理技能和呼吸道潮气量监测方法，以便在患者出院后继续进行有效的家庭护理。</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协助家属解决在照顾患者过程中遇到的问题和困难，提供必要的帮助和支持。</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家属沟通与协作</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呼吸道潮气量监测操作规范</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flipV="1">
            <a:off x="8281295"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flipV="1">
            <a:off x="4438401"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flipV="1">
            <a:off x="539110"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281295"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438401"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39110"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60778" y="4533107"/>
            <a:ext cx="296842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确认患者身份及病情，了解呼吸道潮气量监测的目的和必要性。</a:t>
            </a:r>
          </a:p>
        </p:txBody>
      </p:sp>
      <p:sp>
        <p:nvSpPr>
          <p:cNvPr id="9" name="TextBox 9"/>
          <p:cNvSpPr txBox="1"/>
          <p:nvPr/>
        </p:nvSpPr>
        <p:spPr>
          <a:xfrm>
            <a:off x="4601267"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检查监测设备是否完好，包括传感器、连接线、显示屏等，确保设备能够正常工作。</a:t>
            </a:r>
          </a:p>
        </p:txBody>
      </p:sp>
      <p:sp>
        <p:nvSpPr>
          <p:cNvPr id="10" name="TextBox 10"/>
          <p:cNvSpPr txBox="1"/>
          <p:nvPr/>
        </p:nvSpPr>
        <p:spPr>
          <a:xfrm>
            <a:off x="8450110"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对患者进行适当的解释和安抚，消除其紧张情绪，取得患者的配合。</a:t>
            </a:r>
          </a:p>
        </p:txBody>
      </p:sp>
      <p:pic>
        <p:nvPicPr>
          <p:cNvPr id="11" name="Picture 11"/>
          <p:cNvPicPr>
            <a:picLocks noChangeAspect="1"/>
          </p:cNvPicPr>
          <p:nvPr/>
        </p:nvPicPr>
        <p:blipFill>
          <a:blip r:embed="rId2"/>
          <a:stretch>
            <a:fillRect/>
          </a:stretch>
        </p:blipFill>
        <p:spPr>
          <a:xfrm>
            <a:off x="880299" y="1569037"/>
            <a:ext cx="2635073" cy="2635073"/>
          </a:xfrm>
          <a:prstGeom prst="ellipse">
            <a:avLst/>
          </a:prstGeom>
        </p:spPr>
      </p:pic>
      <p:pic>
        <p:nvPicPr>
          <p:cNvPr id="12" name="Picture 12"/>
          <p:cNvPicPr>
            <a:picLocks noChangeAspect="1"/>
          </p:cNvPicPr>
          <p:nvPr/>
        </p:nvPicPr>
        <p:blipFill>
          <a:blip r:embed="rId3"/>
          <a:stretch>
            <a:fillRect/>
          </a:stretch>
        </p:blipFill>
        <p:spPr>
          <a:xfrm>
            <a:off x="4779590" y="1569037"/>
            <a:ext cx="2635073" cy="2635073"/>
          </a:xfrm>
          <a:prstGeom prst="ellipse">
            <a:avLst/>
          </a:prstGeom>
        </p:spPr>
      </p:pic>
      <p:pic>
        <p:nvPicPr>
          <p:cNvPr id="13" name="Picture 13"/>
          <p:cNvPicPr>
            <a:picLocks noChangeAspect="1"/>
          </p:cNvPicPr>
          <p:nvPr/>
        </p:nvPicPr>
        <p:blipFill>
          <a:blip r:embed="rId4"/>
          <a:stretch>
            <a:fillRect/>
          </a:stretch>
        </p:blipFill>
        <p:spPr>
          <a:xfrm>
            <a:off x="8622484" y="1569037"/>
            <a:ext cx="2635073" cy="2635073"/>
          </a:xfrm>
          <a:prstGeom prst="ellipse">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操作前准备</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https://d.book118.com/508043111056006032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2024-09-09T21:44:42.787</cp:lastPrinted>
  <dcterms:created xsi:type="dcterms:W3CDTF">2024-09-09T13:44:42Z</dcterms:created>
  <dcterms:modified xsi:type="dcterms:W3CDTF">2024-09-09T13:44:45Z</dcterms:modified>
</cp:coreProperties>
</file>