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6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0354B-E2B0-456E-BCAF-36BDD8B40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0593C-D450-4DD3-AD57-6EC67B7D9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77165-38FF-4D7D-B1D7-A4D4AD71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189A2-8894-4947-9363-D962D8C5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41DB8-D8D5-4F1F-B26C-B6131F70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98162-6720-47BA-A846-B9AAD8E1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11F3F-9AE8-42A6-8D03-276D4B47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B2C42-A7C5-4239-ACAC-326CE19E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C864A-C722-4723-ABD3-C0B25417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5E616-394C-4371-8EA9-C3581677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5DFD9-9122-454B-B7CE-A37D9FB2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31" Type="http://schemas.openxmlformats.org/officeDocument/2006/relationships/tags" Target="../tags/tag193.xml" /><Relationship Id="rId32" Type="http://schemas.openxmlformats.org/officeDocument/2006/relationships/tags" Target="../tags/tag194.xml" /><Relationship Id="rId33" Type="http://schemas.openxmlformats.org/officeDocument/2006/relationships/tags" Target="../tags/tag19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52125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先天性小脑性共济失调双侧瘫痪个案护理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 flipH="1" flipV="1">
            <a:off x="3936365" y="1578794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序号"/>
          <p:cNvSpPr txBox="1"/>
          <p:nvPr>
            <p:custDataLst>
              <p:tags r:id="rId6"/>
            </p:custDataLst>
          </p:nvPr>
        </p:nvSpPr>
        <p:spPr>
          <a:xfrm>
            <a:off x="3302000" y="1503864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5" name="标题"/>
          <p:cNvSpPr txBox="1"/>
          <p:nvPr>
            <p:custDataLst>
              <p:tags r:id="rId7"/>
            </p:custDataLst>
          </p:nvPr>
        </p:nvSpPr>
        <p:spPr>
          <a:xfrm>
            <a:off x="4031615" y="157861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患者情况概述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8"/>
            </p:custDataLst>
          </p:nvPr>
        </p:nvCxnSpPr>
        <p:spPr>
          <a:xfrm flipH="1" flipV="1">
            <a:off x="8277221" y="1578794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序号"/>
          <p:cNvSpPr txBox="1"/>
          <p:nvPr>
            <p:custDataLst>
              <p:tags r:id="rId9"/>
            </p:custDataLst>
          </p:nvPr>
        </p:nvSpPr>
        <p:spPr>
          <a:xfrm>
            <a:off x="7642856" y="1503864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1" name="标题"/>
          <p:cNvSpPr txBox="1"/>
          <p:nvPr>
            <p:custDataLst>
              <p:tags r:id="rId10"/>
            </p:custDataLst>
          </p:nvPr>
        </p:nvSpPr>
        <p:spPr>
          <a:xfrm>
            <a:off x="8372475" y="157861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1"/>
            </p:custDataLst>
          </p:nvPr>
        </p:nvCxnSpPr>
        <p:spPr>
          <a:xfrm flipH="1" flipV="1">
            <a:off x="8277221" y="3630837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序号"/>
          <p:cNvSpPr txBox="1"/>
          <p:nvPr>
            <p:custDataLst>
              <p:tags r:id="rId12"/>
            </p:custDataLst>
          </p:nvPr>
        </p:nvSpPr>
        <p:spPr>
          <a:xfrm>
            <a:off x="7642856" y="3555907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7" name="标题"/>
          <p:cNvSpPr txBox="1"/>
          <p:nvPr>
            <p:custDataLst>
              <p:tags r:id="rId13"/>
            </p:custDataLst>
          </p:nvPr>
        </p:nvSpPr>
        <p:spPr>
          <a:xfrm>
            <a:off x="8372475" y="363093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护理经验和启示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9" name="直接连接符 38"/>
          <p:cNvCxnSpPr/>
          <p:nvPr>
            <p:custDataLst>
              <p:tags r:id="rId14"/>
            </p:custDataLst>
          </p:nvPr>
        </p:nvCxnSpPr>
        <p:spPr>
          <a:xfrm flipH="1" flipV="1">
            <a:off x="3936365" y="3630837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序号"/>
          <p:cNvSpPr txBox="1"/>
          <p:nvPr>
            <p:custDataLst>
              <p:tags r:id="rId15"/>
            </p:custDataLst>
          </p:nvPr>
        </p:nvSpPr>
        <p:spPr>
          <a:xfrm>
            <a:off x="3302000" y="3555907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2" name="标题"/>
          <p:cNvSpPr txBox="1"/>
          <p:nvPr>
            <p:custDataLst>
              <p:tags r:id="rId16"/>
            </p:custDataLst>
          </p:nvPr>
        </p:nvSpPr>
        <p:spPr>
          <a:xfrm>
            <a:off x="4031615" y="363093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护理效果评估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患者情况概述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家庭状况：有一个女儿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治疗情况：正在接受药物治疗和康复训练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社会支持：家人和朋友给予支持和鼓励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健康状况：患有先天性小脑性共济失调双侧瘫痪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心理状况：情绪稳定，积极配合治疗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病情状况和诊断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患者年龄：25岁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性别：男性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病史：先天性小脑性共济失调双侧瘫痪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症状：行走困难、平衡障碍、语言障碍等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诊断：通过临床检查和影像学检查确诊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治疗方案：物理治疗、言语治疗、康复训练等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护理需求和目标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患者情况：先天性小脑性共济失调双侧瘫痪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护理目标：提高生活质量、改善身体功能、增强自信心和社交能力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护理计划：制定个性化护理方案，定期评估护理效果，调整护理策略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护理需求：提供日常生活护理、康复训练、心理支持等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日常生活护理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保持良好的心理状态，如与家人、朋友保持良好的沟通等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定期进行健康检查，及时发现并处理可能出现的问题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保持良好的生活习惯，如定时作息、合理饮食等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加强身体锻炼，如进行适当的康复训练、按摩等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鼓励患者积极参与康复训练，增强自信心和自尊心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建立良好的护患关系，给予患者充分的尊重和理解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提供心理支持，帮助患者面对疾病带来的困扰和挑战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定期进行心理评估，及时发现并解决患者的心理问题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康复训练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言语治疗：包括发音训练、语言理解训练、语言表达训练等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物理治疗：包括肌肉力量训练、平衡训练、协调训练等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职业治疗：包括日常生活技能训练、工作技能训练等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心理治疗：包括心理支持、心理辅导、心理干预等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https://d.book118.com/508052125023006031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.6000000238418579,&quot;colorType&quot;:1,&quot;foreColorIndex&quot;:7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1_2"/>
  <p:tag name="KSO_WM_UNIT_INDEX" val="1_1_2"/>
  <p:tag name="KSO_WM_UNIT_LAYERLEVEL" val="1_1_1"/>
  <p:tag name="KSO_WM_UNIT_SUBTYPE" val="d"/>
  <p:tag name="KSO_WM_UNIT_TEXT_FILL_FORE_SCHEMECOLOR_INDEX" val="14"/>
  <p:tag name="KSO_WM_UNIT_TEXT_SHADOW_SCHEMECOLOR_INDEX" val="7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3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ORE_SCHEMECOLOR_INDEX" val="5"/>
  <p:tag name="KSO_WM_UNIT_TYPE" val="m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先天性小脑性共济失调双侧瘫痪个案护理</vt:lpstr>
      <vt:lpstr>目录</vt:lpstr>
      <vt:lpstr>患者情况概述</vt:lpstr>
      <vt:lpstr>患者基本信息</vt:lpstr>
      <vt:lpstr>病情状况和诊断</vt:lpstr>
      <vt:lpstr>护理需求和目标</vt:lpstr>
      <vt:lpstr>护理措施</vt:lpstr>
      <vt:lpstr>日常生活护理</vt:lpstr>
      <vt:lpstr>心理护理</vt:lpstr>
      <vt:lpstr>康复训练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2024-09-07T22:43:30.964</cp:lastPrinted>
  <dcterms:created xsi:type="dcterms:W3CDTF">2024-09-07T14:43:30Z</dcterms:created>
  <dcterms:modified xsi:type="dcterms:W3CDTF">2024-09-07T14:43:34Z</dcterms:modified>
</cp:coreProperties>
</file>