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4.png" /><Relationship Id="rId3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5.png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DD389-792C-42CB-A480-BFA0A6CF1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23883-376E-45B3-A233-F7809C9ED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5EDA7-B6F3-4FDC-B17B-AA2CDD2F0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1A62A3-2D4A-4A78-A138-6C54A9A8B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110CB8-6CDF-48E1-9289-ECCC72B39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EB0B0A-BDDC-4219-9458-AEF6FDA28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C84833-A0E7-43AE-BFBE-78EBDC0A5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99D361-E520-4745-B7E1-CF0236489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5D2D24-E61D-4AEF-91E0-A2A27D05A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43C69-475F-49C9-B204-5EE400D1D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F93118-D0B2-48E4-9A55-07D90FF4F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52577" y="0"/>
            <a:ext cx="12086844" cy="6857997"/>
          </a:xfrm>
          <a:prstGeom prst="rect">
            <a:avLst/>
          </a:prstGeom>
          <a:blipFill>
            <a:blip r:embed="rId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bk object 17"/>
          <p:cNvSpPr/>
          <p:nvPr/>
        </p:nvSpPr>
        <p:spPr>
          <a:xfrm>
            <a:off x="9525" y="0"/>
            <a:ext cx="12182475" cy="6858000"/>
          </a:xfrm>
          <a:custGeom>
            <a:rect l="l" t="t" r="r" b="b"/>
            <a:pathLst>
              <a:path w="12182475" h="6858000">
                <a:moveTo>
                  <a:pt x="12182474" y="0"/>
                </a:moveTo>
                <a:lnTo>
                  <a:pt x="0" y="0"/>
                </a:lnTo>
                <a:lnTo>
                  <a:pt x="0" y="6857997"/>
                </a:lnTo>
                <a:lnTo>
                  <a:pt x="12182474" y="6857997"/>
                </a:lnTo>
                <a:lnTo>
                  <a:pt x="12182474" y="0"/>
                </a:lnTo>
                <a:close/>
              </a:path>
            </a:pathLst>
          </a:custGeom>
          <a:solidFill>
            <a:srgbClr val="1D50A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k object 18"/>
          <p:cNvSpPr/>
          <p:nvPr/>
        </p:nvSpPr>
        <p:spPr>
          <a:xfrm flipH="1">
            <a:off x="9525" y="0"/>
            <a:ext cx="0" cy="6858000"/>
          </a:xfrm>
          <a:custGeom>
            <a:rect l="l" t="t" r="r" b="b"/>
            <a:pathLst>
              <a:path h="6858000">
                <a:moveTo>
                  <a:pt x="0" y="0"/>
                </a:moveTo>
                <a:lnTo>
                  <a:pt x="0" y="6857997"/>
                </a:lnTo>
              </a:path>
            </a:pathLst>
          </a:custGeom>
          <a:ln w="12700">
            <a:solidFill>
              <a:srgbClr val="041E5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bk object 19"/>
          <p:cNvSpPr/>
          <p:nvPr/>
        </p:nvSpPr>
        <p:spPr>
          <a:xfrm>
            <a:off x="479298" y="321563"/>
            <a:ext cx="2549652" cy="58674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72591" y="1236116"/>
            <a:ext cx="10846816" cy="24955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1D50A1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547862" y="742949"/>
            <a:ext cx="11143898" cy="5229223"/>
          </a:xfrm>
          <a:prstGeom prst="rect">
            <a:avLst/>
          </a:prstGeom>
          <a:blipFill>
            <a:blip r:embed="rId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bk object 17"/>
          <p:cNvSpPr/>
          <p:nvPr/>
        </p:nvSpPr>
        <p:spPr>
          <a:xfrm>
            <a:off x="1825751" y="1696211"/>
            <a:ext cx="1883664" cy="314629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1D50A1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1D50A1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547862" y="742949"/>
            <a:ext cx="11143898" cy="5229223"/>
          </a:xfrm>
          <a:prstGeom prst="rect">
            <a:avLst/>
          </a:prstGeom>
          <a:blipFill>
            <a:blip r:embed="rId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bk object 17"/>
          <p:cNvSpPr/>
          <p:nvPr/>
        </p:nvSpPr>
        <p:spPr>
          <a:xfrm>
            <a:off x="0" y="0"/>
            <a:ext cx="12192000" cy="1577340"/>
          </a:xfrm>
          <a:custGeom>
            <a:rect l="l" t="t" r="r" b="b"/>
            <a:pathLst>
              <a:path w="12192000" h="1577340">
                <a:moveTo>
                  <a:pt x="12191999" y="0"/>
                </a:moveTo>
                <a:lnTo>
                  <a:pt x="0" y="0"/>
                </a:lnTo>
                <a:lnTo>
                  <a:pt x="0" y="1193538"/>
                </a:lnTo>
                <a:lnTo>
                  <a:pt x="416709" y="1252368"/>
                </a:lnTo>
                <a:lnTo>
                  <a:pt x="913035" y="1313128"/>
                </a:lnTo>
                <a:lnTo>
                  <a:pt x="1500446" y="1374188"/>
                </a:lnTo>
                <a:lnTo>
                  <a:pt x="2186998" y="1433028"/>
                </a:lnTo>
                <a:lnTo>
                  <a:pt x="3047906" y="1490587"/>
                </a:lnTo>
                <a:lnTo>
                  <a:pt x="4028222" y="1537065"/>
                </a:lnTo>
                <a:lnTo>
                  <a:pt x="5056056" y="1566346"/>
                </a:lnTo>
                <a:lnTo>
                  <a:pt x="6201156" y="1577339"/>
                </a:lnTo>
                <a:lnTo>
                  <a:pt x="6278720" y="1577290"/>
                </a:lnTo>
                <a:lnTo>
                  <a:pt x="6356123" y="1577140"/>
                </a:lnTo>
                <a:lnTo>
                  <a:pt x="6433360" y="1576892"/>
                </a:lnTo>
                <a:lnTo>
                  <a:pt x="6510428" y="1576546"/>
                </a:lnTo>
                <a:lnTo>
                  <a:pt x="6587325" y="1576101"/>
                </a:lnTo>
                <a:lnTo>
                  <a:pt x="6664048" y="1575558"/>
                </a:lnTo>
                <a:lnTo>
                  <a:pt x="7792072" y="1555976"/>
                </a:lnTo>
                <a:lnTo>
                  <a:pt x="8800499" y="1519185"/>
                </a:lnTo>
                <a:lnTo>
                  <a:pt x="9691512" y="1470037"/>
                </a:lnTo>
                <a:lnTo>
                  <a:pt x="10469640" y="1412674"/>
                </a:lnTo>
                <a:lnTo>
                  <a:pt x="11141198" y="1350604"/>
                </a:lnTo>
                <a:lnTo>
                  <a:pt x="11713781" y="1286783"/>
                </a:lnTo>
                <a:lnTo>
                  <a:pt x="12143858" y="1230947"/>
                </a:lnTo>
                <a:lnTo>
                  <a:pt x="12191999" y="1224210"/>
                </a:lnTo>
                <a:lnTo>
                  <a:pt x="12191999" y="0"/>
                </a:lnTo>
                <a:close/>
              </a:path>
            </a:pathLst>
          </a:custGeom>
          <a:solidFill>
            <a:srgbClr val="909EC5">
              <a:alpha val="85881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k object 18"/>
          <p:cNvSpPr/>
          <p:nvPr/>
        </p:nvSpPr>
        <p:spPr>
          <a:xfrm>
            <a:off x="0" y="0"/>
            <a:ext cx="12192000" cy="1496567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3.png" /><Relationship Id="rId7" Type="http://schemas.openxmlformats.org/officeDocument/2006/relationships/image" Target="../media/image6.png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547862" y="742949"/>
            <a:ext cx="11143898" cy="5229223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bk object 17"/>
          <p:cNvSpPr/>
          <p:nvPr/>
        </p:nvSpPr>
        <p:spPr>
          <a:xfrm>
            <a:off x="479298" y="312420"/>
            <a:ext cx="90805" cy="452120"/>
          </a:xfrm>
          <a:custGeom>
            <a:rect l="l" t="t" r="r" b="b"/>
            <a:pathLst>
              <a:path w="90804" h="452120">
                <a:moveTo>
                  <a:pt x="0" y="451865"/>
                </a:moveTo>
                <a:lnTo>
                  <a:pt x="90678" y="451865"/>
                </a:lnTo>
                <a:lnTo>
                  <a:pt x="90678" y="0"/>
                </a:lnTo>
                <a:lnTo>
                  <a:pt x="0" y="0"/>
                </a:lnTo>
                <a:lnTo>
                  <a:pt x="0" y="451865"/>
                </a:lnTo>
                <a:close/>
              </a:path>
            </a:pathLst>
          </a:custGeom>
          <a:solidFill>
            <a:srgbClr val="1D50A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k object 18"/>
          <p:cNvSpPr/>
          <p:nvPr/>
        </p:nvSpPr>
        <p:spPr>
          <a:xfrm>
            <a:off x="9873995" y="397763"/>
            <a:ext cx="1838705" cy="301751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017771" y="2237739"/>
            <a:ext cx="4102100" cy="5130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rgbClr val="1D50A1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73075" y="2674492"/>
            <a:ext cx="11245850" cy="36410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hyperlink" Target="https://www.baogaoting.com/" TargetMode="Externa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6.png" /><Relationship Id="rId12" Type="http://schemas.openxmlformats.org/officeDocument/2006/relationships/image" Target="../media/image17.png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6.png" /><Relationship Id="rId11" Type="http://schemas.openxmlformats.org/officeDocument/2006/relationships/image" Target="../media/image27.png" /><Relationship Id="rId12" Type="http://schemas.openxmlformats.org/officeDocument/2006/relationships/image" Target="../media/image28.png" /><Relationship Id="rId13" Type="http://schemas.openxmlformats.org/officeDocument/2006/relationships/image" Target="../media/image29.png" /><Relationship Id="rId14" Type="http://schemas.openxmlformats.org/officeDocument/2006/relationships/image" Target="../media/image30.png" /><Relationship Id="rId2" Type="http://schemas.openxmlformats.org/officeDocument/2006/relationships/image" Target="../media/image18.png" /><Relationship Id="rId3" Type="http://schemas.openxmlformats.org/officeDocument/2006/relationships/image" Target="../media/image19.png" /><Relationship Id="rId4" Type="http://schemas.openxmlformats.org/officeDocument/2006/relationships/image" Target="../media/image20.png" /><Relationship Id="rId5" Type="http://schemas.openxmlformats.org/officeDocument/2006/relationships/image" Target="../media/image21.png" /><Relationship Id="rId6" Type="http://schemas.openxmlformats.org/officeDocument/2006/relationships/image" Target="../media/image22.png" /><Relationship Id="rId7" Type="http://schemas.openxmlformats.org/officeDocument/2006/relationships/image" Target="../media/image23.png" /><Relationship Id="rId8" Type="http://schemas.openxmlformats.org/officeDocument/2006/relationships/image" Target="../media/image24.png" /><Relationship Id="rId9" Type="http://schemas.openxmlformats.org/officeDocument/2006/relationships/image" Target="../media/image2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3.png" /><Relationship Id="rId3" Type="http://schemas.openxmlformats.org/officeDocument/2006/relationships/image" Target="../media/image34.png" /><Relationship Id="rId4" Type="http://schemas.openxmlformats.org/officeDocument/2006/relationships/image" Target="../media/image35.png" /><Relationship Id="rId5" Type="http://schemas.openxmlformats.org/officeDocument/2006/relationships/image" Target="../media/image36.png" /><Relationship Id="rId6" Type="http://schemas.openxmlformats.org/officeDocument/2006/relationships/image" Target="../media/image3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8.png" /><Relationship Id="rId3" Type="http://schemas.openxmlformats.org/officeDocument/2006/relationships/image" Target="../media/image39.png" /><Relationship Id="rId4" Type="http://schemas.openxmlformats.org/officeDocument/2006/relationships/image" Target="../media/image40.png" /><Relationship Id="rId5" Type="http://schemas.openxmlformats.org/officeDocument/2006/relationships/image" Target="../media/image41.png" /><Relationship Id="rId6" Type="http://schemas.openxmlformats.org/officeDocument/2006/relationships/image" Target="../media/image42.png" /><Relationship Id="rId7" Type="http://schemas.openxmlformats.org/officeDocument/2006/relationships/image" Target="../media/image4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1.png" /><Relationship Id="rId3" Type="http://schemas.openxmlformats.org/officeDocument/2006/relationships/image" Target="../media/image4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52.png" /><Relationship Id="rId11" Type="http://schemas.openxmlformats.org/officeDocument/2006/relationships/image" Target="../media/image53.png" /><Relationship Id="rId12" Type="http://schemas.openxmlformats.org/officeDocument/2006/relationships/image" Target="../media/image54.png" /><Relationship Id="rId13" Type="http://schemas.openxmlformats.org/officeDocument/2006/relationships/image" Target="../media/image55.png" /><Relationship Id="rId14" Type="http://schemas.openxmlformats.org/officeDocument/2006/relationships/image" Target="../media/image56.png" /><Relationship Id="rId2" Type="http://schemas.openxmlformats.org/officeDocument/2006/relationships/image" Target="../media/image45.png" /><Relationship Id="rId3" Type="http://schemas.openxmlformats.org/officeDocument/2006/relationships/image" Target="../media/image46.png" /><Relationship Id="rId4" Type="http://schemas.openxmlformats.org/officeDocument/2006/relationships/image" Target="../media/image47.png" /><Relationship Id="rId5" Type="http://schemas.openxmlformats.org/officeDocument/2006/relationships/image" Target="../media/image48.png" /><Relationship Id="rId6" Type="http://schemas.openxmlformats.org/officeDocument/2006/relationships/image" Target="../media/image44.png" /><Relationship Id="rId7" Type="http://schemas.openxmlformats.org/officeDocument/2006/relationships/image" Target="../media/image49.png" /><Relationship Id="rId8" Type="http://schemas.openxmlformats.org/officeDocument/2006/relationships/image" Target="../media/image50.png" /><Relationship Id="rId9" Type="http://schemas.openxmlformats.org/officeDocument/2006/relationships/image" Target="../media/image5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7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8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5.png" /><Relationship Id="rId3" Type="http://schemas.openxmlformats.org/officeDocument/2006/relationships/image" Target="../media/image44.png" /><Relationship Id="rId4" Type="http://schemas.openxmlformats.org/officeDocument/2006/relationships/image" Target="../media/image59.png" /><Relationship Id="rId5" Type="http://schemas.openxmlformats.org/officeDocument/2006/relationships/image" Target="../media/image60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67.png" /><Relationship Id="rId11" Type="http://schemas.openxmlformats.org/officeDocument/2006/relationships/image" Target="../media/image68.png" /><Relationship Id="rId12" Type="http://schemas.openxmlformats.org/officeDocument/2006/relationships/image" Target="../media/image69.png" /><Relationship Id="rId2" Type="http://schemas.openxmlformats.org/officeDocument/2006/relationships/image" Target="../media/image45.png" /><Relationship Id="rId3" Type="http://schemas.openxmlformats.org/officeDocument/2006/relationships/image" Target="../media/image44.png" /><Relationship Id="rId4" Type="http://schemas.openxmlformats.org/officeDocument/2006/relationships/image" Target="../media/image61.png" /><Relationship Id="rId5" Type="http://schemas.openxmlformats.org/officeDocument/2006/relationships/image" Target="../media/image62.png" /><Relationship Id="rId6" Type="http://schemas.openxmlformats.org/officeDocument/2006/relationships/image" Target="../media/image63.png" /><Relationship Id="rId7" Type="http://schemas.openxmlformats.org/officeDocument/2006/relationships/image" Target="../media/image64.png" /><Relationship Id="rId8" Type="http://schemas.openxmlformats.org/officeDocument/2006/relationships/image" Target="../media/image65.png" /><Relationship Id="rId9" Type="http://schemas.openxmlformats.org/officeDocument/2006/relationships/image" Target="../media/image66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5.png" /><Relationship Id="rId3" Type="http://schemas.openxmlformats.org/officeDocument/2006/relationships/image" Target="../media/image44.png" /><Relationship Id="rId4" Type="http://schemas.openxmlformats.org/officeDocument/2006/relationships/image" Target="../media/image70.png" /><Relationship Id="rId5" Type="http://schemas.openxmlformats.org/officeDocument/2006/relationships/image" Target="../media/image3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5307401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08151" y="4210811"/>
            <a:ext cx="2777490" cy="269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>
                <a:solidFill>
                  <a:srgbClr val="FFFFFF"/>
                </a:solidFill>
                <a:latin typeface="微软雅黑"/>
                <a:cs typeface="微软雅黑"/>
                <a:hlinkClick r:id="rId2"/>
              </a:rPr>
              <a:t>前 瞻 产 业 研 究 院 出</a:t>
            </a:r>
            <a:r>
              <a:rPr sz="1600" spc="50">
                <a:solidFill>
                  <a:srgbClr val="FFFFFF"/>
                </a:solidFill>
                <a:latin typeface="微软雅黑"/>
                <a:cs typeface="微软雅黑"/>
                <a:hlinkClick r:id="rId2"/>
              </a:rPr>
              <a:t> </a:t>
            </a:r>
            <a:r>
              <a:rPr sz="1600">
                <a:solidFill>
                  <a:srgbClr val="FFFFFF"/>
                </a:solidFill>
                <a:latin typeface="微软雅黑"/>
                <a:cs typeface="微软雅黑"/>
                <a:hlinkClick r:id="rId2"/>
              </a:rPr>
              <a:t>品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72591" y="1236116"/>
            <a:ext cx="7685405" cy="24955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5"/>
              </a:spcBef>
            </a:pPr>
            <a:r>
              <a:rPr sz="5400" b="1" i="1" spc="-5">
                <a:solidFill>
                  <a:srgbClr val="FFFFFF"/>
                </a:solidFill>
                <a:latin typeface="微软雅黑"/>
                <a:cs typeface="微软雅黑"/>
                <a:hlinkClick r:id="rId2"/>
              </a:rPr>
              <a:t>常态化</a:t>
            </a:r>
            <a:r>
              <a:rPr sz="5400" b="1">
                <a:solidFill>
                  <a:srgbClr val="FFFFFF"/>
                </a:solidFill>
                <a:latin typeface="Arial"/>
                <a:cs typeface="Arial"/>
                <a:hlinkClick r:id="rId2"/>
              </a:rPr>
              <a:t>+</a:t>
            </a:r>
            <a:r>
              <a:rPr sz="5400" b="1" i="1">
                <a:solidFill>
                  <a:srgbClr val="FFFFFF"/>
                </a:solidFill>
                <a:latin typeface="微软雅黑"/>
                <a:cs typeface="微软雅黑"/>
                <a:hlinkClick r:id="rId2"/>
              </a:rPr>
              <a:t>制度</a:t>
            </a:r>
            <a:r>
              <a:rPr sz="5400" b="1" i="1" spc="-5">
                <a:solidFill>
                  <a:srgbClr val="FFFFFF"/>
                </a:solidFill>
                <a:latin typeface="微软雅黑"/>
                <a:cs typeface="微软雅黑"/>
                <a:hlinkClick r:id="rId2"/>
              </a:rPr>
              <a:t>化</a:t>
            </a:r>
            <a:r>
              <a:rPr sz="5400" b="1">
                <a:solidFill>
                  <a:srgbClr val="FFFFFF"/>
                </a:solidFill>
                <a:latin typeface="Arial"/>
                <a:cs typeface="Arial"/>
                <a:hlinkClick r:id="rId2"/>
              </a:rPr>
              <a:t>+</a:t>
            </a:r>
            <a:r>
              <a:rPr sz="5400" b="1" i="1" spc="-5">
                <a:solidFill>
                  <a:srgbClr val="FFFFFF"/>
                </a:solidFill>
                <a:latin typeface="微软雅黑"/>
                <a:cs typeface="微软雅黑"/>
                <a:hlinkClick r:id="rId2"/>
              </a:rPr>
              <a:t>无禁区： </a:t>
            </a:r>
            <a:r>
              <a:rPr sz="5400" b="1" i="1">
                <a:solidFill>
                  <a:srgbClr val="FFFFFF"/>
                </a:solidFill>
                <a:latin typeface="微软雅黑"/>
                <a:cs typeface="微软雅黑"/>
                <a:hlinkClick r:id="rId2"/>
              </a:rPr>
              <a:t>医疗行业集中采购大盘点</a:t>
            </a:r>
            <a:endParaRPr sz="54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724280" y="4010786"/>
            <a:ext cx="9640570" cy="0"/>
          </a:xfrm>
          <a:custGeom>
            <a:rect l="l" t="t" r="r" b="b"/>
            <a:pathLst>
              <a:path w="9640570">
                <a:moveTo>
                  <a:pt x="0" y="0"/>
                </a:moveTo>
                <a:lnTo>
                  <a:pt x="9640062" y="0"/>
                </a:lnTo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343911" y="3653535"/>
            <a:ext cx="78740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>
                <a:solidFill>
                  <a:srgbClr val="1D50A1"/>
                </a:solidFill>
                <a:latin typeface="黑体"/>
                <a:cs typeface="黑体"/>
              </a:rPr>
              <a:t>录</a:t>
            </a:r>
            <a:endParaRPr sz="6000">
              <a:latin typeface="黑体"/>
              <a:cs typeface="黑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708911" y="1668865"/>
            <a:ext cx="2093595" cy="1821180"/>
          </a:xfrm>
          <a:prstGeom prst="rect">
            <a:avLst/>
          </a:prstGeom>
        </p:spPr>
        <p:txBody>
          <a:bodyPr vert="horz" wrap="square" lIns="0" tIns="478790" rIns="0" bIns="0" rtlCol="0">
            <a:spAutoFit/>
          </a:bodyPr>
          <a:lstStyle/>
          <a:p>
            <a:pPr marR="27940" algn="ctr">
              <a:lnSpc>
                <a:spcPct val="100000"/>
              </a:lnSpc>
              <a:spcBef>
                <a:spcPts val="3770"/>
              </a:spcBef>
            </a:pPr>
            <a:r>
              <a:rPr sz="6000">
                <a:solidFill>
                  <a:srgbClr val="1D50A1"/>
                </a:solidFill>
                <a:latin typeface="黑体"/>
                <a:cs typeface="黑体"/>
              </a:rPr>
              <a:t>目</a:t>
            </a:r>
            <a:endParaRPr sz="6000">
              <a:latin typeface="黑体"/>
              <a:cs typeface="黑体"/>
            </a:endParaRPr>
          </a:p>
          <a:p>
            <a:pPr algn="ctr">
              <a:lnSpc>
                <a:spcPct val="100000"/>
              </a:lnSpc>
              <a:spcBef>
                <a:spcPts val="1105"/>
              </a:spcBef>
            </a:pPr>
            <a:r>
              <a:rPr sz="1800" spc="-5">
                <a:latin typeface="Arial"/>
                <a:cs typeface="Arial"/>
              </a:rPr>
              <a:t>C </a:t>
            </a:r>
            <a:r>
              <a:rPr sz="1800">
                <a:latin typeface="Arial"/>
                <a:cs typeface="Arial"/>
              </a:rPr>
              <a:t>O </a:t>
            </a:r>
            <a:r>
              <a:rPr sz="1800" spc="-5">
                <a:latin typeface="Arial"/>
                <a:cs typeface="Arial"/>
              </a:rPr>
              <a:t>N </a:t>
            </a:r>
            <a:r>
              <a:rPr sz="1800">
                <a:latin typeface="Arial"/>
                <a:cs typeface="Arial"/>
              </a:rPr>
              <a:t>T E </a:t>
            </a:r>
            <a:r>
              <a:rPr sz="1800" spc="-5">
                <a:latin typeface="Arial"/>
                <a:cs typeface="Arial"/>
              </a:rPr>
              <a:t>N </a:t>
            </a:r>
            <a:r>
              <a:rPr sz="1800">
                <a:latin typeface="Arial"/>
                <a:cs typeface="Arial"/>
              </a:rPr>
              <a:t>T</a:t>
            </a:r>
            <a:r>
              <a:rPr sz="1800" spc="-190">
                <a:latin typeface="Arial"/>
                <a:cs typeface="Arial"/>
              </a:rPr>
              <a:t> </a:t>
            </a:r>
            <a:r>
              <a:rPr sz="1800">
                <a:latin typeface="Arial"/>
                <a:cs typeface="Arial"/>
              </a:rPr>
              <a:t>S</a:t>
            </a:r>
            <a:endParaRPr sz="18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6488176" y="1355090"/>
            <a:ext cx="2463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0">
                <a:latin typeface="黑体"/>
                <a:cs typeface="黑体"/>
              </a:rPr>
              <a:t>医疗集采历史变迁</a:t>
            </a:r>
            <a:endParaRPr sz="2400">
              <a:latin typeface="黑体"/>
              <a:cs typeface="黑体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5577078" y="1242822"/>
            <a:ext cx="599440" cy="599440"/>
          </a:xfrm>
          <a:custGeom>
            <a:rect l="l" t="t" r="r" b="b"/>
            <a:pathLst>
              <a:path w="599439" h="599439">
                <a:moveTo>
                  <a:pt x="517651" y="0"/>
                </a:moveTo>
                <a:lnTo>
                  <a:pt x="81280" y="0"/>
                </a:lnTo>
                <a:lnTo>
                  <a:pt x="49666" y="6395"/>
                </a:lnTo>
                <a:lnTo>
                  <a:pt x="23828" y="23828"/>
                </a:lnTo>
                <a:lnTo>
                  <a:pt x="6395" y="49666"/>
                </a:lnTo>
                <a:lnTo>
                  <a:pt x="0" y="81279"/>
                </a:lnTo>
                <a:lnTo>
                  <a:pt x="0" y="517651"/>
                </a:lnTo>
                <a:lnTo>
                  <a:pt x="6395" y="549265"/>
                </a:lnTo>
                <a:lnTo>
                  <a:pt x="23828" y="575103"/>
                </a:lnTo>
                <a:lnTo>
                  <a:pt x="49666" y="592536"/>
                </a:lnTo>
                <a:lnTo>
                  <a:pt x="81280" y="598931"/>
                </a:lnTo>
                <a:lnTo>
                  <a:pt x="517651" y="598931"/>
                </a:lnTo>
                <a:lnTo>
                  <a:pt x="549265" y="592536"/>
                </a:lnTo>
                <a:lnTo>
                  <a:pt x="575103" y="575103"/>
                </a:lnTo>
                <a:lnTo>
                  <a:pt x="592536" y="549265"/>
                </a:lnTo>
                <a:lnTo>
                  <a:pt x="598932" y="517651"/>
                </a:lnTo>
                <a:lnTo>
                  <a:pt x="598932" y="81279"/>
                </a:lnTo>
                <a:lnTo>
                  <a:pt x="592536" y="49666"/>
                </a:lnTo>
                <a:lnTo>
                  <a:pt x="575103" y="23828"/>
                </a:lnTo>
                <a:lnTo>
                  <a:pt x="549265" y="6395"/>
                </a:lnTo>
                <a:lnTo>
                  <a:pt x="517651" y="0"/>
                </a:lnTo>
                <a:close/>
              </a:path>
            </a:pathLst>
          </a:custGeom>
          <a:solidFill>
            <a:srgbClr val="1D50A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5737605" y="1391411"/>
            <a:ext cx="2540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>
                <a:solidFill>
                  <a:srgbClr val="FFFFFF"/>
                </a:solidFill>
                <a:latin typeface="黑体"/>
                <a:cs typeface="黑体"/>
              </a:rPr>
              <a:t>01</a:t>
            </a:r>
            <a:endParaRPr sz="1800">
              <a:latin typeface="黑体"/>
              <a:cs typeface="黑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488176" y="2362453"/>
            <a:ext cx="2463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1D50A1"/>
                </a:solidFill>
                <a:latin typeface="黑体"/>
                <a:cs typeface="黑体"/>
              </a:rPr>
              <a:t>药品集采工作回顾</a:t>
            </a:r>
            <a:endParaRPr sz="2400">
              <a:latin typeface="黑体"/>
              <a:cs typeface="黑体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5577078" y="2250185"/>
            <a:ext cx="599440" cy="599440"/>
          </a:xfrm>
          <a:custGeom>
            <a:rect l="l" t="t" r="r" b="b"/>
            <a:pathLst>
              <a:path w="599439" h="599439">
                <a:moveTo>
                  <a:pt x="517651" y="0"/>
                </a:moveTo>
                <a:lnTo>
                  <a:pt x="81280" y="0"/>
                </a:lnTo>
                <a:lnTo>
                  <a:pt x="49666" y="6395"/>
                </a:lnTo>
                <a:lnTo>
                  <a:pt x="23828" y="23828"/>
                </a:lnTo>
                <a:lnTo>
                  <a:pt x="6395" y="49666"/>
                </a:lnTo>
                <a:lnTo>
                  <a:pt x="0" y="81279"/>
                </a:lnTo>
                <a:lnTo>
                  <a:pt x="0" y="517651"/>
                </a:lnTo>
                <a:lnTo>
                  <a:pt x="6395" y="549265"/>
                </a:lnTo>
                <a:lnTo>
                  <a:pt x="23828" y="575103"/>
                </a:lnTo>
                <a:lnTo>
                  <a:pt x="49666" y="592536"/>
                </a:lnTo>
                <a:lnTo>
                  <a:pt x="81280" y="598931"/>
                </a:lnTo>
                <a:lnTo>
                  <a:pt x="517651" y="598931"/>
                </a:lnTo>
                <a:lnTo>
                  <a:pt x="549265" y="592536"/>
                </a:lnTo>
                <a:lnTo>
                  <a:pt x="575103" y="575103"/>
                </a:lnTo>
                <a:lnTo>
                  <a:pt x="592536" y="549265"/>
                </a:lnTo>
                <a:lnTo>
                  <a:pt x="598932" y="517651"/>
                </a:lnTo>
                <a:lnTo>
                  <a:pt x="598932" y="81279"/>
                </a:lnTo>
                <a:lnTo>
                  <a:pt x="592536" y="49666"/>
                </a:lnTo>
                <a:lnTo>
                  <a:pt x="575103" y="23828"/>
                </a:lnTo>
                <a:lnTo>
                  <a:pt x="549265" y="6395"/>
                </a:lnTo>
                <a:lnTo>
                  <a:pt x="517651" y="0"/>
                </a:lnTo>
                <a:close/>
              </a:path>
            </a:pathLst>
          </a:custGeom>
          <a:solidFill>
            <a:srgbClr val="1D50A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5737605" y="2398776"/>
            <a:ext cx="2540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>
                <a:solidFill>
                  <a:srgbClr val="FFFFFF"/>
                </a:solidFill>
                <a:latin typeface="黑体"/>
                <a:cs typeface="黑体"/>
              </a:rPr>
              <a:t>02</a:t>
            </a:r>
            <a:endParaRPr sz="1800">
              <a:latin typeface="黑体"/>
              <a:cs typeface="黑体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488176" y="3370326"/>
            <a:ext cx="3073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1D50A1"/>
                </a:solidFill>
                <a:latin typeface="黑体"/>
                <a:cs typeface="黑体"/>
              </a:rPr>
              <a:t>医疗器械集采工作回顾</a:t>
            </a:r>
            <a:endParaRPr sz="2400">
              <a:latin typeface="黑体"/>
              <a:cs typeface="黑体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5577078" y="3257550"/>
            <a:ext cx="599440" cy="599440"/>
          </a:xfrm>
          <a:custGeom>
            <a:rect l="l" t="t" r="r" b="b"/>
            <a:pathLst>
              <a:path w="599439" h="599439">
                <a:moveTo>
                  <a:pt x="517651" y="0"/>
                </a:moveTo>
                <a:lnTo>
                  <a:pt x="81280" y="0"/>
                </a:lnTo>
                <a:lnTo>
                  <a:pt x="49666" y="6395"/>
                </a:lnTo>
                <a:lnTo>
                  <a:pt x="23828" y="23828"/>
                </a:lnTo>
                <a:lnTo>
                  <a:pt x="6395" y="49666"/>
                </a:lnTo>
                <a:lnTo>
                  <a:pt x="0" y="81279"/>
                </a:lnTo>
                <a:lnTo>
                  <a:pt x="0" y="517651"/>
                </a:lnTo>
                <a:lnTo>
                  <a:pt x="6395" y="549265"/>
                </a:lnTo>
                <a:lnTo>
                  <a:pt x="23828" y="575103"/>
                </a:lnTo>
                <a:lnTo>
                  <a:pt x="49666" y="592536"/>
                </a:lnTo>
                <a:lnTo>
                  <a:pt x="81280" y="598932"/>
                </a:lnTo>
                <a:lnTo>
                  <a:pt x="517651" y="598932"/>
                </a:lnTo>
                <a:lnTo>
                  <a:pt x="549265" y="592536"/>
                </a:lnTo>
                <a:lnTo>
                  <a:pt x="575103" y="575103"/>
                </a:lnTo>
                <a:lnTo>
                  <a:pt x="592536" y="549265"/>
                </a:lnTo>
                <a:lnTo>
                  <a:pt x="598932" y="517651"/>
                </a:lnTo>
                <a:lnTo>
                  <a:pt x="598932" y="81279"/>
                </a:lnTo>
                <a:lnTo>
                  <a:pt x="592536" y="49666"/>
                </a:lnTo>
                <a:lnTo>
                  <a:pt x="575103" y="23828"/>
                </a:lnTo>
                <a:lnTo>
                  <a:pt x="549265" y="6395"/>
                </a:lnTo>
                <a:lnTo>
                  <a:pt x="517651" y="0"/>
                </a:lnTo>
                <a:close/>
              </a:path>
            </a:pathLst>
          </a:custGeom>
          <a:solidFill>
            <a:srgbClr val="1D50A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5737605" y="3406647"/>
            <a:ext cx="2540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>
                <a:solidFill>
                  <a:srgbClr val="FFFFFF"/>
                </a:solidFill>
                <a:latin typeface="黑体"/>
                <a:cs typeface="黑体"/>
              </a:rPr>
              <a:t>03</a:t>
            </a:r>
            <a:endParaRPr sz="1800">
              <a:latin typeface="黑体"/>
              <a:cs typeface="黑体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488176" y="4377944"/>
            <a:ext cx="2463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1D50A1"/>
                </a:solidFill>
                <a:latin typeface="黑体"/>
                <a:cs typeface="黑体"/>
              </a:rPr>
              <a:t>医疗集采影响剖析</a:t>
            </a:r>
            <a:endParaRPr sz="2400">
              <a:latin typeface="黑体"/>
              <a:cs typeface="黑体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5577078" y="4265676"/>
            <a:ext cx="599440" cy="599440"/>
          </a:xfrm>
          <a:custGeom>
            <a:rect l="l" t="t" r="r" b="b"/>
            <a:pathLst>
              <a:path w="599439" h="599439">
                <a:moveTo>
                  <a:pt x="517651" y="0"/>
                </a:moveTo>
                <a:lnTo>
                  <a:pt x="81280" y="0"/>
                </a:lnTo>
                <a:lnTo>
                  <a:pt x="49666" y="6395"/>
                </a:lnTo>
                <a:lnTo>
                  <a:pt x="23828" y="23828"/>
                </a:lnTo>
                <a:lnTo>
                  <a:pt x="6395" y="49666"/>
                </a:lnTo>
                <a:lnTo>
                  <a:pt x="0" y="81280"/>
                </a:lnTo>
                <a:lnTo>
                  <a:pt x="0" y="517651"/>
                </a:lnTo>
                <a:lnTo>
                  <a:pt x="6395" y="549265"/>
                </a:lnTo>
                <a:lnTo>
                  <a:pt x="23828" y="575103"/>
                </a:lnTo>
                <a:lnTo>
                  <a:pt x="49666" y="592536"/>
                </a:lnTo>
                <a:lnTo>
                  <a:pt x="81280" y="598932"/>
                </a:lnTo>
                <a:lnTo>
                  <a:pt x="517651" y="598932"/>
                </a:lnTo>
                <a:lnTo>
                  <a:pt x="549265" y="592536"/>
                </a:lnTo>
                <a:lnTo>
                  <a:pt x="575103" y="575103"/>
                </a:lnTo>
                <a:lnTo>
                  <a:pt x="592536" y="549265"/>
                </a:lnTo>
                <a:lnTo>
                  <a:pt x="598932" y="517651"/>
                </a:lnTo>
                <a:lnTo>
                  <a:pt x="598932" y="81280"/>
                </a:lnTo>
                <a:lnTo>
                  <a:pt x="592536" y="49666"/>
                </a:lnTo>
                <a:lnTo>
                  <a:pt x="575103" y="23828"/>
                </a:lnTo>
                <a:lnTo>
                  <a:pt x="549265" y="6395"/>
                </a:lnTo>
                <a:lnTo>
                  <a:pt x="517651" y="0"/>
                </a:lnTo>
                <a:close/>
              </a:path>
            </a:pathLst>
          </a:custGeom>
          <a:solidFill>
            <a:srgbClr val="1D50A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 txBox="1"/>
          <p:nvPr/>
        </p:nvSpPr>
        <p:spPr>
          <a:xfrm>
            <a:off x="5737605" y="4414266"/>
            <a:ext cx="2540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>
                <a:solidFill>
                  <a:srgbClr val="FFFFFF"/>
                </a:solidFill>
                <a:latin typeface="黑体"/>
                <a:cs typeface="黑体"/>
              </a:rPr>
              <a:t>04</a:t>
            </a:r>
            <a:endParaRPr sz="1800">
              <a:latin typeface="黑体"/>
              <a:cs typeface="黑体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3470147" y="1459991"/>
            <a:ext cx="1043940" cy="1026794"/>
          </a:xfrm>
          <a:custGeom>
            <a:rect l="l" t="t" r="r" b="b"/>
            <a:pathLst>
              <a:path w="1043939" h="1026794">
                <a:moveTo>
                  <a:pt x="0" y="1026795"/>
                </a:moveTo>
                <a:lnTo>
                  <a:pt x="1043939" y="0"/>
                </a:lnTo>
              </a:path>
            </a:pathLst>
          </a:custGeom>
          <a:ln w="44450">
            <a:solidFill>
              <a:srgbClr val="1D50A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741426" y="3923538"/>
            <a:ext cx="1304925" cy="1291590"/>
          </a:xfrm>
          <a:custGeom>
            <a:rect l="l" t="t" r="r" b="b"/>
            <a:pathLst>
              <a:path w="1304925" h="1291589">
                <a:moveTo>
                  <a:pt x="0" y="1291589"/>
                </a:moveTo>
                <a:lnTo>
                  <a:pt x="1304925" y="0"/>
                </a:lnTo>
              </a:path>
            </a:pathLst>
          </a:custGeom>
          <a:ln w="44450">
            <a:solidFill>
              <a:srgbClr val="1D50A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 txBox="1"/>
          <p:nvPr/>
        </p:nvSpPr>
        <p:spPr>
          <a:xfrm>
            <a:off x="6488176" y="5455158"/>
            <a:ext cx="3073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1D50A1"/>
                </a:solidFill>
                <a:latin typeface="黑体"/>
                <a:cs typeface="黑体"/>
              </a:rPr>
              <a:t>医疗集采发展趋势展望</a:t>
            </a:r>
            <a:endParaRPr sz="2400">
              <a:latin typeface="黑体"/>
              <a:cs typeface="黑体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5577078" y="5342382"/>
            <a:ext cx="599440" cy="599440"/>
          </a:xfrm>
          <a:custGeom>
            <a:rect l="l" t="t" r="r" b="b"/>
            <a:pathLst>
              <a:path w="599439" h="599439">
                <a:moveTo>
                  <a:pt x="517651" y="0"/>
                </a:moveTo>
                <a:lnTo>
                  <a:pt x="81280" y="0"/>
                </a:lnTo>
                <a:lnTo>
                  <a:pt x="49666" y="6395"/>
                </a:lnTo>
                <a:lnTo>
                  <a:pt x="23828" y="23828"/>
                </a:lnTo>
                <a:lnTo>
                  <a:pt x="6395" y="49666"/>
                </a:lnTo>
                <a:lnTo>
                  <a:pt x="0" y="81280"/>
                </a:lnTo>
                <a:lnTo>
                  <a:pt x="0" y="517639"/>
                </a:lnTo>
                <a:lnTo>
                  <a:pt x="6395" y="549281"/>
                </a:lnTo>
                <a:lnTo>
                  <a:pt x="23828" y="575121"/>
                </a:lnTo>
                <a:lnTo>
                  <a:pt x="49666" y="592543"/>
                </a:lnTo>
                <a:lnTo>
                  <a:pt x="81280" y="598932"/>
                </a:lnTo>
                <a:lnTo>
                  <a:pt x="517651" y="598932"/>
                </a:lnTo>
                <a:lnTo>
                  <a:pt x="549265" y="592543"/>
                </a:lnTo>
                <a:lnTo>
                  <a:pt x="575103" y="575121"/>
                </a:lnTo>
                <a:lnTo>
                  <a:pt x="592536" y="549281"/>
                </a:lnTo>
                <a:lnTo>
                  <a:pt x="598932" y="517639"/>
                </a:lnTo>
                <a:lnTo>
                  <a:pt x="598932" y="81280"/>
                </a:lnTo>
                <a:lnTo>
                  <a:pt x="592536" y="49666"/>
                </a:lnTo>
                <a:lnTo>
                  <a:pt x="575103" y="23828"/>
                </a:lnTo>
                <a:lnTo>
                  <a:pt x="549265" y="6395"/>
                </a:lnTo>
                <a:lnTo>
                  <a:pt x="517651" y="0"/>
                </a:lnTo>
                <a:close/>
              </a:path>
            </a:pathLst>
          </a:custGeom>
          <a:solidFill>
            <a:srgbClr val="1D50A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 txBox="1"/>
          <p:nvPr/>
        </p:nvSpPr>
        <p:spPr>
          <a:xfrm>
            <a:off x="5737605" y="5491479"/>
            <a:ext cx="2540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>
                <a:solidFill>
                  <a:srgbClr val="FFFFFF"/>
                </a:solidFill>
                <a:latin typeface="黑体"/>
                <a:cs typeface="黑体"/>
              </a:rPr>
              <a:t>05</a:t>
            </a:r>
            <a:endParaRPr sz="18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547862" y="742949"/>
            <a:ext cx="11143898" cy="522922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4537" y="2220467"/>
            <a:ext cx="2658745" cy="2417445"/>
          </a:xfrm>
          <a:prstGeom prst="rect">
            <a:avLst/>
          </a:prstGeom>
          <a:solidFill>
            <a:srgbClr val="1D50A1"/>
          </a:solidFill>
        </p:spPr>
        <p:txBody>
          <a:bodyPr vert="horz" wrap="square" lIns="0" tIns="712470" rIns="0" bIns="0" rtlCol="0">
            <a:spAutoFit/>
          </a:bodyPr>
          <a:lstStyle/>
          <a:p>
            <a:pPr marL="639445">
              <a:lnSpc>
                <a:spcPct val="100000"/>
              </a:lnSpc>
              <a:spcBef>
                <a:spcPts val="5610"/>
              </a:spcBef>
            </a:pPr>
            <a:r>
              <a:rPr sz="8800" b="1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88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054602" y="2773298"/>
            <a:ext cx="4083050" cy="0"/>
          </a:xfrm>
          <a:custGeom>
            <a:rect l="l" t="t" r="r" b="b"/>
            <a:pathLst>
              <a:path w="4083050">
                <a:moveTo>
                  <a:pt x="0" y="0"/>
                </a:moveTo>
                <a:lnTo>
                  <a:pt x="4082796" y="0"/>
                </a:lnTo>
              </a:path>
            </a:pathLst>
          </a:custGeom>
          <a:ln w="35813">
            <a:solidFill>
              <a:srgbClr val="1D50A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420108" y="2201672"/>
            <a:ext cx="3286760" cy="513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/>
              <a:t>医疗集采历史变迁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792471" y="2779623"/>
            <a:ext cx="2566035" cy="939800"/>
          </a:xfrm>
          <a:prstGeom prst="rect">
            <a:avLst/>
          </a:prstGeom>
        </p:spPr>
        <p:txBody>
          <a:bodyPr vert="horz" wrap="square" lIns="0" tIns="164465" rIns="0" bIns="0" rtlCol="0">
            <a:spAutoFit/>
          </a:bodyPr>
          <a:lstStyle/>
          <a:p>
            <a:pPr marL="520700" lvl="1" indent="-508634">
              <a:lnSpc>
                <a:spcPct val="100000"/>
              </a:lnSpc>
              <a:spcBef>
                <a:spcPts val="1295"/>
              </a:spcBef>
              <a:buAutoNum type="arabicPeriod"/>
              <a:tabLst>
                <a:tab pos="521334"/>
              </a:tabLst>
            </a:pPr>
            <a:r>
              <a:rPr sz="2000" spc="-5">
                <a:solidFill>
                  <a:srgbClr val="1D50A1"/>
                </a:solidFill>
                <a:latin typeface="黑体"/>
                <a:cs typeface="黑体"/>
              </a:rPr>
              <a:t>医疗集采发展概述</a:t>
            </a:r>
            <a:endParaRPr sz="2000">
              <a:latin typeface="黑体"/>
              <a:cs typeface="黑体"/>
            </a:endParaRPr>
          </a:p>
          <a:p>
            <a:pPr marL="520700" lvl="1" indent="-508634">
              <a:lnSpc>
                <a:spcPct val="100000"/>
              </a:lnSpc>
              <a:spcBef>
                <a:spcPts val="1200"/>
              </a:spcBef>
              <a:buAutoNum type="arabicPeriod"/>
              <a:tabLst>
                <a:tab pos="521334"/>
              </a:tabLst>
            </a:pPr>
            <a:r>
              <a:rPr sz="2000">
                <a:solidFill>
                  <a:srgbClr val="1D50A1"/>
                </a:solidFill>
                <a:latin typeface="黑体"/>
                <a:cs typeface="黑体"/>
              </a:rPr>
              <a:t>医疗集采发展阶段</a:t>
            </a:r>
            <a:endParaRPr sz="2000">
              <a:latin typeface="黑体"/>
              <a:cs typeface="黑体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9038843" y="2220467"/>
            <a:ext cx="2678430" cy="2417445"/>
          </a:xfrm>
          <a:custGeom>
            <a:rect l="l" t="t" r="r" b="b"/>
            <a:pathLst>
              <a:path w="2678429" h="2417445">
                <a:moveTo>
                  <a:pt x="0" y="2417063"/>
                </a:moveTo>
                <a:lnTo>
                  <a:pt x="2678429" y="2417063"/>
                </a:lnTo>
                <a:lnTo>
                  <a:pt x="2678429" y="0"/>
                </a:lnTo>
                <a:lnTo>
                  <a:pt x="0" y="0"/>
                </a:lnTo>
                <a:lnTo>
                  <a:pt x="0" y="2417063"/>
                </a:lnTo>
                <a:close/>
              </a:path>
            </a:pathLst>
          </a:custGeom>
          <a:solidFill>
            <a:srgbClr val="1D50A1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63118" y="888999"/>
            <a:ext cx="109220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800" spc="150">
                <a:latin typeface="黑体"/>
                <a:cs typeface="黑体"/>
              </a:rPr>
              <a:t>医疗集中采购制度从建立至今，大致经历了探索试点阶段、制度建立阶段、制度完善阶段和医保治理 四个阶段。</a:t>
            </a:r>
            <a:endParaRPr sz="1800">
              <a:latin typeface="黑体"/>
              <a:cs typeface="黑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47191" y="399288"/>
            <a:ext cx="2790825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00" spc="95"/>
              <a:t>1.1</a:t>
            </a:r>
            <a:r>
              <a:rPr sz="2000" spc="229"/>
              <a:t> </a:t>
            </a:r>
            <a:r>
              <a:rPr sz="2000" spc="145"/>
              <a:t>医</a:t>
            </a:r>
            <a:r>
              <a:rPr sz="2000" spc="155"/>
              <a:t>疗</a:t>
            </a:r>
            <a:r>
              <a:rPr sz="2000" spc="145"/>
              <a:t>集</a:t>
            </a:r>
            <a:r>
              <a:rPr sz="2000" spc="155"/>
              <a:t>采</a:t>
            </a:r>
            <a:r>
              <a:rPr sz="2000" spc="145"/>
              <a:t>发</a:t>
            </a:r>
            <a:r>
              <a:rPr sz="2000" spc="155"/>
              <a:t>展</a:t>
            </a:r>
            <a:r>
              <a:rPr sz="2000" spc="145"/>
              <a:t>概</a:t>
            </a:r>
            <a:r>
              <a:rPr sz="2000" spc="-10"/>
              <a:t>述</a:t>
            </a:r>
            <a:endParaRPr sz="2000"/>
          </a:p>
        </p:txBody>
      </p:sp>
      <p:sp>
        <p:nvSpPr>
          <p:cNvPr id="4" name="object 4"/>
          <p:cNvSpPr/>
          <p:nvPr/>
        </p:nvSpPr>
        <p:spPr>
          <a:xfrm>
            <a:off x="703326" y="3134105"/>
            <a:ext cx="2525395" cy="2766060"/>
          </a:xfrm>
          <a:custGeom>
            <a:rect l="l" t="t" r="r" b="b"/>
            <a:pathLst>
              <a:path w="2525395" h="2766060">
                <a:moveTo>
                  <a:pt x="2438273" y="0"/>
                </a:moveTo>
                <a:lnTo>
                  <a:pt x="87020" y="0"/>
                </a:lnTo>
                <a:lnTo>
                  <a:pt x="53149" y="6842"/>
                </a:lnTo>
                <a:lnTo>
                  <a:pt x="25488" y="25495"/>
                </a:lnTo>
                <a:lnTo>
                  <a:pt x="6838" y="53149"/>
                </a:lnTo>
                <a:lnTo>
                  <a:pt x="0" y="86995"/>
                </a:lnTo>
                <a:lnTo>
                  <a:pt x="0" y="2679039"/>
                </a:lnTo>
                <a:lnTo>
                  <a:pt x="6838" y="2712910"/>
                </a:lnTo>
                <a:lnTo>
                  <a:pt x="25488" y="2740571"/>
                </a:lnTo>
                <a:lnTo>
                  <a:pt x="53149" y="2759221"/>
                </a:lnTo>
                <a:lnTo>
                  <a:pt x="87020" y="2766060"/>
                </a:lnTo>
                <a:lnTo>
                  <a:pt x="2438273" y="2766060"/>
                </a:lnTo>
                <a:lnTo>
                  <a:pt x="2472118" y="2759221"/>
                </a:lnTo>
                <a:lnTo>
                  <a:pt x="2499772" y="2740571"/>
                </a:lnTo>
                <a:lnTo>
                  <a:pt x="2518425" y="2712910"/>
                </a:lnTo>
                <a:lnTo>
                  <a:pt x="2525268" y="2679039"/>
                </a:lnTo>
                <a:lnTo>
                  <a:pt x="2525268" y="86995"/>
                </a:lnTo>
                <a:lnTo>
                  <a:pt x="2518425" y="53149"/>
                </a:lnTo>
                <a:lnTo>
                  <a:pt x="2499772" y="25495"/>
                </a:lnTo>
                <a:lnTo>
                  <a:pt x="2472118" y="6842"/>
                </a:lnTo>
                <a:lnTo>
                  <a:pt x="2438273" y="0"/>
                </a:lnTo>
                <a:close/>
              </a:path>
            </a:pathLst>
          </a:custGeom>
          <a:solidFill>
            <a:srgbClr val="092C82">
              <a:alpha val="5097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651509" y="2354541"/>
            <a:ext cx="2621279" cy="716318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205483" y="2397302"/>
            <a:ext cx="1514093" cy="68346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703326" y="2355342"/>
            <a:ext cx="2524760" cy="619760"/>
          </a:xfrm>
          <a:custGeom>
            <a:rect l="l" t="t" r="r" b="b"/>
            <a:pathLst>
              <a:path w="2524760" h="619760">
                <a:moveTo>
                  <a:pt x="2437638" y="0"/>
                </a:moveTo>
                <a:lnTo>
                  <a:pt x="86906" y="0"/>
                </a:lnTo>
                <a:lnTo>
                  <a:pt x="53079" y="6822"/>
                </a:lnTo>
                <a:lnTo>
                  <a:pt x="25455" y="25431"/>
                </a:lnTo>
                <a:lnTo>
                  <a:pt x="6830" y="53042"/>
                </a:lnTo>
                <a:lnTo>
                  <a:pt x="0" y="86868"/>
                </a:lnTo>
                <a:lnTo>
                  <a:pt x="0" y="532638"/>
                </a:lnTo>
                <a:lnTo>
                  <a:pt x="6830" y="566463"/>
                </a:lnTo>
                <a:lnTo>
                  <a:pt x="25455" y="594074"/>
                </a:lnTo>
                <a:lnTo>
                  <a:pt x="53079" y="612683"/>
                </a:lnTo>
                <a:lnTo>
                  <a:pt x="86906" y="619506"/>
                </a:lnTo>
                <a:lnTo>
                  <a:pt x="2437638" y="619506"/>
                </a:lnTo>
                <a:lnTo>
                  <a:pt x="2471463" y="612683"/>
                </a:lnTo>
                <a:lnTo>
                  <a:pt x="2499074" y="594074"/>
                </a:lnTo>
                <a:lnTo>
                  <a:pt x="2517683" y="566463"/>
                </a:lnTo>
                <a:lnTo>
                  <a:pt x="2524506" y="532638"/>
                </a:lnTo>
                <a:lnTo>
                  <a:pt x="2524506" y="86868"/>
                </a:lnTo>
                <a:lnTo>
                  <a:pt x="2517683" y="53042"/>
                </a:lnTo>
                <a:lnTo>
                  <a:pt x="2499074" y="25431"/>
                </a:lnTo>
                <a:lnTo>
                  <a:pt x="2471463" y="6822"/>
                </a:lnTo>
                <a:lnTo>
                  <a:pt x="2437638" y="0"/>
                </a:lnTo>
                <a:close/>
              </a:path>
            </a:pathLst>
          </a:custGeom>
          <a:solidFill>
            <a:srgbClr val="2146A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1351025" y="2433066"/>
            <a:ext cx="122936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81915">
              <a:lnSpc>
                <a:spcPct val="100000"/>
              </a:lnSpc>
              <a:spcBef>
                <a:spcPts val="95"/>
              </a:spcBef>
            </a:pPr>
            <a:r>
              <a:rPr sz="1400" b="1" i="1" spc="-5">
                <a:solidFill>
                  <a:srgbClr val="FFFFFF"/>
                </a:solidFill>
                <a:latin typeface="微软雅黑"/>
                <a:cs typeface="微软雅黑"/>
              </a:rPr>
              <a:t>探索试点阶段</a:t>
            </a:r>
            <a:endParaRPr sz="1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400" b="1" spc="-5">
                <a:solidFill>
                  <a:srgbClr val="FFFFFF"/>
                </a:solidFill>
                <a:latin typeface="Arial"/>
                <a:cs typeface="Arial"/>
              </a:rPr>
              <a:t>1990</a:t>
            </a:r>
            <a:r>
              <a:rPr sz="1400" b="1" i="1" spc="-5">
                <a:solidFill>
                  <a:srgbClr val="FFFFFF"/>
                </a:solidFill>
                <a:latin typeface="微软雅黑"/>
                <a:cs typeface="微软雅黑"/>
              </a:rPr>
              <a:t>年</a:t>
            </a:r>
            <a:r>
              <a:rPr sz="1400" b="1" spc="-10">
                <a:solidFill>
                  <a:srgbClr val="FFFFFF"/>
                </a:solidFill>
                <a:latin typeface="Arial"/>
                <a:cs typeface="Arial"/>
              </a:rPr>
              <a:t>-</a:t>
            </a:r>
            <a:r>
              <a:rPr sz="1400" b="1" spc="-5">
                <a:solidFill>
                  <a:srgbClr val="FFFFFF"/>
                </a:solidFill>
                <a:latin typeface="Arial"/>
                <a:cs typeface="Arial"/>
              </a:rPr>
              <a:t>1</a:t>
            </a:r>
            <a:r>
              <a:rPr sz="1400" b="1" spc="-15">
                <a:solidFill>
                  <a:srgbClr val="FFFFFF"/>
                </a:solidFill>
                <a:latin typeface="Arial"/>
                <a:cs typeface="Arial"/>
              </a:rPr>
              <a:t>9</a:t>
            </a:r>
            <a:r>
              <a:rPr sz="1400" b="1" spc="-5">
                <a:solidFill>
                  <a:srgbClr val="FFFFFF"/>
                </a:solidFill>
                <a:latin typeface="Arial"/>
                <a:cs typeface="Arial"/>
              </a:rPr>
              <a:t>9</a:t>
            </a:r>
            <a:r>
              <a:rPr sz="1400" b="1" spc="-10">
                <a:solidFill>
                  <a:srgbClr val="FFFFFF"/>
                </a:solidFill>
                <a:latin typeface="Arial"/>
                <a:cs typeface="Arial"/>
              </a:rPr>
              <a:t>9</a:t>
            </a:r>
            <a:r>
              <a:rPr sz="1400" b="1" i="1" spc="-5">
                <a:solidFill>
                  <a:srgbClr val="FFFFFF"/>
                </a:solidFill>
                <a:latin typeface="微软雅黑"/>
                <a:cs typeface="微软雅黑"/>
              </a:rPr>
              <a:t>年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3410711" y="2343924"/>
            <a:ext cx="2621280" cy="721601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3963923" y="2388920"/>
            <a:ext cx="1514094" cy="683463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3462528" y="2344673"/>
            <a:ext cx="2524760" cy="624840"/>
          </a:xfrm>
          <a:custGeom>
            <a:rect l="l" t="t" r="r" b="b"/>
            <a:pathLst>
              <a:path w="2524760" h="624839">
                <a:moveTo>
                  <a:pt x="2436876" y="0"/>
                </a:moveTo>
                <a:lnTo>
                  <a:pt x="87630" y="0"/>
                </a:lnTo>
                <a:lnTo>
                  <a:pt x="53524" y="6887"/>
                </a:lnTo>
                <a:lnTo>
                  <a:pt x="25669" y="25669"/>
                </a:lnTo>
                <a:lnTo>
                  <a:pt x="6887" y="53524"/>
                </a:lnTo>
                <a:lnTo>
                  <a:pt x="0" y="87629"/>
                </a:lnTo>
                <a:lnTo>
                  <a:pt x="0" y="537210"/>
                </a:lnTo>
                <a:lnTo>
                  <a:pt x="6887" y="571315"/>
                </a:lnTo>
                <a:lnTo>
                  <a:pt x="25669" y="599170"/>
                </a:lnTo>
                <a:lnTo>
                  <a:pt x="53524" y="617952"/>
                </a:lnTo>
                <a:lnTo>
                  <a:pt x="87630" y="624839"/>
                </a:lnTo>
                <a:lnTo>
                  <a:pt x="2436876" y="624839"/>
                </a:lnTo>
                <a:lnTo>
                  <a:pt x="2470981" y="617952"/>
                </a:lnTo>
                <a:lnTo>
                  <a:pt x="2498836" y="599170"/>
                </a:lnTo>
                <a:lnTo>
                  <a:pt x="2517618" y="571315"/>
                </a:lnTo>
                <a:lnTo>
                  <a:pt x="2524506" y="537210"/>
                </a:lnTo>
                <a:lnTo>
                  <a:pt x="2524506" y="87629"/>
                </a:lnTo>
                <a:lnTo>
                  <a:pt x="2517618" y="53524"/>
                </a:lnTo>
                <a:lnTo>
                  <a:pt x="2498836" y="25669"/>
                </a:lnTo>
                <a:lnTo>
                  <a:pt x="2470981" y="6887"/>
                </a:lnTo>
                <a:lnTo>
                  <a:pt x="2436876" y="0"/>
                </a:lnTo>
                <a:close/>
              </a:path>
            </a:pathLst>
          </a:custGeom>
          <a:solidFill>
            <a:srgbClr val="3960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4110228" y="2424938"/>
            <a:ext cx="122999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81915">
              <a:lnSpc>
                <a:spcPct val="100000"/>
              </a:lnSpc>
              <a:spcBef>
                <a:spcPts val="95"/>
              </a:spcBef>
            </a:pPr>
            <a:r>
              <a:rPr sz="1400" b="1" i="1" spc="-5">
                <a:solidFill>
                  <a:srgbClr val="FFFFFF"/>
                </a:solidFill>
                <a:latin typeface="微软雅黑"/>
                <a:cs typeface="微软雅黑"/>
              </a:rPr>
              <a:t>制度建立阶段</a:t>
            </a:r>
            <a:endParaRPr sz="1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400" b="1" spc="-5">
                <a:solidFill>
                  <a:srgbClr val="FFFFFF"/>
                </a:solidFill>
                <a:latin typeface="Arial"/>
                <a:cs typeface="Arial"/>
              </a:rPr>
              <a:t>2000</a:t>
            </a:r>
            <a:r>
              <a:rPr sz="1400" b="1" i="1" spc="-5">
                <a:solidFill>
                  <a:srgbClr val="FFFFFF"/>
                </a:solidFill>
                <a:latin typeface="微软雅黑"/>
                <a:cs typeface="微软雅黑"/>
              </a:rPr>
              <a:t>年</a:t>
            </a:r>
            <a:r>
              <a:rPr sz="1400" b="1" spc="-10">
                <a:solidFill>
                  <a:srgbClr val="FFFFFF"/>
                </a:solidFill>
                <a:latin typeface="Arial"/>
                <a:cs typeface="Arial"/>
              </a:rPr>
              <a:t>-</a:t>
            </a:r>
            <a:r>
              <a:rPr sz="1400" b="1" spc="-5">
                <a:solidFill>
                  <a:srgbClr val="FFFFFF"/>
                </a:solidFill>
                <a:latin typeface="Arial"/>
                <a:cs typeface="Arial"/>
              </a:rPr>
              <a:t>2</a:t>
            </a:r>
            <a:r>
              <a:rPr sz="1400" b="1" spc="-15">
                <a:solidFill>
                  <a:srgbClr val="FFFFFF"/>
                </a:solidFill>
                <a:latin typeface="Arial"/>
                <a:cs typeface="Arial"/>
              </a:rPr>
              <a:t>0</a:t>
            </a:r>
            <a:r>
              <a:rPr sz="1400" b="1" spc="-5">
                <a:solidFill>
                  <a:srgbClr val="FFFFFF"/>
                </a:solidFill>
                <a:latin typeface="Arial"/>
                <a:cs typeface="Arial"/>
              </a:rPr>
              <a:t>0</a:t>
            </a:r>
            <a:r>
              <a:rPr sz="1400" b="1" spc="-10">
                <a:solidFill>
                  <a:srgbClr val="FFFFFF"/>
                </a:solidFill>
                <a:latin typeface="Arial"/>
                <a:cs typeface="Arial"/>
              </a:rPr>
              <a:t>9</a:t>
            </a:r>
            <a:r>
              <a:rPr sz="1400" b="1" i="1" spc="-5">
                <a:solidFill>
                  <a:srgbClr val="FFFFFF"/>
                </a:solidFill>
                <a:latin typeface="微软雅黑"/>
                <a:cs typeface="微软雅黑"/>
              </a:rPr>
              <a:t>年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6169914" y="2354541"/>
            <a:ext cx="2620517" cy="716318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6723126" y="2397302"/>
            <a:ext cx="1514094" cy="683463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6221729" y="2355342"/>
            <a:ext cx="2524125" cy="619760"/>
          </a:xfrm>
          <a:custGeom>
            <a:rect l="l" t="t" r="r" b="b"/>
            <a:pathLst>
              <a:path w="2524125" h="619760">
                <a:moveTo>
                  <a:pt x="2436876" y="0"/>
                </a:moveTo>
                <a:lnTo>
                  <a:pt x="86868" y="0"/>
                </a:lnTo>
                <a:lnTo>
                  <a:pt x="53042" y="6822"/>
                </a:lnTo>
                <a:lnTo>
                  <a:pt x="25431" y="25431"/>
                </a:lnTo>
                <a:lnTo>
                  <a:pt x="6822" y="53042"/>
                </a:lnTo>
                <a:lnTo>
                  <a:pt x="0" y="86868"/>
                </a:lnTo>
                <a:lnTo>
                  <a:pt x="0" y="532638"/>
                </a:lnTo>
                <a:lnTo>
                  <a:pt x="6822" y="566463"/>
                </a:lnTo>
                <a:lnTo>
                  <a:pt x="25431" y="594074"/>
                </a:lnTo>
                <a:lnTo>
                  <a:pt x="53042" y="612683"/>
                </a:lnTo>
                <a:lnTo>
                  <a:pt x="86868" y="619506"/>
                </a:lnTo>
                <a:lnTo>
                  <a:pt x="2436876" y="619506"/>
                </a:lnTo>
                <a:lnTo>
                  <a:pt x="2470701" y="612683"/>
                </a:lnTo>
                <a:lnTo>
                  <a:pt x="2498312" y="594074"/>
                </a:lnTo>
                <a:lnTo>
                  <a:pt x="2516921" y="566463"/>
                </a:lnTo>
                <a:lnTo>
                  <a:pt x="2523744" y="532638"/>
                </a:lnTo>
                <a:lnTo>
                  <a:pt x="2523744" y="86868"/>
                </a:lnTo>
                <a:lnTo>
                  <a:pt x="2516921" y="53042"/>
                </a:lnTo>
                <a:lnTo>
                  <a:pt x="2498312" y="25431"/>
                </a:lnTo>
                <a:lnTo>
                  <a:pt x="2470701" y="6822"/>
                </a:lnTo>
                <a:lnTo>
                  <a:pt x="2436876" y="0"/>
                </a:lnTo>
                <a:close/>
              </a:path>
            </a:pathLst>
          </a:custGeom>
          <a:solidFill>
            <a:srgbClr val="5179D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 txBox="1"/>
          <p:nvPr/>
        </p:nvSpPr>
        <p:spPr>
          <a:xfrm>
            <a:off x="6869683" y="2433066"/>
            <a:ext cx="122936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81915">
              <a:lnSpc>
                <a:spcPct val="100000"/>
              </a:lnSpc>
              <a:spcBef>
                <a:spcPts val="95"/>
              </a:spcBef>
            </a:pPr>
            <a:r>
              <a:rPr sz="1400" b="1" i="1" spc="-5">
                <a:solidFill>
                  <a:srgbClr val="FFFFFF"/>
                </a:solidFill>
                <a:latin typeface="微软雅黑"/>
                <a:cs typeface="微软雅黑"/>
              </a:rPr>
              <a:t>制度完善阶段</a:t>
            </a:r>
            <a:endParaRPr sz="1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400" b="1" spc="-5">
                <a:solidFill>
                  <a:srgbClr val="FFFFFF"/>
                </a:solidFill>
                <a:latin typeface="Arial"/>
                <a:cs typeface="Arial"/>
              </a:rPr>
              <a:t>2010</a:t>
            </a:r>
            <a:r>
              <a:rPr sz="1400" b="1" i="1" spc="-5">
                <a:solidFill>
                  <a:srgbClr val="FFFFFF"/>
                </a:solidFill>
                <a:latin typeface="微软雅黑"/>
                <a:cs typeface="微软雅黑"/>
              </a:rPr>
              <a:t>年</a:t>
            </a:r>
            <a:r>
              <a:rPr sz="1400" b="1" spc="-10">
                <a:solidFill>
                  <a:srgbClr val="FFFFFF"/>
                </a:solidFill>
                <a:latin typeface="Arial"/>
                <a:cs typeface="Arial"/>
              </a:rPr>
              <a:t>-</a:t>
            </a:r>
            <a:r>
              <a:rPr sz="1400" b="1" spc="-5">
                <a:solidFill>
                  <a:srgbClr val="FFFFFF"/>
                </a:solidFill>
                <a:latin typeface="Arial"/>
                <a:cs typeface="Arial"/>
              </a:rPr>
              <a:t>2</a:t>
            </a:r>
            <a:r>
              <a:rPr sz="1400" b="1" spc="-15">
                <a:solidFill>
                  <a:srgbClr val="FFFFFF"/>
                </a:solidFill>
                <a:latin typeface="Arial"/>
                <a:cs typeface="Arial"/>
              </a:rPr>
              <a:t>0</a:t>
            </a:r>
            <a:r>
              <a:rPr sz="1400" b="1" spc="-5">
                <a:solidFill>
                  <a:srgbClr val="FFFFFF"/>
                </a:solidFill>
                <a:latin typeface="Arial"/>
                <a:cs typeface="Arial"/>
              </a:rPr>
              <a:t>1</a:t>
            </a:r>
            <a:r>
              <a:rPr sz="1400" b="1" spc="-10">
                <a:solidFill>
                  <a:srgbClr val="FFFFFF"/>
                </a:solidFill>
                <a:latin typeface="Arial"/>
                <a:cs typeface="Arial"/>
              </a:rPr>
              <a:t>7</a:t>
            </a:r>
            <a:r>
              <a:rPr sz="1400" b="1" i="1" spc="-5">
                <a:solidFill>
                  <a:srgbClr val="FFFFFF"/>
                </a:solidFill>
                <a:latin typeface="微软雅黑"/>
                <a:cs typeface="微软雅黑"/>
              </a:rPr>
              <a:t>年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2986277" y="1888235"/>
            <a:ext cx="738377" cy="445135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5742432" y="5894361"/>
            <a:ext cx="738377" cy="444728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 txBox="1"/>
          <p:nvPr/>
        </p:nvSpPr>
        <p:spPr>
          <a:xfrm>
            <a:off x="782573" y="3143056"/>
            <a:ext cx="2463800" cy="2439670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572770">
              <a:lnSpc>
                <a:spcPct val="100000"/>
              </a:lnSpc>
              <a:spcBef>
                <a:spcPts val="385"/>
              </a:spcBef>
            </a:pPr>
            <a:r>
              <a:rPr sz="1200" b="1" spc="-5">
                <a:latin typeface="黑体"/>
                <a:cs typeface="黑体"/>
              </a:rPr>
              <a:t>医院分散采购为主</a:t>
            </a:r>
            <a:endParaRPr sz="12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spcBef>
                <a:spcPts val="285"/>
              </a:spcBef>
            </a:pPr>
            <a:r>
              <a:rPr sz="1200" spc="-5">
                <a:latin typeface="黑体"/>
                <a:cs typeface="黑体"/>
              </a:rPr>
              <a:t>该时期，医药产品质量良莠不齐，</a:t>
            </a:r>
            <a:endParaRPr sz="1200">
              <a:latin typeface="黑体"/>
              <a:cs typeface="黑体"/>
            </a:endParaRPr>
          </a:p>
          <a:p>
            <a:pPr marL="12700" marR="5080">
              <a:lnSpc>
                <a:spcPct val="120000"/>
              </a:lnSpc>
              <a:spcBef>
                <a:spcPts val="5"/>
              </a:spcBef>
            </a:pPr>
            <a:r>
              <a:rPr sz="1200">
                <a:latin typeface="黑体"/>
                <a:cs typeface="黑体"/>
              </a:rPr>
              <a:t>医院分散采购为主，议价能力较弱， 存在医院与企业利益输送等问题。 为规范医疗机构采购行为，降低药 品虚高价格，部分省市探索试点了 集中采购工作，如1993年河南省22  家省直医疗机构药品集中采购，  1997年厦门市57家职工医疗保险定 点医疗机构药品集中采购，积累了 一些经验。</a:t>
            </a:r>
            <a:endParaRPr sz="1200">
              <a:latin typeface="黑体"/>
              <a:cs typeface="黑体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3462528" y="3134105"/>
            <a:ext cx="2524760" cy="2766060"/>
          </a:xfrm>
          <a:custGeom>
            <a:rect l="l" t="t" r="r" b="b"/>
            <a:pathLst>
              <a:path w="2524760" h="2766060">
                <a:moveTo>
                  <a:pt x="2437511" y="0"/>
                </a:moveTo>
                <a:lnTo>
                  <a:pt x="86995" y="0"/>
                </a:lnTo>
                <a:lnTo>
                  <a:pt x="53149" y="6842"/>
                </a:lnTo>
                <a:lnTo>
                  <a:pt x="25495" y="25495"/>
                </a:lnTo>
                <a:lnTo>
                  <a:pt x="6842" y="53149"/>
                </a:lnTo>
                <a:lnTo>
                  <a:pt x="0" y="86995"/>
                </a:lnTo>
                <a:lnTo>
                  <a:pt x="0" y="2679065"/>
                </a:lnTo>
                <a:lnTo>
                  <a:pt x="6842" y="2712926"/>
                </a:lnTo>
                <a:lnTo>
                  <a:pt x="25495" y="2740579"/>
                </a:lnTo>
                <a:lnTo>
                  <a:pt x="53149" y="2759223"/>
                </a:lnTo>
                <a:lnTo>
                  <a:pt x="86995" y="2766060"/>
                </a:lnTo>
                <a:lnTo>
                  <a:pt x="2437511" y="2766060"/>
                </a:lnTo>
                <a:lnTo>
                  <a:pt x="2471356" y="2759223"/>
                </a:lnTo>
                <a:lnTo>
                  <a:pt x="2499010" y="2740579"/>
                </a:lnTo>
                <a:lnTo>
                  <a:pt x="2517663" y="2712926"/>
                </a:lnTo>
                <a:lnTo>
                  <a:pt x="2524506" y="2679065"/>
                </a:lnTo>
                <a:lnTo>
                  <a:pt x="2524506" y="86995"/>
                </a:lnTo>
                <a:lnTo>
                  <a:pt x="2517663" y="53149"/>
                </a:lnTo>
                <a:lnTo>
                  <a:pt x="2499010" y="25495"/>
                </a:lnTo>
                <a:lnTo>
                  <a:pt x="2471356" y="6842"/>
                </a:lnTo>
                <a:lnTo>
                  <a:pt x="2437511" y="0"/>
                </a:lnTo>
                <a:close/>
              </a:path>
            </a:pathLst>
          </a:custGeom>
          <a:solidFill>
            <a:srgbClr val="7E7E7E">
              <a:alpha val="5097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6221729" y="3142488"/>
            <a:ext cx="2518410" cy="2766060"/>
          </a:xfrm>
          <a:custGeom>
            <a:rect l="l" t="t" r="r" b="b"/>
            <a:pathLst>
              <a:path w="2518409" h="2766060">
                <a:moveTo>
                  <a:pt x="2431669" y="0"/>
                </a:moveTo>
                <a:lnTo>
                  <a:pt x="86741" y="0"/>
                </a:lnTo>
                <a:lnTo>
                  <a:pt x="52988" y="6820"/>
                </a:lnTo>
                <a:lnTo>
                  <a:pt x="25415" y="25415"/>
                </a:lnTo>
                <a:lnTo>
                  <a:pt x="6820" y="52988"/>
                </a:lnTo>
                <a:lnTo>
                  <a:pt x="0" y="86740"/>
                </a:lnTo>
                <a:lnTo>
                  <a:pt x="0" y="2679280"/>
                </a:lnTo>
                <a:lnTo>
                  <a:pt x="6820" y="2713060"/>
                </a:lnTo>
                <a:lnTo>
                  <a:pt x="25415" y="2740644"/>
                </a:lnTo>
                <a:lnTo>
                  <a:pt x="52988" y="2759240"/>
                </a:lnTo>
                <a:lnTo>
                  <a:pt x="86741" y="2766060"/>
                </a:lnTo>
                <a:lnTo>
                  <a:pt x="2431669" y="2766060"/>
                </a:lnTo>
                <a:lnTo>
                  <a:pt x="2465421" y="2759240"/>
                </a:lnTo>
                <a:lnTo>
                  <a:pt x="2492994" y="2740644"/>
                </a:lnTo>
                <a:lnTo>
                  <a:pt x="2511589" y="2713060"/>
                </a:lnTo>
                <a:lnTo>
                  <a:pt x="2518410" y="2679280"/>
                </a:lnTo>
                <a:lnTo>
                  <a:pt x="2518410" y="86740"/>
                </a:lnTo>
                <a:lnTo>
                  <a:pt x="2511589" y="52988"/>
                </a:lnTo>
                <a:lnTo>
                  <a:pt x="2492994" y="25415"/>
                </a:lnTo>
                <a:lnTo>
                  <a:pt x="2465421" y="6820"/>
                </a:lnTo>
                <a:lnTo>
                  <a:pt x="2431669" y="0"/>
                </a:lnTo>
                <a:close/>
              </a:path>
            </a:pathLst>
          </a:custGeom>
          <a:solidFill>
            <a:srgbClr val="092C82">
              <a:alpha val="5097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8487918" y="1875917"/>
            <a:ext cx="789051" cy="477012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9195054" y="3103626"/>
            <a:ext cx="2310130" cy="2796540"/>
          </a:xfrm>
          <a:custGeom>
            <a:rect l="l" t="t" r="r" b="b"/>
            <a:pathLst>
              <a:path w="2310129" h="2796540">
                <a:moveTo>
                  <a:pt x="2229993" y="0"/>
                </a:moveTo>
                <a:lnTo>
                  <a:pt x="79628" y="0"/>
                </a:lnTo>
                <a:lnTo>
                  <a:pt x="48648" y="6262"/>
                </a:lnTo>
                <a:lnTo>
                  <a:pt x="23336" y="23336"/>
                </a:lnTo>
                <a:lnTo>
                  <a:pt x="6262" y="48648"/>
                </a:lnTo>
                <a:lnTo>
                  <a:pt x="0" y="79628"/>
                </a:lnTo>
                <a:lnTo>
                  <a:pt x="0" y="2716949"/>
                </a:lnTo>
                <a:lnTo>
                  <a:pt x="6262" y="2747928"/>
                </a:lnTo>
                <a:lnTo>
                  <a:pt x="23336" y="2773227"/>
                </a:lnTo>
                <a:lnTo>
                  <a:pt x="48648" y="2790285"/>
                </a:lnTo>
                <a:lnTo>
                  <a:pt x="79628" y="2796540"/>
                </a:lnTo>
                <a:lnTo>
                  <a:pt x="2229993" y="2796540"/>
                </a:lnTo>
                <a:lnTo>
                  <a:pt x="2260973" y="2790285"/>
                </a:lnTo>
                <a:lnTo>
                  <a:pt x="2286285" y="2773227"/>
                </a:lnTo>
                <a:lnTo>
                  <a:pt x="2303359" y="2747928"/>
                </a:lnTo>
                <a:lnTo>
                  <a:pt x="2309622" y="2716949"/>
                </a:lnTo>
                <a:lnTo>
                  <a:pt x="2309622" y="79628"/>
                </a:lnTo>
                <a:lnTo>
                  <a:pt x="2303359" y="48648"/>
                </a:lnTo>
                <a:lnTo>
                  <a:pt x="2286285" y="23336"/>
                </a:lnTo>
                <a:lnTo>
                  <a:pt x="2260973" y="6262"/>
                </a:lnTo>
                <a:lnTo>
                  <a:pt x="2229993" y="0"/>
                </a:lnTo>
                <a:close/>
              </a:path>
            </a:pathLst>
          </a:custGeom>
          <a:solidFill>
            <a:srgbClr val="7E7E7E">
              <a:alpha val="5097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3485388" y="3134105"/>
            <a:ext cx="2501900" cy="2767330"/>
          </a:xfrm>
          <a:custGeom>
            <a:rect l="l" t="t" r="r" b="b"/>
            <a:pathLst>
              <a:path w="2501900" h="2767329">
                <a:moveTo>
                  <a:pt x="0" y="2766822"/>
                </a:moveTo>
                <a:lnTo>
                  <a:pt x="2501645" y="2766822"/>
                </a:lnTo>
                <a:lnTo>
                  <a:pt x="2501645" y="0"/>
                </a:lnTo>
                <a:lnTo>
                  <a:pt x="0" y="0"/>
                </a:lnTo>
                <a:lnTo>
                  <a:pt x="0" y="2766822"/>
                </a:lnTo>
                <a:close/>
              </a:path>
            </a:pathLst>
          </a:custGeom>
          <a:solidFill>
            <a:srgbClr val="092C82">
              <a:alpha val="5097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 txBox="1"/>
          <p:nvPr/>
        </p:nvSpPr>
        <p:spPr>
          <a:xfrm>
            <a:off x="3485388" y="3134105"/>
            <a:ext cx="2540000" cy="2767330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R="31115" algn="ctr">
              <a:lnSpc>
                <a:spcPct val="100000"/>
              </a:lnSpc>
              <a:spcBef>
                <a:spcPts val="459"/>
              </a:spcBef>
            </a:pPr>
            <a:r>
              <a:rPr sz="1200" b="1" spc="-5">
                <a:latin typeface="黑体"/>
                <a:cs typeface="黑体"/>
              </a:rPr>
              <a:t>地市招标采购为主</a:t>
            </a:r>
            <a:endParaRPr sz="1200">
              <a:latin typeface="黑体"/>
              <a:cs typeface="黑体"/>
            </a:endParaRPr>
          </a:p>
          <a:p>
            <a:pPr marR="61594" algn="ctr">
              <a:lnSpc>
                <a:spcPct val="100000"/>
              </a:lnSpc>
              <a:spcBef>
                <a:spcPts val="285"/>
              </a:spcBef>
            </a:pPr>
            <a:r>
              <a:rPr sz="1200" spc="-5">
                <a:latin typeface="黑体"/>
                <a:cs typeface="黑体"/>
              </a:rPr>
              <a:t>该时期，通过试点，药品集中采购</a:t>
            </a:r>
            <a:endParaRPr sz="1200">
              <a:latin typeface="黑体"/>
              <a:cs typeface="黑体"/>
            </a:endParaRPr>
          </a:p>
          <a:p>
            <a:pPr marL="90805">
              <a:lnSpc>
                <a:spcPct val="120000"/>
              </a:lnSpc>
              <a:spcBef>
                <a:spcPts val="5"/>
              </a:spcBef>
            </a:pPr>
            <a:r>
              <a:rPr sz="1200">
                <a:latin typeface="黑体"/>
                <a:cs typeface="黑体"/>
              </a:rPr>
              <a:t>制度尤其是地市级药品集中采购制 度逐步建立健全，但也出现了一些 问题，如第三方招标中介收费庞大、 行政机构参与过多、招标程序流程 异常繁杂等。企业需要公关的对象 不仅包括原来的医疗机构和医务人 员，还包括实行该制度后主管部门 的行政人员、第三方招标中介等。 很多地市同时开展集采项目，企业 疲于应付。</a:t>
            </a:r>
            <a:endParaRPr sz="1200">
              <a:latin typeface="黑体"/>
              <a:cs typeface="黑体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299708" y="3151123"/>
            <a:ext cx="2463800" cy="2220595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R="90805" algn="ctr">
              <a:lnSpc>
                <a:spcPct val="100000"/>
              </a:lnSpc>
              <a:spcBef>
                <a:spcPts val="385"/>
              </a:spcBef>
            </a:pPr>
            <a:r>
              <a:rPr sz="1200" b="1" spc="-5">
                <a:latin typeface="黑体"/>
                <a:cs typeface="黑体"/>
              </a:rPr>
              <a:t>省级招标采购为主</a:t>
            </a:r>
            <a:endParaRPr sz="1200">
              <a:latin typeface="黑体"/>
              <a:cs typeface="黑体"/>
            </a:endParaRPr>
          </a:p>
          <a:p>
            <a:pPr marR="144780" algn="ctr">
              <a:lnSpc>
                <a:spcPct val="100000"/>
              </a:lnSpc>
              <a:spcBef>
                <a:spcPts val="290"/>
              </a:spcBef>
            </a:pPr>
            <a:r>
              <a:rPr sz="1200">
                <a:latin typeface="黑体"/>
                <a:cs typeface="黑体"/>
              </a:rPr>
              <a:t>该时期，随着信息技术的发展，各</a:t>
            </a:r>
            <a:endParaRPr sz="1200">
              <a:latin typeface="黑体"/>
              <a:cs typeface="黑体"/>
            </a:endParaRPr>
          </a:p>
          <a:p>
            <a:pPr marL="12700" marR="5080">
              <a:lnSpc>
                <a:spcPct val="120000"/>
              </a:lnSpc>
            </a:pPr>
            <a:r>
              <a:rPr sz="1200">
                <a:latin typeface="黑体"/>
                <a:cs typeface="黑体"/>
              </a:rPr>
              <a:t>省普遍开展阳光挂网交易。但是，  “药价虚高、低价中标死、做高空 间”等乱象依然广泛存在。量价脱 钩，招标采购中普遍只招价格不带 量，企业缺乏销量预期，难以实现 药价明显下降。“只招标、不采购” 的集中采购模式没有切实降低企业 的销售成本和财务成本。</a:t>
            </a:r>
            <a:endParaRPr sz="1200">
              <a:latin typeface="黑体"/>
              <a:cs typeface="黑体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8979407" y="3150870"/>
            <a:ext cx="2525395" cy="2733040"/>
          </a:xfrm>
          <a:prstGeom prst="rect">
            <a:avLst/>
          </a:prstGeom>
          <a:solidFill>
            <a:srgbClr val="092C82">
              <a:alpha val="5097"/>
            </a:srgbClr>
          </a:solidFill>
        </p:spPr>
        <p:txBody>
          <a:bodyPr vert="horz" wrap="square" lIns="0" tIns="58419" rIns="0" bIns="0" rtlCol="0">
            <a:spAutoFit/>
          </a:bodyPr>
          <a:lstStyle/>
          <a:p>
            <a:pPr marL="652780">
              <a:lnSpc>
                <a:spcPct val="100000"/>
              </a:lnSpc>
              <a:spcBef>
                <a:spcPts val="459"/>
              </a:spcBef>
            </a:pPr>
            <a:r>
              <a:rPr sz="1200" b="1" spc="-5">
                <a:latin typeface="黑体"/>
                <a:cs typeface="黑体"/>
              </a:rPr>
              <a:t>联盟带量采购为主</a:t>
            </a:r>
            <a:endParaRPr sz="1200">
              <a:latin typeface="黑体"/>
              <a:cs typeface="黑体"/>
            </a:endParaRPr>
          </a:p>
          <a:p>
            <a:pPr marL="92075" marR="139065" algn="just">
              <a:lnSpc>
                <a:spcPct val="120000"/>
              </a:lnSpc>
            </a:pPr>
            <a:r>
              <a:rPr sz="1200">
                <a:latin typeface="黑体"/>
                <a:cs typeface="黑体"/>
              </a:rPr>
              <a:t>该时期，得益于药监部门审评审批 制度改革，一批通过一致性评价的 </a:t>
            </a:r>
            <a:r>
              <a:rPr sz="1200" spc="-5">
                <a:latin typeface="黑体"/>
                <a:cs typeface="黑体"/>
              </a:rPr>
              <a:t>国产好药陆续上市并在临床使用， </a:t>
            </a:r>
            <a:r>
              <a:rPr sz="1200">
                <a:latin typeface="黑体"/>
                <a:cs typeface="黑体"/>
              </a:rPr>
              <a:t>为医保部门开展带量采购提供了良 好的产品质量基础。国务院机构改 革后，医保部门有条件打通招标、 采购、使用、医保支付、货款结算 等政策堵点。中选药品进不了医疗 机构、医生不开处方、医院回款不 及时、需要带金销售等难题得到了 初步解决。</a:t>
            </a:r>
            <a:endParaRPr sz="1200">
              <a:latin typeface="黑体"/>
              <a:cs typeface="黑体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8929116" y="2357666"/>
            <a:ext cx="2620518" cy="710145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9551669" y="2397302"/>
            <a:ext cx="1375409" cy="683463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8980931" y="2358389"/>
            <a:ext cx="2524125" cy="613410"/>
          </a:xfrm>
          <a:custGeom>
            <a:rect l="l" t="t" r="r" b="b"/>
            <a:pathLst>
              <a:path w="2524125" h="613410">
                <a:moveTo>
                  <a:pt x="2437638" y="0"/>
                </a:moveTo>
                <a:lnTo>
                  <a:pt x="86106" y="0"/>
                </a:lnTo>
                <a:lnTo>
                  <a:pt x="52560" y="6756"/>
                </a:lnTo>
                <a:lnTo>
                  <a:pt x="25193" y="25193"/>
                </a:lnTo>
                <a:lnTo>
                  <a:pt x="6756" y="52560"/>
                </a:lnTo>
                <a:lnTo>
                  <a:pt x="0" y="86106"/>
                </a:lnTo>
                <a:lnTo>
                  <a:pt x="0" y="527304"/>
                </a:lnTo>
                <a:lnTo>
                  <a:pt x="6756" y="560849"/>
                </a:lnTo>
                <a:lnTo>
                  <a:pt x="25193" y="588216"/>
                </a:lnTo>
                <a:lnTo>
                  <a:pt x="52560" y="606653"/>
                </a:lnTo>
                <a:lnTo>
                  <a:pt x="86106" y="613410"/>
                </a:lnTo>
                <a:lnTo>
                  <a:pt x="2437638" y="613410"/>
                </a:lnTo>
                <a:lnTo>
                  <a:pt x="2471183" y="606653"/>
                </a:lnTo>
                <a:lnTo>
                  <a:pt x="2498550" y="588216"/>
                </a:lnTo>
                <a:lnTo>
                  <a:pt x="2516987" y="560849"/>
                </a:lnTo>
                <a:lnTo>
                  <a:pt x="2523744" y="527304"/>
                </a:lnTo>
                <a:lnTo>
                  <a:pt x="2523744" y="86106"/>
                </a:lnTo>
                <a:lnTo>
                  <a:pt x="2516987" y="52560"/>
                </a:lnTo>
                <a:lnTo>
                  <a:pt x="2498550" y="25193"/>
                </a:lnTo>
                <a:lnTo>
                  <a:pt x="2471183" y="6756"/>
                </a:lnTo>
                <a:lnTo>
                  <a:pt x="2437638" y="0"/>
                </a:lnTo>
                <a:close/>
              </a:path>
            </a:pathLst>
          </a:custGeom>
          <a:solidFill>
            <a:srgbClr val="769BF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 txBox="1"/>
          <p:nvPr/>
        </p:nvSpPr>
        <p:spPr>
          <a:xfrm>
            <a:off x="9698228" y="2433066"/>
            <a:ext cx="109093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400" b="1" i="1" spc="-5">
                <a:solidFill>
                  <a:srgbClr val="FFFFFF"/>
                </a:solidFill>
                <a:latin typeface="微软雅黑"/>
                <a:cs typeface="微软雅黑"/>
              </a:rPr>
              <a:t>医保治理阶段</a:t>
            </a:r>
            <a:endParaRPr sz="1400">
              <a:latin typeface="微软雅黑"/>
              <a:cs typeface="微软雅黑"/>
            </a:endParaRPr>
          </a:p>
          <a:p>
            <a:pPr marL="80010">
              <a:lnSpc>
                <a:spcPct val="100000"/>
              </a:lnSpc>
            </a:pPr>
            <a:r>
              <a:rPr sz="1400" b="1" spc="-5">
                <a:solidFill>
                  <a:srgbClr val="FFFFFF"/>
                </a:solidFill>
                <a:latin typeface="Arial"/>
                <a:cs typeface="Arial"/>
              </a:rPr>
              <a:t>2018</a:t>
            </a:r>
            <a:r>
              <a:rPr sz="1400" b="1" i="1" spc="-5">
                <a:solidFill>
                  <a:srgbClr val="FFFFFF"/>
                </a:solidFill>
                <a:latin typeface="微软雅黑"/>
                <a:cs typeface="微软雅黑"/>
              </a:rPr>
              <a:t>年至今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8017764" y="6409392"/>
            <a:ext cx="3616960" cy="15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10"/>
              </a:lnSpc>
            </a:pP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资料来源：中国医药创新促进</a:t>
            </a:r>
            <a:r>
              <a:rPr sz="1050">
                <a:solidFill>
                  <a:srgbClr val="7E7E7E"/>
                </a:solidFill>
                <a:latin typeface="黑体"/>
                <a:cs typeface="黑体"/>
              </a:rPr>
              <a:t>会</a:t>
            </a:r>
            <a:r>
              <a:rPr sz="1050" spc="215">
                <a:solidFill>
                  <a:srgbClr val="7E7E7E"/>
                </a:solidFill>
                <a:latin typeface="黑体"/>
                <a:cs typeface="黑体"/>
              </a:rPr>
              <a:t> </a:t>
            </a: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前瞻产业研究院整理</a:t>
            </a:r>
            <a:endParaRPr sz="105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63118" y="888999"/>
            <a:ext cx="108839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800" spc="150">
                <a:latin typeface="黑体"/>
                <a:cs typeface="黑体"/>
              </a:rPr>
              <a:t>1990年-1999年，为规范医疗机构采购行为、降低药品虚高价格，河南省、厦门市、镇江市等部分省 市探索试点了集中采购工作，积累了医疗集采相关经验。</a:t>
            </a:r>
            <a:endParaRPr sz="1800">
              <a:latin typeface="黑体"/>
              <a:cs typeface="黑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47191" y="399288"/>
            <a:ext cx="7164705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00" spc="95"/>
              <a:t>1.2</a:t>
            </a:r>
            <a:r>
              <a:rPr sz="2000" spc="254"/>
              <a:t> </a:t>
            </a:r>
            <a:r>
              <a:rPr sz="2000" spc="145"/>
              <a:t>医</a:t>
            </a:r>
            <a:r>
              <a:rPr sz="2000" spc="155"/>
              <a:t>疗</a:t>
            </a:r>
            <a:r>
              <a:rPr sz="2000" spc="145"/>
              <a:t>集</a:t>
            </a:r>
            <a:r>
              <a:rPr sz="2000" spc="155"/>
              <a:t>采</a:t>
            </a:r>
            <a:r>
              <a:rPr sz="2000" spc="145"/>
              <a:t>发</a:t>
            </a:r>
            <a:r>
              <a:rPr sz="2000" spc="155"/>
              <a:t>展</a:t>
            </a:r>
            <a:r>
              <a:rPr sz="2000" spc="145"/>
              <a:t>阶</a:t>
            </a:r>
            <a:r>
              <a:rPr sz="2000" spc="155"/>
              <a:t>段</a:t>
            </a:r>
            <a:r>
              <a:rPr sz="2000" spc="145"/>
              <a:t>：</a:t>
            </a:r>
            <a:r>
              <a:rPr sz="2000" spc="155"/>
              <a:t>探</a:t>
            </a:r>
            <a:r>
              <a:rPr sz="2000" spc="175"/>
              <a:t>索</a:t>
            </a:r>
            <a:r>
              <a:rPr sz="2000" spc="155"/>
              <a:t>试</a:t>
            </a:r>
            <a:r>
              <a:rPr sz="2000" spc="145"/>
              <a:t>点</a:t>
            </a:r>
            <a:r>
              <a:rPr sz="2000" spc="155"/>
              <a:t>阶</a:t>
            </a:r>
            <a:r>
              <a:rPr sz="2000" spc="145"/>
              <a:t>段</a:t>
            </a:r>
            <a:r>
              <a:rPr sz="2000" spc="-10"/>
              <a:t>（</a:t>
            </a:r>
            <a:r>
              <a:rPr sz="2000" spc="-835"/>
              <a:t> </a:t>
            </a:r>
            <a:r>
              <a:rPr sz="2000" spc="150"/>
              <a:t>1990</a:t>
            </a:r>
            <a:r>
              <a:rPr sz="2000" spc="155"/>
              <a:t>年</a:t>
            </a:r>
            <a:r>
              <a:rPr sz="2000" spc="150"/>
              <a:t>-1999年）</a:t>
            </a:r>
            <a:endParaRPr sz="2000"/>
          </a:p>
        </p:txBody>
      </p:sp>
      <p:sp>
        <p:nvSpPr>
          <p:cNvPr id="4" name="object 4"/>
          <p:cNvSpPr/>
          <p:nvPr/>
        </p:nvSpPr>
        <p:spPr>
          <a:xfrm>
            <a:off x="989075" y="4150664"/>
            <a:ext cx="2919983" cy="91981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066038" y="4176521"/>
            <a:ext cx="2777490" cy="777240"/>
          </a:xfrm>
          <a:custGeom>
            <a:rect l="l" t="t" r="r" b="b"/>
            <a:pathLst>
              <a:path w="2777490" h="777239">
                <a:moveTo>
                  <a:pt x="2388870" y="0"/>
                </a:moveTo>
                <a:lnTo>
                  <a:pt x="388620" y="0"/>
                </a:lnTo>
                <a:lnTo>
                  <a:pt x="339872" y="3027"/>
                </a:lnTo>
                <a:lnTo>
                  <a:pt x="292931" y="11868"/>
                </a:lnTo>
                <a:lnTo>
                  <a:pt x="248161" y="26158"/>
                </a:lnTo>
                <a:lnTo>
                  <a:pt x="205927" y="45532"/>
                </a:lnTo>
                <a:lnTo>
                  <a:pt x="166592" y="69627"/>
                </a:lnTo>
                <a:lnTo>
                  <a:pt x="130521" y="98078"/>
                </a:lnTo>
                <a:lnTo>
                  <a:pt x="98078" y="130521"/>
                </a:lnTo>
                <a:lnTo>
                  <a:pt x="69627" y="166592"/>
                </a:lnTo>
                <a:lnTo>
                  <a:pt x="45532" y="205927"/>
                </a:lnTo>
                <a:lnTo>
                  <a:pt x="26158" y="248161"/>
                </a:lnTo>
                <a:lnTo>
                  <a:pt x="11868" y="292931"/>
                </a:lnTo>
                <a:lnTo>
                  <a:pt x="3027" y="339872"/>
                </a:lnTo>
                <a:lnTo>
                  <a:pt x="0" y="388619"/>
                </a:lnTo>
                <a:lnTo>
                  <a:pt x="3027" y="437367"/>
                </a:lnTo>
                <a:lnTo>
                  <a:pt x="11868" y="484308"/>
                </a:lnTo>
                <a:lnTo>
                  <a:pt x="26158" y="529078"/>
                </a:lnTo>
                <a:lnTo>
                  <a:pt x="45532" y="571312"/>
                </a:lnTo>
                <a:lnTo>
                  <a:pt x="69627" y="610647"/>
                </a:lnTo>
                <a:lnTo>
                  <a:pt x="98078" y="646718"/>
                </a:lnTo>
                <a:lnTo>
                  <a:pt x="130521" y="679161"/>
                </a:lnTo>
                <a:lnTo>
                  <a:pt x="166592" y="707612"/>
                </a:lnTo>
                <a:lnTo>
                  <a:pt x="205927" y="731707"/>
                </a:lnTo>
                <a:lnTo>
                  <a:pt x="248161" y="751081"/>
                </a:lnTo>
                <a:lnTo>
                  <a:pt x="292931" y="765371"/>
                </a:lnTo>
                <a:lnTo>
                  <a:pt x="339872" y="774212"/>
                </a:lnTo>
                <a:lnTo>
                  <a:pt x="388620" y="777239"/>
                </a:lnTo>
                <a:lnTo>
                  <a:pt x="2388870" y="777239"/>
                </a:lnTo>
                <a:lnTo>
                  <a:pt x="2437617" y="774212"/>
                </a:lnTo>
                <a:lnTo>
                  <a:pt x="2484558" y="765371"/>
                </a:lnTo>
                <a:lnTo>
                  <a:pt x="2529328" y="751081"/>
                </a:lnTo>
                <a:lnTo>
                  <a:pt x="2571562" y="731707"/>
                </a:lnTo>
                <a:lnTo>
                  <a:pt x="2610897" y="707612"/>
                </a:lnTo>
                <a:lnTo>
                  <a:pt x="2646968" y="679161"/>
                </a:lnTo>
                <a:lnTo>
                  <a:pt x="2679411" y="646718"/>
                </a:lnTo>
                <a:lnTo>
                  <a:pt x="2707862" y="610647"/>
                </a:lnTo>
                <a:lnTo>
                  <a:pt x="2731957" y="571312"/>
                </a:lnTo>
                <a:lnTo>
                  <a:pt x="2751331" y="529078"/>
                </a:lnTo>
                <a:lnTo>
                  <a:pt x="2765621" y="484308"/>
                </a:lnTo>
                <a:lnTo>
                  <a:pt x="2774462" y="437367"/>
                </a:lnTo>
                <a:lnTo>
                  <a:pt x="2777490" y="388619"/>
                </a:lnTo>
                <a:lnTo>
                  <a:pt x="2774462" y="339872"/>
                </a:lnTo>
                <a:lnTo>
                  <a:pt x="2765621" y="292931"/>
                </a:lnTo>
                <a:lnTo>
                  <a:pt x="2751331" y="248161"/>
                </a:lnTo>
                <a:lnTo>
                  <a:pt x="2731957" y="205927"/>
                </a:lnTo>
                <a:lnTo>
                  <a:pt x="2707862" y="166592"/>
                </a:lnTo>
                <a:lnTo>
                  <a:pt x="2679411" y="130521"/>
                </a:lnTo>
                <a:lnTo>
                  <a:pt x="2646968" y="98078"/>
                </a:lnTo>
                <a:lnTo>
                  <a:pt x="2610897" y="69627"/>
                </a:lnTo>
                <a:lnTo>
                  <a:pt x="2571562" y="45532"/>
                </a:lnTo>
                <a:lnTo>
                  <a:pt x="2529328" y="26158"/>
                </a:lnTo>
                <a:lnTo>
                  <a:pt x="2484558" y="11868"/>
                </a:lnTo>
                <a:lnTo>
                  <a:pt x="2437617" y="3027"/>
                </a:lnTo>
                <a:lnTo>
                  <a:pt x="2388870" y="0"/>
                </a:lnTo>
                <a:close/>
              </a:path>
            </a:pathLst>
          </a:custGeom>
          <a:solidFill>
            <a:srgbClr val="2146A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4482846" y="3517442"/>
            <a:ext cx="2919983" cy="91981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4559808" y="3543300"/>
            <a:ext cx="2777490" cy="777240"/>
          </a:xfrm>
          <a:custGeom>
            <a:rect l="l" t="t" r="r" b="b"/>
            <a:pathLst>
              <a:path w="2777490" h="777239">
                <a:moveTo>
                  <a:pt x="2388869" y="0"/>
                </a:moveTo>
                <a:lnTo>
                  <a:pt x="388619" y="0"/>
                </a:lnTo>
                <a:lnTo>
                  <a:pt x="339872" y="3027"/>
                </a:lnTo>
                <a:lnTo>
                  <a:pt x="292931" y="11868"/>
                </a:lnTo>
                <a:lnTo>
                  <a:pt x="248161" y="26158"/>
                </a:lnTo>
                <a:lnTo>
                  <a:pt x="205927" y="45532"/>
                </a:lnTo>
                <a:lnTo>
                  <a:pt x="166592" y="69627"/>
                </a:lnTo>
                <a:lnTo>
                  <a:pt x="130521" y="98078"/>
                </a:lnTo>
                <a:lnTo>
                  <a:pt x="98078" y="130521"/>
                </a:lnTo>
                <a:lnTo>
                  <a:pt x="69627" y="166592"/>
                </a:lnTo>
                <a:lnTo>
                  <a:pt x="45532" y="205927"/>
                </a:lnTo>
                <a:lnTo>
                  <a:pt x="26158" y="248161"/>
                </a:lnTo>
                <a:lnTo>
                  <a:pt x="11868" y="292931"/>
                </a:lnTo>
                <a:lnTo>
                  <a:pt x="3027" y="339872"/>
                </a:lnTo>
                <a:lnTo>
                  <a:pt x="0" y="388619"/>
                </a:lnTo>
                <a:lnTo>
                  <a:pt x="3027" y="437367"/>
                </a:lnTo>
                <a:lnTo>
                  <a:pt x="11868" y="484308"/>
                </a:lnTo>
                <a:lnTo>
                  <a:pt x="26158" y="529078"/>
                </a:lnTo>
                <a:lnTo>
                  <a:pt x="45532" y="571312"/>
                </a:lnTo>
                <a:lnTo>
                  <a:pt x="69627" y="610647"/>
                </a:lnTo>
                <a:lnTo>
                  <a:pt x="98078" y="646718"/>
                </a:lnTo>
                <a:lnTo>
                  <a:pt x="130521" y="679161"/>
                </a:lnTo>
                <a:lnTo>
                  <a:pt x="166592" y="707612"/>
                </a:lnTo>
                <a:lnTo>
                  <a:pt x="205927" y="731707"/>
                </a:lnTo>
                <a:lnTo>
                  <a:pt x="248161" y="751081"/>
                </a:lnTo>
                <a:lnTo>
                  <a:pt x="292931" y="765371"/>
                </a:lnTo>
                <a:lnTo>
                  <a:pt x="339872" y="774212"/>
                </a:lnTo>
                <a:lnTo>
                  <a:pt x="388619" y="777239"/>
                </a:lnTo>
                <a:lnTo>
                  <a:pt x="2388869" y="777239"/>
                </a:lnTo>
                <a:lnTo>
                  <a:pt x="2437617" y="774212"/>
                </a:lnTo>
                <a:lnTo>
                  <a:pt x="2484558" y="765371"/>
                </a:lnTo>
                <a:lnTo>
                  <a:pt x="2529328" y="751081"/>
                </a:lnTo>
                <a:lnTo>
                  <a:pt x="2571562" y="731707"/>
                </a:lnTo>
                <a:lnTo>
                  <a:pt x="2610897" y="707612"/>
                </a:lnTo>
                <a:lnTo>
                  <a:pt x="2646968" y="679161"/>
                </a:lnTo>
                <a:lnTo>
                  <a:pt x="2679411" y="646718"/>
                </a:lnTo>
                <a:lnTo>
                  <a:pt x="2707862" y="610647"/>
                </a:lnTo>
                <a:lnTo>
                  <a:pt x="2731957" y="571312"/>
                </a:lnTo>
                <a:lnTo>
                  <a:pt x="2751331" y="529078"/>
                </a:lnTo>
                <a:lnTo>
                  <a:pt x="2765621" y="484308"/>
                </a:lnTo>
                <a:lnTo>
                  <a:pt x="2774462" y="437367"/>
                </a:lnTo>
                <a:lnTo>
                  <a:pt x="2777490" y="388619"/>
                </a:lnTo>
                <a:lnTo>
                  <a:pt x="2774462" y="339872"/>
                </a:lnTo>
                <a:lnTo>
                  <a:pt x="2765621" y="292931"/>
                </a:lnTo>
                <a:lnTo>
                  <a:pt x="2751331" y="248161"/>
                </a:lnTo>
                <a:lnTo>
                  <a:pt x="2731957" y="205927"/>
                </a:lnTo>
                <a:lnTo>
                  <a:pt x="2707862" y="166592"/>
                </a:lnTo>
                <a:lnTo>
                  <a:pt x="2679411" y="130521"/>
                </a:lnTo>
                <a:lnTo>
                  <a:pt x="2646968" y="98078"/>
                </a:lnTo>
                <a:lnTo>
                  <a:pt x="2610897" y="69627"/>
                </a:lnTo>
                <a:lnTo>
                  <a:pt x="2571562" y="45532"/>
                </a:lnTo>
                <a:lnTo>
                  <a:pt x="2529328" y="26158"/>
                </a:lnTo>
                <a:lnTo>
                  <a:pt x="2484558" y="11868"/>
                </a:lnTo>
                <a:lnTo>
                  <a:pt x="2437617" y="3027"/>
                </a:lnTo>
                <a:lnTo>
                  <a:pt x="2388869" y="0"/>
                </a:lnTo>
                <a:close/>
              </a:path>
            </a:pathLst>
          </a:custGeom>
          <a:solidFill>
            <a:srgbClr val="3960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1340358" y="4101084"/>
            <a:ext cx="928369" cy="928369"/>
          </a:xfrm>
          <a:custGeom>
            <a:rect l="l" t="t" r="r" b="b"/>
            <a:pathLst>
              <a:path w="928369" h="928369">
                <a:moveTo>
                  <a:pt x="464058" y="0"/>
                </a:moveTo>
                <a:lnTo>
                  <a:pt x="416611" y="2395"/>
                </a:lnTo>
                <a:lnTo>
                  <a:pt x="370535" y="9428"/>
                </a:lnTo>
                <a:lnTo>
                  <a:pt x="326063" y="20863"/>
                </a:lnTo>
                <a:lnTo>
                  <a:pt x="283428" y="36468"/>
                </a:lnTo>
                <a:lnTo>
                  <a:pt x="242863" y="56010"/>
                </a:lnTo>
                <a:lnTo>
                  <a:pt x="204601" y="79255"/>
                </a:lnTo>
                <a:lnTo>
                  <a:pt x="168876" y="105970"/>
                </a:lnTo>
                <a:lnTo>
                  <a:pt x="135921" y="135921"/>
                </a:lnTo>
                <a:lnTo>
                  <a:pt x="105970" y="168876"/>
                </a:lnTo>
                <a:lnTo>
                  <a:pt x="79255" y="204601"/>
                </a:lnTo>
                <a:lnTo>
                  <a:pt x="56010" y="242863"/>
                </a:lnTo>
                <a:lnTo>
                  <a:pt x="36468" y="283428"/>
                </a:lnTo>
                <a:lnTo>
                  <a:pt x="20863" y="326063"/>
                </a:lnTo>
                <a:lnTo>
                  <a:pt x="9428" y="370535"/>
                </a:lnTo>
                <a:lnTo>
                  <a:pt x="2395" y="416611"/>
                </a:lnTo>
                <a:lnTo>
                  <a:pt x="0" y="464058"/>
                </a:lnTo>
                <a:lnTo>
                  <a:pt x="2395" y="511504"/>
                </a:lnTo>
                <a:lnTo>
                  <a:pt x="9428" y="557580"/>
                </a:lnTo>
                <a:lnTo>
                  <a:pt x="20863" y="602052"/>
                </a:lnTo>
                <a:lnTo>
                  <a:pt x="36468" y="644687"/>
                </a:lnTo>
                <a:lnTo>
                  <a:pt x="56010" y="685252"/>
                </a:lnTo>
                <a:lnTo>
                  <a:pt x="79255" y="723514"/>
                </a:lnTo>
                <a:lnTo>
                  <a:pt x="105970" y="759239"/>
                </a:lnTo>
                <a:lnTo>
                  <a:pt x="135921" y="792194"/>
                </a:lnTo>
                <a:lnTo>
                  <a:pt x="168876" y="822145"/>
                </a:lnTo>
                <a:lnTo>
                  <a:pt x="204601" y="848860"/>
                </a:lnTo>
                <a:lnTo>
                  <a:pt x="242863" y="872105"/>
                </a:lnTo>
                <a:lnTo>
                  <a:pt x="283428" y="891647"/>
                </a:lnTo>
                <a:lnTo>
                  <a:pt x="326063" y="907252"/>
                </a:lnTo>
                <a:lnTo>
                  <a:pt x="370535" y="918687"/>
                </a:lnTo>
                <a:lnTo>
                  <a:pt x="416611" y="925720"/>
                </a:lnTo>
                <a:lnTo>
                  <a:pt x="464058" y="928116"/>
                </a:lnTo>
                <a:lnTo>
                  <a:pt x="511504" y="925720"/>
                </a:lnTo>
                <a:lnTo>
                  <a:pt x="557580" y="918687"/>
                </a:lnTo>
                <a:lnTo>
                  <a:pt x="602052" y="907252"/>
                </a:lnTo>
                <a:lnTo>
                  <a:pt x="644687" y="891647"/>
                </a:lnTo>
                <a:lnTo>
                  <a:pt x="685252" y="872105"/>
                </a:lnTo>
                <a:lnTo>
                  <a:pt x="723514" y="848860"/>
                </a:lnTo>
                <a:lnTo>
                  <a:pt x="759239" y="822145"/>
                </a:lnTo>
                <a:lnTo>
                  <a:pt x="792194" y="792194"/>
                </a:lnTo>
                <a:lnTo>
                  <a:pt x="822145" y="759239"/>
                </a:lnTo>
                <a:lnTo>
                  <a:pt x="848860" y="723514"/>
                </a:lnTo>
                <a:lnTo>
                  <a:pt x="872105" y="685252"/>
                </a:lnTo>
                <a:lnTo>
                  <a:pt x="891647" y="644687"/>
                </a:lnTo>
                <a:lnTo>
                  <a:pt x="907252" y="602052"/>
                </a:lnTo>
                <a:lnTo>
                  <a:pt x="918687" y="557580"/>
                </a:lnTo>
                <a:lnTo>
                  <a:pt x="925720" y="511504"/>
                </a:lnTo>
                <a:lnTo>
                  <a:pt x="928116" y="464058"/>
                </a:lnTo>
                <a:lnTo>
                  <a:pt x="925720" y="416611"/>
                </a:lnTo>
                <a:lnTo>
                  <a:pt x="918687" y="370535"/>
                </a:lnTo>
                <a:lnTo>
                  <a:pt x="907252" y="326063"/>
                </a:lnTo>
                <a:lnTo>
                  <a:pt x="891647" y="283428"/>
                </a:lnTo>
                <a:lnTo>
                  <a:pt x="872105" y="242863"/>
                </a:lnTo>
                <a:lnTo>
                  <a:pt x="848860" y="204601"/>
                </a:lnTo>
                <a:lnTo>
                  <a:pt x="822145" y="168876"/>
                </a:lnTo>
                <a:lnTo>
                  <a:pt x="792194" y="135921"/>
                </a:lnTo>
                <a:lnTo>
                  <a:pt x="759239" y="105970"/>
                </a:lnTo>
                <a:lnTo>
                  <a:pt x="723514" y="79255"/>
                </a:lnTo>
                <a:lnTo>
                  <a:pt x="685252" y="56010"/>
                </a:lnTo>
                <a:lnTo>
                  <a:pt x="644687" y="36468"/>
                </a:lnTo>
                <a:lnTo>
                  <a:pt x="602052" y="20863"/>
                </a:lnTo>
                <a:lnTo>
                  <a:pt x="557580" y="9428"/>
                </a:lnTo>
                <a:lnTo>
                  <a:pt x="511504" y="2395"/>
                </a:lnTo>
                <a:lnTo>
                  <a:pt x="46405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1340358" y="4101084"/>
            <a:ext cx="928369" cy="928369"/>
          </a:xfrm>
          <a:custGeom>
            <a:rect l="l" t="t" r="r" b="b"/>
            <a:pathLst>
              <a:path w="928369" h="928369">
                <a:moveTo>
                  <a:pt x="0" y="464058"/>
                </a:moveTo>
                <a:lnTo>
                  <a:pt x="2395" y="416611"/>
                </a:lnTo>
                <a:lnTo>
                  <a:pt x="9428" y="370535"/>
                </a:lnTo>
                <a:lnTo>
                  <a:pt x="20863" y="326063"/>
                </a:lnTo>
                <a:lnTo>
                  <a:pt x="36468" y="283428"/>
                </a:lnTo>
                <a:lnTo>
                  <a:pt x="56010" y="242863"/>
                </a:lnTo>
                <a:lnTo>
                  <a:pt x="79255" y="204601"/>
                </a:lnTo>
                <a:lnTo>
                  <a:pt x="105970" y="168876"/>
                </a:lnTo>
                <a:lnTo>
                  <a:pt x="135921" y="135921"/>
                </a:lnTo>
                <a:lnTo>
                  <a:pt x="168876" y="105970"/>
                </a:lnTo>
                <a:lnTo>
                  <a:pt x="204601" y="79255"/>
                </a:lnTo>
                <a:lnTo>
                  <a:pt x="242863" y="56010"/>
                </a:lnTo>
                <a:lnTo>
                  <a:pt x="283428" y="36468"/>
                </a:lnTo>
                <a:lnTo>
                  <a:pt x="326063" y="20863"/>
                </a:lnTo>
                <a:lnTo>
                  <a:pt x="370535" y="9428"/>
                </a:lnTo>
                <a:lnTo>
                  <a:pt x="416611" y="2395"/>
                </a:lnTo>
                <a:lnTo>
                  <a:pt x="464058" y="0"/>
                </a:lnTo>
                <a:lnTo>
                  <a:pt x="511504" y="2395"/>
                </a:lnTo>
                <a:lnTo>
                  <a:pt x="557580" y="9428"/>
                </a:lnTo>
                <a:lnTo>
                  <a:pt x="602052" y="20863"/>
                </a:lnTo>
                <a:lnTo>
                  <a:pt x="644687" y="36468"/>
                </a:lnTo>
                <a:lnTo>
                  <a:pt x="685252" y="56010"/>
                </a:lnTo>
                <a:lnTo>
                  <a:pt x="723514" y="79255"/>
                </a:lnTo>
                <a:lnTo>
                  <a:pt x="759239" y="105970"/>
                </a:lnTo>
                <a:lnTo>
                  <a:pt x="792194" y="135921"/>
                </a:lnTo>
                <a:lnTo>
                  <a:pt x="822145" y="168876"/>
                </a:lnTo>
                <a:lnTo>
                  <a:pt x="848860" y="204601"/>
                </a:lnTo>
                <a:lnTo>
                  <a:pt x="872105" y="242863"/>
                </a:lnTo>
                <a:lnTo>
                  <a:pt x="891647" y="283428"/>
                </a:lnTo>
                <a:lnTo>
                  <a:pt x="907252" y="326063"/>
                </a:lnTo>
                <a:lnTo>
                  <a:pt x="918687" y="370535"/>
                </a:lnTo>
                <a:lnTo>
                  <a:pt x="925720" y="416611"/>
                </a:lnTo>
                <a:lnTo>
                  <a:pt x="928116" y="464058"/>
                </a:lnTo>
                <a:lnTo>
                  <a:pt x="925720" y="511504"/>
                </a:lnTo>
                <a:lnTo>
                  <a:pt x="918687" y="557580"/>
                </a:lnTo>
                <a:lnTo>
                  <a:pt x="907252" y="602052"/>
                </a:lnTo>
                <a:lnTo>
                  <a:pt x="891647" y="644687"/>
                </a:lnTo>
                <a:lnTo>
                  <a:pt x="872105" y="685252"/>
                </a:lnTo>
                <a:lnTo>
                  <a:pt x="848860" y="723514"/>
                </a:lnTo>
                <a:lnTo>
                  <a:pt x="822145" y="759239"/>
                </a:lnTo>
                <a:lnTo>
                  <a:pt x="792194" y="792194"/>
                </a:lnTo>
                <a:lnTo>
                  <a:pt x="759239" y="822145"/>
                </a:lnTo>
                <a:lnTo>
                  <a:pt x="723514" y="848860"/>
                </a:lnTo>
                <a:lnTo>
                  <a:pt x="685252" y="872105"/>
                </a:lnTo>
                <a:lnTo>
                  <a:pt x="644687" y="891647"/>
                </a:lnTo>
                <a:lnTo>
                  <a:pt x="602052" y="907252"/>
                </a:lnTo>
                <a:lnTo>
                  <a:pt x="557580" y="918687"/>
                </a:lnTo>
                <a:lnTo>
                  <a:pt x="511504" y="925720"/>
                </a:lnTo>
                <a:lnTo>
                  <a:pt x="464058" y="928116"/>
                </a:lnTo>
                <a:lnTo>
                  <a:pt x="416611" y="925720"/>
                </a:lnTo>
                <a:lnTo>
                  <a:pt x="370535" y="918687"/>
                </a:lnTo>
                <a:lnTo>
                  <a:pt x="326063" y="907252"/>
                </a:lnTo>
                <a:lnTo>
                  <a:pt x="283428" y="891647"/>
                </a:lnTo>
                <a:lnTo>
                  <a:pt x="242863" y="872105"/>
                </a:lnTo>
                <a:lnTo>
                  <a:pt x="204601" y="848860"/>
                </a:lnTo>
                <a:lnTo>
                  <a:pt x="168876" y="822145"/>
                </a:lnTo>
                <a:lnTo>
                  <a:pt x="135921" y="792194"/>
                </a:lnTo>
                <a:lnTo>
                  <a:pt x="105970" y="759239"/>
                </a:lnTo>
                <a:lnTo>
                  <a:pt x="79255" y="723514"/>
                </a:lnTo>
                <a:lnTo>
                  <a:pt x="56010" y="685252"/>
                </a:lnTo>
                <a:lnTo>
                  <a:pt x="36468" y="644687"/>
                </a:lnTo>
                <a:lnTo>
                  <a:pt x="20863" y="602052"/>
                </a:lnTo>
                <a:lnTo>
                  <a:pt x="9428" y="557580"/>
                </a:lnTo>
                <a:lnTo>
                  <a:pt x="2395" y="511504"/>
                </a:lnTo>
                <a:lnTo>
                  <a:pt x="0" y="464058"/>
                </a:lnTo>
                <a:close/>
              </a:path>
            </a:pathLst>
          </a:custGeom>
          <a:ln w="38100">
            <a:solidFill>
              <a:srgbClr val="2146A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4818126" y="3454908"/>
            <a:ext cx="928369" cy="929005"/>
          </a:xfrm>
          <a:custGeom>
            <a:rect l="l" t="t" r="r" b="b"/>
            <a:pathLst>
              <a:path w="928369" h="929003">
                <a:moveTo>
                  <a:pt x="464058" y="0"/>
                </a:moveTo>
                <a:lnTo>
                  <a:pt x="416611" y="2397"/>
                </a:lnTo>
                <a:lnTo>
                  <a:pt x="370535" y="9434"/>
                </a:lnTo>
                <a:lnTo>
                  <a:pt x="326063" y="20877"/>
                </a:lnTo>
                <a:lnTo>
                  <a:pt x="283428" y="36492"/>
                </a:lnTo>
                <a:lnTo>
                  <a:pt x="242863" y="56047"/>
                </a:lnTo>
                <a:lnTo>
                  <a:pt x="204601" y="79309"/>
                </a:lnTo>
                <a:lnTo>
                  <a:pt x="168876" y="106043"/>
                </a:lnTo>
                <a:lnTo>
                  <a:pt x="135921" y="136016"/>
                </a:lnTo>
                <a:lnTo>
                  <a:pt x="105970" y="168997"/>
                </a:lnTo>
                <a:lnTo>
                  <a:pt x="79255" y="204750"/>
                </a:lnTo>
                <a:lnTo>
                  <a:pt x="56010" y="243043"/>
                </a:lnTo>
                <a:lnTo>
                  <a:pt x="36468" y="283642"/>
                </a:lnTo>
                <a:lnTo>
                  <a:pt x="20863" y="326315"/>
                </a:lnTo>
                <a:lnTo>
                  <a:pt x="9428" y="370827"/>
                </a:lnTo>
                <a:lnTo>
                  <a:pt x="2395" y="416946"/>
                </a:lnTo>
                <a:lnTo>
                  <a:pt x="0" y="464438"/>
                </a:lnTo>
                <a:lnTo>
                  <a:pt x="2395" y="511931"/>
                </a:lnTo>
                <a:lnTo>
                  <a:pt x="9428" y="558050"/>
                </a:lnTo>
                <a:lnTo>
                  <a:pt x="20863" y="602562"/>
                </a:lnTo>
                <a:lnTo>
                  <a:pt x="36468" y="645235"/>
                </a:lnTo>
                <a:lnTo>
                  <a:pt x="56010" y="685834"/>
                </a:lnTo>
                <a:lnTo>
                  <a:pt x="79255" y="724127"/>
                </a:lnTo>
                <a:lnTo>
                  <a:pt x="105970" y="759880"/>
                </a:lnTo>
                <a:lnTo>
                  <a:pt x="135921" y="792860"/>
                </a:lnTo>
                <a:lnTo>
                  <a:pt x="168876" y="822834"/>
                </a:lnTo>
                <a:lnTo>
                  <a:pt x="204601" y="849568"/>
                </a:lnTo>
                <a:lnTo>
                  <a:pt x="242863" y="872830"/>
                </a:lnTo>
                <a:lnTo>
                  <a:pt x="283428" y="892385"/>
                </a:lnTo>
                <a:lnTo>
                  <a:pt x="326063" y="908000"/>
                </a:lnTo>
                <a:lnTo>
                  <a:pt x="370535" y="919443"/>
                </a:lnTo>
                <a:lnTo>
                  <a:pt x="416611" y="926480"/>
                </a:lnTo>
                <a:lnTo>
                  <a:pt x="464058" y="928877"/>
                </a:lnTo>
                <a:lnTo>
                  <a:pt x="511504" y="926480"/>
                </a:lnTo>
                <a:lnTo>
                  <a:pt x="557580" y="919443"/>
                </a:lnTo>
                <a:lnTo>
                  <a:pt x="602052" y="908000"/>
                </a:lnTo>
                <a:lnTo>
                  <a:pt x="644687" y="892385"/>
                </a:lnTo>
                <a:lnTo>
                  <a:pt x="685252" y="872830"/>
                </a:lnTo>
                <a:lnTo>
                  <a:pt x="723514" y="849568"/>
                </a:lnTo>
                <a:lnTo>
                  <a:pt x="759239" y="822834"/>
                </a:lnTo>
                <a:lnTo>
                  <a:pt x="792194" y="792860"/>
                </a:lnTo>
                <a:lnTo>
                  <a:pt x="822145" y="759880"/>
                </a:lnTo>
                <a:lnTo>
                  <a:pt x="848860" y="724127"/>
                </a:lnTo>
                <a:lnTo>
                  <a:pt x="872105" y="685834"/>
                </a:lnTo>
                <a:lnTo>
                  <a:pt x="891647" y="645235"/>
                </a:lnTo>
                <a:lnTo>
                  <a:pt x="907252" y="602562"/>
                </a:lnTo>
                <a:lnTo>
                  <a:pt x="918687" y="558050"/>
                </a:lnTo>
                <a:lnTo>
                  <a:pt x="925720" y="511931"/>
                </a:lnTo>
                <a:lnTo>
                  <a:pt x="928115" y="464438"/>
                </a:lnTo>
                <a:lnTo>
                  <a:pt x="925720" y="416946"/>
                </a:lnTo>
                <a:lnTo>
                  <a:pt x="918687" y="370827"/>
                </a:lnTo>
                <a:lnTo>
                  <a:pt x="907252" y="326315"/>
                </a:lnTo>
                <a:lnTo>
                  <a:pt x="891647" y="283642"/>
                </a:lnTo>
                <a:lnTo>
                  <a:pt x="872105" y="243043"/>
                </a:lnTo>
                <a:lnTo>
                  <a:pt x="848860" y="204750"/>
                </a:lnTo>
                <a:lnTo>
                  <a:pt x="822145" y="168997"/>
                </a:lnTo>
                <a:lnTo>
                  <a:pt x="792194" y="136016"/>
                </a:lnTo>
                <a:lnTo>
                  <a:pt x="759239" y="106043"/>
                </a:lnTo>
                <a:lnTo>
                  <a:pt x="723514" y="79309"/>
                </a:lnTo>
                <a:lnTo>
                  <a:pt x="685252" y="56047"/>
                </a:lnTo>
                <a:lnTo>
                  <a:pt x="644687" y="36492"/>
                </a:lnTo>
                <a:lnTo>
                  <a:pt x="602052" y="20877"/>
                </a:lnTo>
                <a:lnTo>
                  <a:pt x="557580" y="9434"/>
                </a:lnTo>
                <a:lnTo>
                  <a:pt x="511504" y="2397"/>
                </a:lnTo>
                <a:lnTo>
                  <a:pt x="46405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4818126" y="3454908"/>
            <a:ext cx="928369" cy="929005"/>
          </a:xfrm>
          <a:custGeom>
            <a:rect l="l" t="t" r="r" b="b"/>
            <a:pathLst>
              <a:path w="928369" h="929003">
                <a:moveTo>
                  <a:pt x="0" y="464438"/>
                </a:moveTo>
                <a:lnTo>
                  <a:pt x="2395" y="416946"/>
                </a:lnTo>
                <a:lnTo>
                  <a:pt x="9428" y="370827"/>
                </a:lnTo>
                <a:lnTo>
                  <a:pt x="20863" y="326315"/>
                </a:lnTo>
                <a:lnTo>
                  <a:pt x="36468" y="283642"/>
                </a:lnTo>
                <a:lnTo>
                  <a:pt x="56010" y="243043"/>
                </a:lnTo>
                <a:lnTo>
                  <a:pt x="79255" y="204750"/>
                </a:lnTo>
                <a:lnTo>
                  <a:pt x="105970" y="168997"/>
                </a:lnTo>
                <a:lnTo>
                  <a:pt x="135921" y="136016"/>
                </a:lnTo>
                <a:lnTo>
                  <a:pt x="168876" y="106043"/>
                </a:lnTo>
                <a:lnTo>
                  <a:pt x="204601" y="79309"/>
                </a:lnTo>
                <a:lnTo>
                  <a:pt x="242863" y="56047"/>
                </a:lnTo>
                <a:lnTo>
                  <a:pt x="283428" y="36492"/>
                </a:lnTo>
                <a:lnTo>
                  <a:pt x="326063" y="20877"/>
                </a:lnTo>
                <a:lnTo>
                  <a:pt x="370535" y="9434"/>
                </a:lnTo>
                <a:lnTo>
                  <a:pt x="416611" y="2397"/>
                </a:lnTo>
                <a:lnTo>
                  <a:pt x="464058" y="0"/>
                </a:lnTo>
                <a:lnTo>
                  <a:pt x="511504" y="2397"/>
                </a:lnTo>
                <a:lnTo>
                  <a:pt x="557580" y="9434"/>
                </a:lnTo>
                <a:lnTo>
                  <a:pt x="602052" y="20877"/>
                </a:lnTo>
                <a:lnTo>
                  <a:pt x="644687" y="36492"/>
                </a:lnTo>
                <a:lnTo>
                  <a:pt x="685252" y="56047"/>
                </a:lnTo>
                <a:lnTo>
                  <a:pt x="723514" y="79309"/>
                </a:lnTo>
                <a:lnTo>
                  <a:pt x="759239" y="106043"/>
                </a:lnTo>
                <a:lnTo>
                  <a:pt x="792194" y="136016"/>
                </a:lnTo>
                <a:lnTo>
                  <a:pt x="822145" y="168997"/>
                </a:lnTo>
                <a:lnTo>
                  <a:pt x="848860" y="204750"/>
                </a:lnTo>
                <a:lnTo>
                  <a:pt x="872105" y="243043"/>
                </a:lnTo>
                <a:lnTo>
                  <a:pt x="891647" y="283642"/>
                </a:lnTo>
                <a:lnTo>
                  <a:pt x="907252" y="326315"/>
                </a:lnTo>
                <a:lnTo>
                  <a:pt x="918687" y="370827"/>
                </a:lnTo>
                <a:lnTo>
                  <a:pt x="925720" y="416946"/>
                </a:lnTo>
                <a:lnTo>
                  <a:pt x="928115" y="464438"/>
                </a:lnTo>
                <a:lnTo>
                  <a:pt x="925720" y="511931"/>
                </a:lnTo>
                <a:lnTo>
                  <a:pt x="918687" y="558050"/>
                </a:lnTo>
                <a:lnTo>
                  <a:pt x="907252" y="602562"/>
                </a:lnTo>
                <a:lnTo>
                  <a:pt x="891647" y="645235"/>
                </a:lnTo>
                <a:lnTo>
                  <a:pt x="872105" y="685834"/>
                </a:lnTo>
                <a:lnTo>
                  <a:pt x="848860" y="724127"/>
                </a:lnTo>
                <a:lnTo>
                  <a:pt x="822145" y="759880"/>
                </a:lnTo>
                <a:lnTo>
                  <a:pt x="792194" y="792860"/>
                </a:lnTo>
                <a:lnTo>
                  <a:pt x="759239" y="822834"/>
                </a:lnTo>
                <a:lnTo>
                  <a:pt x="723514" y="849568"/>
                </a:lnTo>
                <a:lnTo>
                  <a:pt x="685252" y="872830"/>
                </a:lnTo>
                <a:lnTo>
                  <a:pt x="644687" y="892385"/>
                </a:lnTo>
                <a:lnTo>
                  <a:pt x="602052" y="908000"/>
                </a:lnTo>
                <a:lnTo>
                  <a:pt x="557580" y="919443"/>
                </a:lnTo>
                <a:lnTo>
                  <a:pt x="511504" y="926480"/>
                </a:lnTo>
                <a:lnTo>
                  <a:pt x="464058" y="928877"/>
                </a:lnTo>
                <a:lnTo>
                  <a:pt x="416611" y="926480"/>
                </a:lnTo>
                <a:lnTo>
                  <a:pt x="370535" y="919443"/>
                </a:lnTo>
                <a:lnTo>
                  <a:pt x="326063" y="908000"/>
                </a:lnTo>
                <a:lnTo>
                  <a:pt x="283428" y="892385"/>
                </a:lnTo>
                <a:lnTo>
                  <a:pt x="242863" y="872830"/>
                </a:lnTo>
                <a:lnTo>
                  <a:pt x="204601" y="849568"/>
                </a:lnTo>
                <a:lnTo>
                  <a:pt x="168876" y="822834"/>
                </a:lnTo>
                <a:lnTo>
                  <a:pt x="135921" y="792860"/>
                </a:lnTo>
                <a:lnTo>
                  <a:pt x="105970" y="759880"/>
                </a:lnTo>
                <a:lnTo>
                  <a:pt x="79255" y="724127"/>
                </a:lnTo>
                <a:lnTo>
                  <a:pt x="56010" y="685834"/>
                </a:lnTo>
                <a:lnTo>
                  <a:pt x="36468" y="645235"/>
                </a:lnTo>
                <a:lnTo>
                  <a:pt x="20863" y="602562"/>
                </a:lnTo>
                <a:lnTo>
                  <a:pt x="9428" y="558050"/>
                </a:lnTo>
                <a:lnTo>
                  <a:pt x="2395" y="511931"/>
                </a:lnTo>
                <a:lnTo>
                  <a:pt x="0" y="464438"/>
                </a:lnTo>
                <a:close/>
              </a:path>
            </a:pathLst>
          </a:custGeom>
          <a:ln w="38099">
            <a:solidFill>
              <a:srgbClr val="3960BE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4722876" y="3681183"/>
            <a:ext cx="879360" cy="594398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5236464" y="3681183"/>
            <a:ext cx="621830" cy="594398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 txBox="1"/>
          <p:nvPr/>
        </p:nvSpPr>
        <p:spPr>
          <a:xfrm>
            <a:off x="2447798" y="4419600"/>
            <a:ext cx="71628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FFFFFF"/>
                </a:solidFill>
                <a:latin typeface="黑体"/>
                <a:cs typeface="黑体"/>
              </a:rPr>
              <a:t>河南省</a:t>
            </a:r>
            <a:endParaRPr sz="1800">
              <a:latin typeface="黑体"/>
              <a:cs typeface="黑体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895596" y="3768852"/>
            <a:ext cx="1811020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1107440"/>
              </a:tabLst>
            </a:pPr>
            <a:r>
              <a:rPr sz="3000" b="1" baseline="1388">
                <a:solidFill>
                  <a:srgbClr val="092C82"/>
                </a:solidFill>
                <a:latin typeface="黑体"/>
                <a:cs typeface="黑体"/>
              </a:rPr>
              <a:t>1</a:t>
            </a:r>
            <a:r>
              <a:rPr sz="3000" b="1" spc="-7" baseline="1388">
                <a:solidFill>
                  <a:srgbClr val="092C82"/>
                </a:solidFill>
                <a:latin typeface="黑体"/>
                <a:cs typeface="黑体"/>
              </a:rPr>
              <a:t>9</a:t>
            </a:r>
            <a:r>
              <a:rPr sz="3000" b="1" baseline="1388">
                <a:solidFill>
                  <a:srgbClr val="092C82"/>
                </a:solidFill>
                <a:latin typeface="黑体"/>
                <a:cs typeface="黑体"/>
              </a:rPr>
              <a:t>97</a:t>
            </a:r>
            <a:r>
              <a:rPr sz="3000" b="1" spc="-15" baseline="1388">
                <a:solidFill>
                  <a:srgbClr val="092C82"/>
                </a:solidFill>
                <a:latin typeface="黑体"/>
                <a:cs typeface="黑体"/>
              </a:rPr>
              <a:t>年</a:t>
            </a:r>
            <a:r>
              <a:rPr sz="3000" b="1" baseline="1388">
                <a:solidFill>
                  <a:srgbClr val="092C82"/>
                </a:solidFill>
                <a:latin typeface="黑体"/>
                <a:cs typeface="黑体"/>
              </a:rPr>
              <a:t>	</a:t>
            </a:r>
            <a:r>
              <a:rPr sz="1800" b="1">
                <a:solidFill>
                  <a:srgbClr val="FFFFFF"/>
                </a:solidFill>
                <a:latin typeface="黑体"/>
                <a:cs typeface="黑体"/>
              </a:rPr>
              <a:t>厦门市</a:t>
            </a:r>
            <a:endParaRPr sz="1800">
              <a:latin typeface="黑体"/>
              <a:cs typeface="黑体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1213103" y="4322788"/>
            <a:ext cx="879360" cy="594398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1726692" y="4322788"/>
            <a:ext cx="621830" cy="594398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 txBox="1"/>
          <p:nvPr/>
        </p:nvSpPr>
        <p:spPr>
          <a:xfrm>
            <a:off x="1385316" y="4406900"/>
            <a:ext cx="793115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00" b="1">
                <a:solidFill>
                  <a:srgbClr val="092C82"/>
                </a:solidFill>
                <a:latin typeface="黑体"/>
                <a:cs typeface="黑体"/>
              </a:rPr>
              <a:t>1</a:t>
            </a:r>
            <a:r>
              <a:rPr sz="2000" b="1" spc="-5">
                <a:solidFill>
                  <a:srgbClr val="092C82"/>
                </a:solidFill>
                <a:latin typeface="黑体"/>
                <a:cs typeface="黑体"/>
              </a:rPr>
              <a:t>9</a:t>
            </a:r>
            <a:r>
              <a:rPr sz="2000" b="1">
                <a:solidFill>
                  <a:srgbClr val="092C82"/>
                </a:solidFill>
                <a:latin typeface="黑体"/>
                <a:cs typeface="黑体"/>
              </a:rPr>
              <a:t>93</a:t>
            </a:r>
            <a:r>
              <a:rPr sz="2000" b="1" spc="-10">
                <a:solidFill>
                  <a:srgbClr val="092C82"/>
                </a:solidFill>
                <a:latin typeface="黑体"/>
                <a:cs typeface="黑体"/>
              </a:rPr>
              <a:t>年</a:t>
            </a:r>
            <a:endParaRPr sz="2000">
              <a:latin typeface="黑体"/>
              <a:cs typeface="黑体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7977378" y="2845358"/>
            <a:ext cx="2919983" cy="919810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8054340" y="2871216"/>
            <a:ext cx="2777489" cy="777240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8309609" y="2781300"/>
            <a:ext cx="929005" cy="929005"/>
          </a:xfrm>
          <a:custGeom>
            <a:rect l="l" t="t" r="r" b="b"/>
            <a:pathLst>
              <a:path w="929003" h="929003">
                <a:moveTo>
                  <a:pt x="464439" y="0"/>
                </a:moveTo>
                <a:lnTo>
                  <a:pt x="416946" y="2397"/>
                </a:lnTo>
                <a:lnTo>
                  <a:pt x="370827" y="9434"/>
                </a:lnTo>
                <a:lnTo>
                  <a:pt x="326315" y="20877"/>
                </a:lnTo>
                <a:lnTo>
                  <a:pt x="283642" y="36492"/>
                </a:lnTo>
                <a:lnTo>
                  <a:pt x="243043" y="56047"/>
                </a:lnTo>
                <a:lnTo>
                  <a:pt x="204750" y="79309"/>
                </a:lnTo>
                <a:lnTo>
                  <a:pt x="168997" y="106043"/>
                </a:lnTo>
                <a:lnTo>
                  <a:pt x="136017" y="136016"/>
                </a:lnTo>
                <a:lnTo>
                  <a:pt x="106043" y="168997"/>
                </a:lnTo>
                <a:lnTo>
                  <a:pt x="79309" y="204750"/>
                </a:lnTo>
                <a:lnTo>
                  <a:pt x="56047" y="243043"/>
                </a:lnTo>
                <a:lnTo>
                  <a:pt x="36492" y="283642"/>
                </a:lnTo>
                <a:lnTo>
                  <a:pt x="20877" y="326315"/>
                </a:lnTo>
                <a:lnTo>
                  <a:pt x="9434" y="370827"/>
                </a:lnTo>
                <a:lnTo>
                  <a:pt x="2397" y="416946"/>
                </a:lnTo>
                <a:lnTo>
                  <a:pt x="0" y="464438"/>
                </a:lnTo>
                <a:lnTo>
                  <a:pt x="2397" y="511931"/>
                </a:lnTo>
                <a:lnTo>
                  <a:pt x="9434" y="558050"/>
                </a:lnTo>
                <a:lnTo>
                  <a:pt x="20877" y="602562"/>
                </a:lnTo>
                <a:lnTo>
                  <a:pt x="36492" y="645235"/>
                </a:lnTo>
                <a:lnTo>
                  <a:pt x="56047" y="685834"/>
                </a:lnTo>
                <a:lnTo>
                  <a:pt x="79309" y="724127"/>
                </a:lnTo>
                <a:lnTo>
                  <a:pt x="106043" y="759880"/>
                </a:lnTo>
                <a:lnTo>
                  <a:pt x="136016" y="792861"/>
                </a:lnTo>
                <a:lnTo>
                  <a:pt x="168997" y="822834"/>
                </a:lnTo>
                <a:lnTo>
                  <a:pt x="204750" y="849568"/>
                </a:lnTo>
                <a:lnTo>
                  <a:pt x="243043" y="872830"/>
                </a:lnTo>
                <a:lnTo>
                  <a:pt x="283642" y="892385"/>
                </a:lnTo>
                <a:lnTo>
                  <a:pt x="326315" y="908000"/>
                </a:lnTo>
                <a:lnTo>
                  <a:pt x="370827" y="919443"/>
                </a:lnTo>
                <a:lnTo>
                  <a:pt x="416946" y="926480"/>
                </a:lnTo>
                <a:lnTo>
                  <a:pt x="464439" y="928877"/>
                </a:lnTo>
                <a:lnTo>
                  <a:pt x="511931" y="926480"/>
                </a:lnTo>
                <a:lnTo>
                  <a:pt x="558050" y="919443"/>
                </a:lnTo>
                <a:lnTo>
                  <a:pt x="602562" y="908000"/>
                </a:lnTo>
                <a:lnTo>
                  <a:pt x="645235" y="892385"/>
                </a:lnTo>
                <a:lnTo>
                  <a:pt x="685834" y="872830"/>
                </a:lnTo>
                <a:lnTo>
                  <a:pt x="724127" y="849568"/>
                </a:lnTo>
                <a:lnTo>
                  <a:pt x="759880" y="822834"/>
                </a:lnTo>
                <a:lnTo>
                  <a:pt x="792861" y="792861"/>
                </a:lnTo>
                <a:lnTo>
                  <a:pt x="822834" y="759880"/>
                </a:lnTo>
                <a:lnTo>
                  <a:pt x="849568" y="724127"/>
                </a:lnTo>
                <a:lnTo>
                  <a:pt x="872830" y="685834"/>
                </a:lnTo>
                <a:lnTo>
                  <a:pt x="892385" y="645235"/>
                </a:lnTo>
                <a:lnTo>
                  <a:pt x="908000" y="602562"/>
                </a:lnTo>
                <a:lnTo>
                  <a:pt x="919443" y="558050"/>
                </a:lnTo>
                <a:lnTo>
                  <a:pt x="926480" y="511931"/>
                </a:lnTo>
                <a:lnTo>
                  <a:pt x="928878" y="464438"/>
                </a:lnTo>
                <a:lnTo>
                  <a:pt x="926480" y="416946"/>
                </a:lnTo>
                <a:lnTo>
                  <a:pt x="919443" y="370827"/>
                </a:lnTo>
                <a:lnTo>
                  <a:pt x="908000" y="326315"/>
                </a:lnTo>
                <a:lnTo>
                  <a:pt x="892385" y="283642"/>
                </a:lnTo>
                <a:lnTo>
                  <a:pt x="872830" y="243043"/>
                </a:lnTo>
                <a:lnTo>
                  <a:pt x="849568" y="204750"/>
                </a:lnTo>
                <a:lnTo>
                  <a:pt x="822834" y="168997"/>
                </a:lnTo>
                <a:lnTo>
                  <a:pt x="792861" y="136016"/>
                </a:lnTo>
                <a:lnTo>
                  <a:pt x="759880" y="106043"/>
                </a:lnTo>
                <a:lnTo>
                  <a:pt x="724127" y="79309"/>
                </a:lnTo>
                <a:lnTo>
                  <a:pt x="685834" y="56047"/>
                </a:lnTo>
                <a:lnTo>
                  <a:pt x="645235" y="36492"/>
                </a:lnTo>
                <a:lnTo>
                  <a:pt x="602562" y="20877"/>
                </a:lnTo>
                <a:lnTo>
                  <a:pt x="558050" y="9434"/>
                </a:lnTo>
                <a:lnTo>
                  <a:pt x="511931" y="2397"/>
                </a:lnTo>
                <a:lnTo>
                  <a:pt x="464439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8289925" y="2762630"/>
            <a:ext cx="967485" cy="966470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 txBox="1"/>
          <p:nvPr/>
        </p:nvSpPr>
        <p:spPr>
          <a:xfrm>
            <a:off x="9434321" y="3127755"/>
            <a:ext cx="71628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FFFFFF"/>
                </a:solidFill>
                <a:latin typeface="黑体"/>
                <a:cs typeface="黑体"/>
              </a:rPr>
              <a:t>镇江市</a:t>
            </a:r>
            <a:endParaRPr sz="1800">
              <a:latin typeface="黑体"/>
              <a:cs typeface="黑体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8375904" y="3185947"/>
            <a:ext cx="542556" cy="237083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8408923" y="3196970"/>
            <a:ext cx="480949" cy="176021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8878061" y="3153892"/>
            <a:ext cx="293420" cy="295681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8910955" y="3164967"/>
            <a:ext cx="232283" cy="235331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 txBox="1"/>
          <p:nvPr/>
        </p:nvSpPr>
        <p:spPr>
          <a:xfrm>
            <a:off x="1066419" y="5194172"/>
            <a:ext cx="2777490" cy="780415"/>
          </a:xfrm>
          <a:prstGeom prst="rect">
            <a:avLst/>
          </a:prstGeom>
          <a:ln w="9525">
            <a:solidFill>
              <a:srgbClr val="12368B"/>
            </a:solidFill>
          </a:ln>
        </p:spPr>
        <p:txBody>
          <a:bodyPr vert="horz" wrap="square" lIns="0" tIns="125730" rIns="0" bIns="0" rtlCol="0">
            <a:spAutoFit/>
          </a:bodyPr>
          <a:lstStyle/>
          <a:p>
            <a:pPr marL="376555" indent="-286385">
              <a:lnSpc>
                <a:spcPct val="100000"/>
              </a:lnSpc>
              <a:spcBef>
                <a:spcPts val="990"/>
              </a:spcBef>
              <a:buFont typeface="Wingdings"/>
              <a:buChar char=""/>
              <a:tabLst>
                <a:tab pos="377190"/>
              </a:tabLst>
            </a:pPr>
            <a:r>
              <a:rPr sz="1800">
                <a:solidFill>
                  <a:srgbClr val="FF0000"/>
                </a:solidFill>
                <a:latin typeface="黑体"/>
                <a:cs typeface="黑体"/>
              </a:rPr>
              <a:t>22家</a:t>
            </a:r>
            <a:r>
              <a:rPr sz="1400" spc="-5">
                <a:solidFill>
                  <a:srgbClr val="0D0D0D"/>
                </a:solidFill>
                <a:latin typeface="黑体"/>
                <a:cs typeface="黑体"/>
              </a:rPr>
              <a:t>省直医疗机构药品集中</a:t>
            </a:r>
            <a:endParaRPr sz="1400">
              <a:latin typeface="黑体"/>
              <a:cs typeface="黑体"/>
            </a:endParaRPr>
          </a:p>
          <a:p>
            <a:pPr marL="376555">
              <a:lnSpc>
                <a:spcPct val="100000"/>
              </a:lnSpc>
              <a:spcBef>
                <a:spcPts val="940"/>
              </a:spcBef>
            </a:pPr>
            <a:r>
              <a:rPr sz="1400">
                <a:solidFill>
                  <a:srgbClr val="0D0D0D"/>
                </a:solidFill>
                <a:latin typeface="黑体"/>
                <a:cs typeface="黑体"/>
              </a:rPr>
              <a:t>采购</a:t>
            </a:r>
            <a:endParaRPr sz="1400">
              <a:latin typeface="黑体"/>
              <a:cs typeface="黑体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8017764" y="6409392"/>
            <a:ext cx="3616960" cy="15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10"/>
              </a:lnSpc>
            </a:pP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资料来源：中国医药创新促进</a:t>
            </a:r>
            <a:r>
              <a:rPr sz="1050">
                <a:solidFill>
                  <a:srgbClr val="7E7E7E"/>
                </a:solidFill>
                <a:latin typeface="黑体"/>
                <a:cs typeface="黑体"/>
              </a:rPr>
              <a:t>会</a:t>
            </a:r>
            <a:r>
              <a:rPr sz="1050" spc="215">
                <a:solidFill>
                  <a:srgbClr val="7E7E7E"/>
                </a:solidFill>
                <a:latin typeface="黑体"/>
                <a:cs typeface="黑体"/>
              </a:rPr>
              <a:t> </a:t>
            </a: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前瞻产业研究院整理</a:t>
            </a:r>
            <a:endParaRPr sz="1050">
              <a:latin typeface="黑体"/>
              <a:cs typeface="黑体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4586859" y="4576190"/>
            <a:ext cx="2777490" cy="780415"/>
          </a:xfrm>
          <a:prstGeom prst="rect">
            <a:avLst/>
          </a:prstGeom>
          <a:ln w="9525">
            <a:solidFill>
              <a:srgbClr val="12368B"/>
            </a:solidFill>
          </a:ln>
        </p:spPr>
        <p:txBody>
          <a:bodyPr vert="horz" wrap="square" lIns="0" tIns="125730" rIns="0" bIns="0" rtlCol="0">
            <a:spAutoFit/>
          </a:bodyPr>
          <a:lstStyle/>
          <a:p>
            <a:pPr marL="376555" indent="-286385">
              <a:lnSpc>
                <a:spcPct val="100000"/>
              </a:lnSpc>
              <a:spcBef>
                <a:spcPts val="990"/>
              </a:spcBef>
              <a:buFont typeface="Wingdings"/>
              <a:buChar char=""/>
              <a:tabLst>
                <a:tab pos="377190"/>
              </a:tabLst>
            </a:pPr>
            <a:r>
              <a:rPr sz="1800">
                <a:solidFill>
                  <a:srgbClr val="FF0000"/>
                </a:solidFill>
                <a:latin typeface="黑体"/>
                <a:cs typeface="黑体"/>
              </a:rPr>
              <a:t>57家</a:t>
            </a:r>
            <a:r>
              <a:rPr sz="1400" spc="-5">
                <a:solidFill>
                  <a:srgbClr val="0D0D0D"/>
                </a:solidFill>
                <a:latin typeface="黑体"/>
                <a:cs typeface="黑体"/>
              </a:rPr>
              <a:t>职工医疗保险定点医疗</a:t>
            </a:r>
            <a:endParaRPr sz="1400">
              <a:latin typeface="黑体"/>
              <a:cs typeface="黑体"/>
            </a:endParaRPr>
          </a:p>
          <a:p>
            <a:pPr marL="376555">
              <a:lnSpc>
                <a:spcPct val="100000"/>
              </a:lnSpc>
              <a:spcBef>
                <a:spcPts val="940"/>
              </a:spcBef>
            </a:pPr>
            <a:r>
              <a:rPr sz="1400" spc="-5">
                <a:solidFill>
                  <a:srgbClr val="0D0D0D"/>
                </a:solidFill>
                <a:latin typeface="黑体"/>
                <a:cs typeface="黑体"/>
              </a:rPr>
              <a:t>机构药品集中采购</a:t>
            </a:r>
            <a:endParaRPr sz="1400">
              <a:latin typeface="黑体"/>
              <a:cs typeface="黑体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8074532" y="3939159"/>
            <a:ext cx="2777490" cy="780415"/>
          </a:xfrm>
          <a:prstGeom prst="rect">
            <a:avLst/>
          </a:prstGeom>
          <a:ln w="9525">
            <a:solidFill>
              <a:srgbClr val="12368B"/>
            </a:solidFill>
          </a:ln>
        </p:spPr>
        <p:txBody>
          <a:bodyPr vert="horz" wrap="square" lIns="0" tIns="125095" rIns="0" bIns="0" rtlCol="0">
            <a:spAutoFit/>
          </a:bodyPr>
          <a:lstStyle/>
          <a:p>
            <a:pPr marL="377190" indent="-286385">
              <a:lnSpc>
                <a:spcPct val="100000"/>
              </a:lnSpc>
              <a:spcBef>
                <a:spcPts val="985"/>
              </a:spcBef>
              <a:buFont typeface="Wingdings"/>
              <a:buChar char=""/>
              <a:tabLst>
                <a:tab pos="377825"/>
              </a:tabLst>
            </a:pPr>
            <a:r>
              <a:rPr sz="1800" spc="-5">
                <a:solidFill>
                  <a:srgbClr val="FF0000"/>
                </a:solidFill>
                <a:latin typeface="黑体"/>
                <a:cs typeface="黑体"/>
              </a:rPr>
              <a:t>230多家</a:t>
            </a:r>
            <a:r>
              <a:rPr sz="1400">
                <a:solidFill>
                  <a:srgbClr val="0D0D0D"/>
                </a:solidFill>
                <a:latin typeface="黑体"/>
                <a:cs typeface="黑体"/>
              </a:rPr>
              <a:t>厂矿医务所(</a:t>
            </a:r>
            <a:r>
              <a:rPr sz="1400" spc="-5">
                <a:solidFill>
                  <a:srgbClr val="0D0D0D"/>
                </a:solidFill>
                <a:latin typeface="黑体"/>
                <a:cs typeface="黑体"/>
              </a:rPr>
              <a:t>室</a:t>
            </a:r>
            <a:r>
              <a:rPr sz="1400">
                <a:solidFill>
                  <a:srgbClr val="0D0D0D"/>
                </a:solidFill>
                <a:latin typeface="黑体"/>
                <a:cs typeface="黑体"/>
              </a:rPr>
              <a:t>)</a:t>
            </a:r>
            <a:endParaRPr sz="1400">
              <a:latin typeface="黑体"/>
              <a:cs typeface="黑体"/>
            </a:endParaRPr>
          </a:p>
          <a:p>
            <a:pPr marL="377190">
              <a:lnSpc>
                <a:spcPct val="100000"/>
              </a:lnSpc>
              <a:spcBef>
                <a:spcPts val="944"/>
              </a:spcBef>
            </a:pPr>
            <a:r>
              <a:rPr sz="1400" spc="-5">
                <a:solidFill>
                  <a:srgbClr val="0D0D0D"/>
                </a:solidFill>
                <a:latin typeface="黑体"/>
                <a:cs typeface="黑体"/>
              </a:rPr>
              <a:t>药品集中采购</a:t>
            </a:r>
            <a:endParaRPr sz="14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0316718" y="4434078"/>
            <a:ext cx="1439545" cy="76200"/>
          </a:xfrm>
          <a:custGeom>
            <a:rect l="l" t="t" r="r" b="b"/>
            <a:pathLst>
              <a:path w="1439545" h="76200">
                <a:moveTo>
                  <a:pt x="1363217" y="0"/>
                </a:moveTo>
                <a:lnTo>
                  <a:pt x="1363217" y="76200"/>
                </a:lnTo>
                <a:lnTo>
                  <a:pt x="1426717" y="44450"/>
                </a:lnTo>
                <a:lnTo>
                  <a:pt x="1375917" y="44450"/>
                </a:lnTo>
                <a:lnTo>
                  <a:pt x="1375917" y="31750"/>
                </a:lnTo>
                <a:lnTo>
                  <a:pt x="1426717" y="31750"/>
                </a:lnTo>
                <a:lnTo>
                  <a:pt x="1363217" y="0"/>
                </a:lnTo>
                <a:close/>
              </a:path>
              <a:path w="1439545" h="76200">
                <a:moveTo>
                  <a:pt x="1363217" y="31750"/>
                </a:moveTo>
                <a:lnTo>
                  <a:pt x="0" y="31750"/>
                </a:lnTo>
                <a:lnTo>
                  <a:pt x="0" y="44450"/>
                </a:lnTo>
                <a:lnTo>
                  <a:pt x="1363217" y="44450"/>
                </a:lnTo>
                <a:lnTo>
                  <a:pt x="1363217" y="31750"/>
                </a:lnTo>
                <a:close/>
              </a:path>
              <a:path w="1439545" h="76200">
                <a:moveTo>
                  <a:pt x="1426717" y="31750"/>
                </a:moveTo>
                <a:lnTo>
                  <a:pt x="1375917" y="31750"/>
                </a:lnTo>
                <a:lnTo>
                  <a:pt x="1375917" y="44450"/>
                </a:lnTo>
                <a:lnTo>
                  <a:pt x="1426717" y="44450"/>
                </a:lnTo>
                <a:lnTo>
                  <a:pt x="1439417" y="38100"/>
                </a:lnTo>
                <a:lnTo>
                  <a:pt x="1426717" y="31750"/>
                </a:lnTo>
                <a:close/>
              </a:path>
            </a:pathLst>
          </a:custGeom>
          <a:solidFill>
            <a:srgbClr val="769BF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47191" y="399288"/>
            <a:ext cx="7164705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00" spc="95"/>
              <a:t>1.2</a:t>
            </a:r>
            <a:r>
              <a:rPr sz="2000" spc="260"/>
              <a:t> </a:t>
            </a:r>
            <a:r>
              <a:rPr sz="2000" spc="145"/>
              <a:t>医</a:t>
            </a:r>
            <a:r>
              <a:rPr sz="2000" spc="155"/>
              <a:t>疗</a:t>
            </a:r>
            <a:r>
              <a:rPr sz="2000" spc="145"/>
              <a:t>集</a:t>
            </a:r>
            <a:r>
              <a:rPr sz="2000" spc="155"/>
              <a:t>采</a:t>
            </a:r>
            <a:r>
              <a:rPr sz="2000" spc="145"/>
              <a:t>发</a:t>
            </a:r>
            <a:r>
              <a:rPr sz="2000" spc="155"/>
              <a:t>展</a:t>
            </a:r>
            <a:r>
              <a:rPr sz="2000" spc="145"/>
              <a:t>阶</a:t>
            </a:r>
            <a:r>
              <a:rPr sz="2000" spc="155"/>
              <a:t>段</a:t>
            </a:r>
            <a:r>
              <a:rPr sz="2000" spc="145"/>
              <a:t>：</a:t>
            </a:r>
            <a:r>
              <a:rPr sz="2000" spc="155"/>
              <a:t>制</a:t>
            </a:r>
            <a:r>
              <a:rPr sz="2000" spc="145"/>
              <a:t>度</a:t>
            </a:r>
            <a:r>
              <a:rPr sz="2000" spc="155"/>
              <a:t>建</a:t>
            </a:r>
            <a:r>
              <a:rPr sz="2000" spc="145"/>
              <a:t>立</a:t>
            </a:r>
            <a:r>
              <a:rPr sz="2000" spc="155"/>
              <a:t>阶</a:t>
            </a:r>
            <a:r>
              <a:rPr sz="2000" spc="145"/>
              <a:t>段</a:t>
            </a:r>
            <a:r>
              <a:rPr sz="2000" spc="-10"/>
              <a:t>（</a:t>
            </a:r>
            <a:r>
              <a:rPr sz="2000" spc="-815"/>
              <a:t> </a:t>
            </a:r>
            <a:r>
              <a:rPr sz="2000" spc="150"/>
              <a:t>2000</a:t>
            </a:r>
            <a:r>
              <a:rPr sz="2000" spc="155"/>
              <a:t>年</a:t>
            </a:r>
            <a:r>
              <a:rPr sz="2000" spc="150"/>
              <a:t>-2009年）</a:t>
            </a:r>
            <a:endParaRPr sz="2000"/>
          </a:p>
        </p:txBody>
      </p:sp>
      <p:sp>
        <p:nvSpPr>
          <p:cNvPr id="4" name="object 4"/>
          <p:cNvSpPr/>
          <p:nvPr/>
        </p:nvSpPr>
        <p:spPr>
          <a:xfrm>
            <a:off x="515873" y="4473702"/>
            <a:ext cx="11196955" cy="10795"/>
          </a:xfrm>
          <a:custGeom>
            <a:rect l="l" t="t" r="r" b="b"/>
            <a:pathLst>
              <a:path w="11196955" h="10795">
                <a:moveTo>
                  <a:pt x="0" y="10287"/>
                </a:moveTo>
                <a:lnTo>
                  <a:pt x="11196574" y="0"/>
                </a:lnTo>
              </a:path>
            </a:pathLst>
          </a:custGeom>
          <a:ln w="38099">
            <a:solidFill>
              <a:srgbClr val="769BF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2244979" y="4003675"/>
            <a:ext cx="127000" cy="351155"/>
          </a:xfrm>
          <a:custGeom>
            <a:rect l="l" t="t" r="r" b="b"/>
            <a:pathLst>
              <a:path w="127000" h="351154">
                <a:moveTo>
                  <a:pt x="50800" y="124433"/>
                </a:moveTo>
                <a:lnTo>
                  <a:pt x="50800" y="345313"/>
                </a:lnTo>
                <a:lnTo>
                  <a:pt x="56514" y="351027"/>
                </a:lnTo>
                <a:lnTo>
                  <a:pt x="70484" y="351027"/>
                </a:lnTo>
                <a:lnTo>
                  <a:pt x="76200" y="345313"/>
                </a:lnTo>
                <a:lnTo>
                  <a:pt x="76200" y="127000"/>
                </a:lnTo>
                <a:lnTo>
                  <a:pt x="63500" y="127000"/>
                </a:lnTo>
                <a:lnTo>
                  <a:pt x="50800" y="124433"/>
                </a:lnTo>
                <a:close/>
              </a:path>
              <a:path w="127000" h="351154">
                <a:moveTo>
                  <a:pt x="70484" y="50800"/>
                </a:moveTo>
                <a:lnTo>
                  <a:pt x="56514" y="50800"/>
                </a:lnTo>
                <a:lnTo>
                  <a:pt x="50800" y="56514"/>
                </a:lnTo>
                <a:lnTo>
                  <a:pt x="50800" y="124433"/>
                </a:lnTo>
                <a:lnTo>
                  <a:pt x="63500" y="127000"/>
                </a:lnTo>
                <a:lnTo>
                  <a:pt x="76200" y="124433"/>
                </a:lnTo>
                <a:lnTo>
                  <a:pt x="76200" y="56514"/>
                </a:lnTo>
                <a:lnTo>
                  <a:pt x="70484" y="50800"/>
                </a:lnTo>
                <a:close/>
              </a:path>
              <a:path w="127000" h="351154">
                <a:moveTo>
                  <a:pt x="76200" y="124433"/>
                </a:moveTo>
                <a:lnTo>
                  <a:pt x="63500" y="127000"/>
                </a:lnTo>
                <a:lnTo>
                  <a:pt x="76200" y="127000"/>
                </a:lnTo>
                <a:lnTo>
                  <a:pt x="76200" y="124433"/>
                </a:lnTo>
                <a:close/>
              </a:path>
              <a:path w="127000" h="351154">
                <a:moveTo>
                  <a:pt x="63500" y="0"/>
                </a:moveTo>
                <a:lnTo>
                  <a:pt x="38790" y="4992"/>
                </a:lnTo>
                <a:lnTo>
                  <a:pt x="18605" y="18605"/>
                </a:lnTo>
                <a:lnTo>
                  <a:pt x="4992" y="38790"/>
                </a:lnTo>
                <a:lnTo>
                  <a:pt x="0" y="63500"/>
                </a:lnTo>
                <a:lnTo>
                  <a:pt x="4992" y="88209"/>
                </a:lnTo>
                <a:lnTo>
                  <a:pt x="18605" y="108394"/>
                </a:lnTo>
                <a:lnTo>
                  <a:pt x="38790" y="122007"/>
                </a:lnTo>
                <a:lnTo>
                  <a:pt x="50800" y="124433"/>
                </a:lnTo>
                <a:lnTo>
                  <a:pt x="50800" y="56514"/>
                </a:lnTo>
                <a:lnTo>
                  <a:pt x="56514" y="50800"/>
                </a:lnTo>
                <a:lnTo>
                  <a:pt x="124433" y="50800"/>
                </a:lnTo>
                <a:lnTo>
                  <a:pt x="122007" y="38790"/>
                </a:lnTo>
                <a:lnTo>
                  <a:pt x="108394" y="18605"/>
                </a:lnTo>
                <a:lnTo>
                  <a:pt x="88209" y="4992"/>
                </a:lnTo>
                <a:lnTo>
                  <a:pt x="63500" y="0"/>
                </a:lnTo>
                <a:close/>
              </a:path>
              <a:path w="127000" h="351154">
                <a:moveTo>
                  <a:pt x="124433" y="50800"/>
                </a:moveTo>
                <a:lnTo>
                  <a:pt x="70484" y="50800"/>
                </a:lnTo>
                <a:lnTo>
                  <a:pt x="76200" y="56514"/>
                </a:lnTo>
                <a:lnTo>
                  <a:pt x="76200" y="124433"/>
                </a:lnTo>
                <a:lnTo>
                  <a:pt x="88209" y="122007"/>
                </a:lnTo>
                <a:lnTo>
                  <a:pt x="108394" y="108394"/>
                </a:lnTo>
                <a:lnTo>
                  <a:pt x="122007" y="88209"/>
                </a:lnTo>
                <a:lnTo>
                  <a:pt x="127000" y="63500"/>
                </a:lnTo>
                <a:lnTo>
                  <a:pt x="124433" y="50800"/>
                </a:lnTo>
                <a:close/>
              </a:path>
            </a:pathLst>
          </a:custGeom>
          <a:solidFill>
            <a:srgbClr val="092C8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2177033" y="4352544"/>
            <a:ext cx="259079" cy="257175"/>
          </a:xfrm>
          <a:custGeom>
            <a:rect l="l" t="t" r="r" b="b"/>
            <a:pathLst>
              <a:path w="259078" h="257175">
                <a:moveTo>
                  <a:pt x="129540" y="0"/>
                </a:moveTo>
                <a:lnTo>
                  <a:pt x="79134" y="10096"/>
                </a:lnTo>
                <a:lnTo>
                  <a:pt x="37957" y="37623"/>
                </a:lnTo>
                <a:lnTo>
                  <a:pt x="10185" y="78438"/>
                </a:lnTo>
                <a:lnTo>
                  <a:pt x="0" y="128396"/>
                </a:lnTo>
                <a:lnTo>
                  <a:pt x="10185" y="178355"/>
                </a:lnTo>
                <a:lnTo>
                  <a:pt x="37957" y="219170"/>
                </a:lnTo>
                <a:lnTo>
                  <a:pt x="79134" y="246697"/>
                </a:lnTo>
                <a:lnTo>
                  <a:pt x="129540" y="256793"/>
                </a:lnTo>
                <a:lnTo>
                  <a:pt x="179945" y="246697"/>
                </a:lnTo>
                <a:lnTo>
                  <a:pt x="221122" y="219170"/>
                </a:lnTo>
                <a:lnTo>
                  <a:pt x="248894" y="178355"/>
                </a:lnTo>
                <a:lnTo>
                  <a:pt x="259080" y="128396"/>
                </a:lnTo>
                <a:lnTo>
                  <a:pt x="248894" y="78438"/>
                </a:lnTo>
                <a:lnTo>
                  <a:pt x="221122" y="37623"/>
                </a:lnTo>
                <a:lnTo>
                  <a:pt x="179945" y="10096"/>
                </a:lnTo>
                <a:lnTo>
                  <a:pt x="12954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2177033" y="4352544"/>
            <a:ext cx="259079" cy="257175"/>
          </a:xfrm>
          <a:custGeom>
            <a:rect l="l" t="t" r="r" b="b"/>
            <a:pathLst>
              <a:path w="259078" h="257175">
                <a:moveTo>
                  <a:pt x="259080" y="128396"/>
                </a:moveTo>
                <a:lnTo>
                  <a:pt x="248894" y="78438"/>
                </a:lnTo>
                <a:lnTo>
                  <a:pt x="221122" y="37623"/>
                </a:lnTo>
                <a:lnTo>
                  <a:pt x="179945" y="10096"/>
                </a:lnTo>
                <a:lnTo>
                  <a:pt x="129540" y="0"/>
                </a:lnTo>
                <a:lnTo>
                  <a:pt x="79134" y="10096"/>
                </a:lnTo>
                <a:lnTo>
                  <a:pt x="37957" y="37623"/>
                </a:lnTo>
                <a:lnTo>
                  <a:pt x="10185" y="78438"/>
                </a:lnTo>
                <a:lnTo>
                  <a:pt x="0" y="128396"/>
                </a:lnTo>
                <a:lnTo>
                  <a:pt x="10185" y="178355"/>
                </a:lnTo>
                <a:lnTo>
                  <a:pt x="37957" y="219170"/>
                </a:lnTo>
                <a:lnTo>
                  <a:pt x="79134" y="246697"/>
                </a:lnTo>
                <a:lnTo>
                  <a:pt x="129540" y="256793"/>
                </a:lnTo>
                <a:lnTo>
                  <a:pt x="179945" y="246697"/>
                </a:lnTo>
                <a:lnTo>
                  <a:pt x="221122" y="219170"/>
                </a:lnTo>
                <a:lnTo>
                  <a:pt x="248894" y="178355"/>
                </a:lnTo>
                <a:lnTo>
                  <a:pt x="259080" y="128396"/>
                </a:lnTo>
                <a:close/>
              </a:path>
            </a:pathLst>
          </a:custGeom>
          <a:ln w="38100">
            <a:solidFill>
              <a:srgbClr val="092C8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8828531" y="4347209"/>
            <a:ext cx="259079" cy="257175"/>
          </a:xfrm>
          <a:custGeom>
            <a:rect l="l" t="t" r="r" b="b"/>
            <a:pathLst>
              <a:path w="259077" h="257175">
                <a:moveTo>
                  <a:pt x="129540" y="0"/>
                </a:moveTo>
                <a:lnTo>
                  <a:pt x="79134" y="10096"/>
                </a:lnTo>
                <a:lnTo>
                  <a:pt x="37957" y="37623"/>
                </a:lnTo>
                <a:lnTo>
                  <a:pt x="10185" y="78438"/>
                </a:lnTo>
                <a:lnTo>
                  <a:pt x="0" y="128396"/>
                </a:lnTo>
                <a:lnTo>
                  <a:pt x="10185" y="178355"/>
                </a:lnTo>
                <a:lnTo>
                  <a:pt x="37957" y="219170"/>
                </a:lnTo>
                <a:lnTo>
                  <a:pt x="79134" y="246697"/>
                </a:lnTo>
                <a:lnTo>
                  <a:pt x="129540" y="256794"/>
                </a:lnTo>
                <a:lnTo>
                  <a:pt x="179945" y="246697"/>
                </a:lnTo>
                <a:lnTo>
                  <a:pt x="221122" y="219170"/>
                </a:lnTo>
                <a:lnTo>
                  <a:pt x="248894" y="178355"/>
                </a:lnTo>
                <a:lnTo>
                  <a:pt x="259079" y="128396"/>
                </a:lnTo>
                <a:lnTo>
                  <a:pt x="248894" y="78438"/>
                </a:lnTo>
                <a:lnTo>
                  <a:pt x="221122" y="37623"/>
                </a:lnTo>
                <a:lnTo>
                  <a:pt x="179945" y="10096"/>
                </a:lnTo>
                <a:lnTo>
                  <a:pt x="12954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8828531" y="4347209"/>
            <a:ext cx="259079" cy="257175"/>
          </a:xfrm>
          <a:custGeom>
            <a:rect l="l" t="t" r="r" b="b"/>
            <a:pathLst>
              <a:path w="259077" h="257175">
                <a:moveTo>
                  <a:pt x="259079" y="128396"/>
                </a:moveTo>
                <a:lnTo>
                  <a:pt x="248894" y="78438"/>
                </a:lnTo>
                <a:lnTo>
                  <a:pt x="221122" y="37623"/>
                </a:lnTo>
                <a:lnTo>
                  <a:pt x="179945" y="10096"/>
                </a:lnTo>
                <a:lnTo>
                  <a:pt x="129540" y="0"/>
                </a:lnTo>
                <a:lnTo>
                  <a:pt x="79134" y="10096"/>
                </a:lnTo>
                <a:lnTo>
                  <a:pt x="37957" y="37623"/>
                </a:lnTo>
                <a:lnTo>
                  <a:pt x="10185" y="78438"/>
                </a:lnTo>
                <a:lnTo>
                  <a:pt x="0" y="128396"/>
                </a:lnTo>
                <a:lnTo>
                  <a:pt x="10185" y="178355"/>
                </a:lnTo>
                <a:lnTo>
                  <a:pt x="37957" y="219170"/>
                </a:lnTo>
                <a:lnTo>
                  <a:pt x="79134" y="246697"/>
                </a:lnTo>
                <a:lnTo>
                  <a:pt x="129540" y="256794"/>
                </a:lnTo>
                <a:lnTo>
                  <a:pt x="179945" y="246697"/>
                </a:lnTo>
                <a:lnTo>
                  <a:pt x="221122" y="219170"/>
                </a:lnTo>
                <a:lnTo>
                  <a:pt x="248894" y="178355"/>
                </a:lnTo>
                <a:lnTo>
                  <a:pt x="259079" y="128396"/>
                </a:lnTo>
                <a:close/>
              </a:path>
            </a:pathLst>
          </a:custGeom>
          <a:ln w="38100">
            <a:solidFill>
              <a:srgbClr val="092C8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594613" y="2507741"/>
            <a:ext cx="3860800" cy="1498600"/>
          </a:xfrm>
          <a:prstGeom prst="rect">
            <a:avLst/>
          </a:prstGeom>
        </p:spPr>
        <p:txBody>
          <a:bodyPr vert="horz" wrap="square" lIns="0" tIns="67310" rIns="0" bIns="0" rtlCol="0">
            <a:spAutoFit/>
          </a:bodyPr>
          <a:lstStyle/>
          <a:p>
            <a:pPr marL="184150" indent="-171450">
              <a:lnSpc>
                <a:spcPct val="100000"/>
              </a:lnSpc>
              <a:spcBef>
                <a:spcPts val="530"/>
              </a:spcBef>
              <a:buFont typeface="Wingdings"/>
              <a:buChar char=""/>
              <a:tabLst>
                <a:tab pos="184150"/>
              </a:tabLst>
            </a:pPr>
            <a:r>
              <a:rPr sz="1200" b="1" spc="-5">
                <a:solidFill>
                  <a:srgbClr val="1D50A1"/>
                </a:solidFill>
                <a:latin typeface="黑体"/>
                <a:cs typeface="黑体"/>
              </a:rPr>
              <a:t>《关于城镇医药卫生体制改革的指导意见》</a:t>
            </a:r>
            <a:endParaRPr sz="1200">
              <a:latin typeface="黑体"/>
              <a:cs typeface="黑体"/>
            </a:endParaRPr>
          </a:p>
          <a:p>
            <a:pPr marL="184150" marR="5080" indent="-171450">
              <a:lnSpc>
                <a:spcPct val="130000"/>
              </a:lnSpc>
              <a:buFont typeface="Wingdings"/>
              <a:buChar char=""/>
              <a:tabLst>
                <a:tab pos="184150"/>
              </a:tabLst>
            </a:pPr>
            <a:r>
              <a:rPr sz="1200">
                <a:latin typeface="黑体"/>
                <a:cs typeface="黑体"/>
              </a:rPr>
              <a:t>明确要求规范医疗机构购药行为，根</a:t>
            </a:r>
            <a:r>
              <a:rPr sz="1200" spc="-30">
                <a:latin typeface="黑体"/>
                <a:cs typeface="黑体"/>
              </a:rPr>
              <a:t>据</a:t>
            </a:r>
            <a:r>
              <a:rPr sz="1200">
                <a:latin typeface="黑体"/>
                <a:cs typeface="黑体"/>
              </a:rPr>
              <a:t>《中华人民共 和国招投标</a:t>
            </a:r>
            <a:r>
              <a:rPr sz="1200" spc="-10">
                <a:latin typeface="黑体"/>
                <a:cs typeface="黑体"/>
              </a:rPr>
              <a:t>法</a:t>
            </a:r>
            <a:r>
              <a:rPr sz="1200">
                <a:latin typeface="黑体"/>
                <a:cs typeface="黑体"/>
              </a:rPr>
              <a:t>》进行药品集中招标采购工作试点，对 招标、投标和开标、评标、中标以及相关的法律责任 等进行探索，提出规范药品集中招标采购的具体办法。</a:t>
            </a:r>
            <a:endParaRPr sz="1200">
              <a:latin typeface="黑体"/>
              <a:cs typeface="黑体"/>
            </a:endParaRPr>
          </a:p>
          <a:p>
            <a:pPr marL="1311910">
              <a:lnSpc>
                <a:spcPct val="100000"/>
              </a:lnSpc>
              <a:spcBef>
                <a:spcPts val="555"/>
              </a:spcBef>
            </a:pPr>
            <a:r>
              <a:rPr sz="1400" b="1" spc="-10">
                <a:solidFill>
                  <a:srgbClr val="092C82"/>
                </a:solidFill>
                <a:latin typeface="黑体"/>
                <a:cs typeface="黑体"/>
              </a:rPr>
              <a:t>2000年</a:t>
            </a:r>
            <a:r>
              <a:rPr sz="1400" b="1" spc="-15">
                <a:solidFill>
                  <a:srgbClr val="092C82"/>
                </a:solidFill>
                <a:latin typeface="黑体"/>
                <a:cs typeface="黑体"/>
              </a:rPr>
              <a:t>2</a:t>
            </a:r>
            <a:r>
              <a:rPr sz="1400" b="1" spc="-10">
                <a:solidFill>
                  <a:srgbClr val="092C82"/>
                </a:solidFill>
                <a:latin typeface="黑体"/>
                <a:cs typeface="黑体"/>
              </a:rPr>
              <a:t>月</a:t>
            </a:r>
            <a:endParaRPr sz="1400">
              <a:latin typeface="黑体"/>
              <a:cs typeface="黑体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013204" y="4846786"/>
            <a:ext cx="3397250" cy="1268095"/>
          </a:xfrm>
          <a:prstGeom prst="rect">
            <a:avLst/>
          </a:prstGeom>
        </p:spPr>
        <p:txBody>
          <a:bodyPr vert="horz" wrap="square" lIns="0" tIns="83820" rIns="0" bIns="0" rtlCol="0">
            <a:spAutoFit/>
          </a:bodyPr>
          <a:lstStyle/>
          <a:p>
            <a:pPr marL="1344295">
              <a:lnSpc>
                <a:spcPct val="100000"/>
              </a:lnSpc>
              <a:spcBef>
                <a:spcPts val="660"/>
              </a:spcBef>
            </a:pPr>
            <a:r>
              <a:rPr sz="1400" b="1" spc="-10">
                <a:solidFill>
                  <a:srgbClr val="092C82"/>
                </a:solidFill>
                <a:latin typeface="黑体"/>
                <a:cs typeface="黑体"/>
              </a:rPr>
              <a:t>2000</a:t>
            </a:r>
            <a:r>
              <a:rPr sz="1400" b="1" spc="-5">
                <a:solidFill>
                  <a:srgbClr val="092C82"/>
                </a:solidFill>
                <a:latin typeface="黑体"/>
                <a:cs typeface="黑体"/>
              </a:rPr>
              <a:t>年</a:t>
            </a:r>
            <a:r>
              <a:rPr sz="1400" b="1" spc="-15">
                <a:solidFill>
                  <a:srgbClr val="092C82"/>
                </a:solidFill>
                <a:latin typeface="黑体"/>
                <a:cs typeface="黑体"/>
              </a:rPr>
              <a:t>4</a:t>
            </a:r>
            <a:r>
              <a:rPr sz="1400" b="1" spc="-10">
                <a:solidFill>
                  <a:srgbClr val="092C82"/>
                </a:solidFill>
                <a:latin typeface="黑体"/>
                <a:cs typeface="黑体"/>
              </a:rPr>
              <a:t>月</a:t>
            </a:r>
            <a:endParaRPr sz="1400">
              <a:latin typeface="黑体"/>
              <a:cs typeface="黑体"/>
            </a:endParaRPr>
          </a:p>
          <a:p>
            <a:pPr marL="184150" marR="5080" indent="-171450">
              <a:lnSpc>
                <a:spcPct val="130000"/>
              </a:lnSpc>
              <a:spcBef>
                <a:spcPts val="55"/>
              </a:spcBef>
              <a:buFont typeface="Wingdings"/>
              <a:buChar char=""/>
              <a:tabLst>
                <a:tab pos="184150"/>
              </a:tabLst>
            </a:pPr>
            <a:r>
              <a:rPr sz="1200" b="1" spc="-5">
                <a:solidFill>
                  <a:srgbClr val="1D50A1"/>
                </a:solidFill>
                <a:latin typeface="黑体"/>
                <a:cs typeface="黑体"/>
              </a:rPr>
              <a:t>《关于加强医疗机构药品集中招标采购试点管理 工作的通知》</a:t>
            </a:r>
            <a:endParaRPr sz="1200">
              <a:latin typeface="黑体"/>
              <a:cs typeface="黑体"/>
            </a:endParaRPr>
          </a:p>
          <a:p>
            <a:pPr marL="184150" marR="5080" indent="-171450">
              <a:lnSpc>
                <a:spcPct val="130000"/>
              </a:lnSpc>
              <a:buFont typeface="Wingdings"/>
              <a:buChar char=""/>
              <a:tabLst>
                <a:tab pos="184150"/>
              </a:tabLst>
            </a:pPr>
            <a:r>
              <a:rPr sz="1200">
                <a:latin typeface="黑体"/>
                <a:cs typeface="黑体"/>
              </a:rPr>
              <a:t>在前期地方探索的基础上，对药品集中招标采购 试点工作做出了原则性要求。</a:t>
            </a:r>
            <a:endParaRPr sz="1200">
              <a:latin typeface="黑体"/>
              <a:cs typeface="黑体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8430641" y="5459221"/>
            <a:ext cx="69850" cy="10795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 txBox="1"/>
          <p:nvPr/>
        </p:nvSpPr>
        <p:spPr>
          <a:xfrm>
            <a:off x="7328916" y="4880224"/>
            <a:ext cx="4240530" cy="1443355"/>
          </a:xfrm>
          <a:prstGeom prst="rect">
            <a:avLst/>
          </a:prstGeom>
        </p:spPr>
        <p:txBody>
          <a:bodyPr vert="horz" wrap="square" lIns="0" tIns="50800" rIns="0" bIns="0" rtlCol="0">
            <a:spAutoFit/>
          </a:bodyPr>
          <a:lstStyle/>
          <a:p>
            <a:pPr marL="1165860">
              <a:lnSpc>
                <a:spcPct val="100000"/>
              </a:lnSpc>
              <a:spcBef>
                <a:spcPts val="400"/>
              </a:spcBef>
            </a:pPr>
            <a:r>
              <a:rPr sz="1400" b="1" spc="-10">
                <a:solidFill>
                  <a:srgbClr val="092C82"/>
                </a:solidFill>
                <a:latin typeface="黑体"/>
                <a:cs typeface="黑体"/>
              </a:rPr>
              <a:t>2001</a:t>
            </a:r>
            <a:r>
              <a:rPr sz="1400" b="1" spc="-5">
                <a:solidFill>
                  <a:srgbClr val="092C82"/>
                </a:solidFill>
                <a:latin typeface="黑体"/>
                <a:cs typeface="黑体"/>
              </a:rPr>
              <a:t>年</a:t>
            </a:r>
            <a:r>
              <a:rPr sz="1400" b="1" spc="-15">
                <a:solidFill>
                  <a:srgbClr val="092C82"/>
                </a:solidFill>
                <a:latin typeface="黑体"/>
                <a:cs typeface="黑体"/>
              </a:rPr>
              <a:t>11</a:t>
            </a:r>
            <a:r>
              <a:rPr sz="1400" b="1" spc="-10">
                <a:solidFill>
                  <a:srgbClr val="092C82"/>
                </a:solidFill>
                <a:latin typeface="黑体"/>
                <a:cs typeface="黑体"/>
              </a:rPr>
              <a:t>月</a:t>
            </a:r>
            <a:endParaRPr sz="1400">
              <a:latin typeface="黑体"/>
              <a:cs typeface="黑体"/>
            </a:endParaRPr>
          </a:p>
          <a:p>
            <a:pPr marL="184150" indent="-171450">
              <a:lnSpc>
                <a:spcPct val="100000"/>
              </a:lnSpc>
              <a:spcBef>
                <a:spcPts val="254"/>
              </a:spcBef>
              <a:buFont typeface="Wingdings"/>
              <a:buChar char=""/>
              <a:tabLst>
                <a:tab pos="184150"/>
              </a:tabLst>
            </a:pPr>
            <a:r>
              <a:rPr sz="1200" b="1" spc="-5">
                <a:solidFill>
                  <a:srgbClr val="1D50A1"/>
                </a:solidFill>
                <a:latin typeface="黑体"/>
                <a:cs typeface="黑体"/>
              </a:rPr>
              <a:t>全国推行药品集中招标采购会议</a:t>
            </a:r>
            <a:endParaRPr sz="1200">
              <a:latin typeface="黑体"/>
              <a:cs typeface="黑体"/>
            </a:endParaRPr>
          </a:p>
          <a:p>
            <a:pPr marL="184150" marR="5080" indent="-171450">
              <a:lnSpc>
                <a:spcPct val="130000"/>
              </a:lnSpc>
              <a:buFont typeface="Wingdings"/>
              <a:buChar char=""/>
              <a:tabLst>
                <a:tab pos="184150"/>
              </a:tabLst>
            </a:pPr>
            <a:r>
              <a:rPr sz="1200">
                <a:latin typeface="黑体"/>
                <a:cs typeface="黑体"/>
              </a:rPr>
              <a:t>要求2002年70的县级以上公立医院开展药品招标。随后，</a:t>
            </a:r>
            <a:r>
              <a:rPr sz="1200" spc="-600">
                <a:latin typeface="黑体"/>
                <a:cs typeface="黑体"/>
              </a:rPr>
              <a:t>全 </a:t>
            </a:r>
            <a:r>
              <a:rPr sz="1200">
                <a:latin typeface="黑体"/>
                <a:cs typeface="黑体"/>
              </a:rPr>
              <a:t>国以地市为单位的药品集中招标工作陆续展开，海虹等第一 批电子商务公司率先介入，成立了第三方招标平台，拉开了 我国药品集中招标采购的序幕。</a:t>
            </a:r>
            <a:endParaRPr sz="1200">
              <a:latin typeface="黑体"/>
              <a:cs typeface="黑体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63118" y="888999"/>
            <a:ext cx="10925175" cy="17462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7620">
              <a:lnSpc>
                <a:spcPct val="150000"/>
              </a:lnSpc>
              <a:spcBef>
                <a:spcPts val="100"/>
              </a:spcBef>
            </a:pPr>
            <a:r>
              <a:rPr sz="1800" spc="150">
                <a:latin typeface="黑体"/>
                <a:cs typeface="黑体"/>
              </a:rPr>
              <a:t>2000年2月，国务院体改办等八部委制定《关于城镇医药卫生体制改革的指导意见》，明确要求规范 医疗机构购药行为，提出规范药品集中招标采购的具体办法，自此拉开了我国药品集中采购制度国家 层面试点并逐步探索建立全国统一规则的序幕。</a:t>
            </a:r>
            <a:endParaRPr sz="1800">
              <a:latin typeface="黑体"/>
              <a:cs typeface="黑体"/>
            </a:endParaRPr>
          </a:p>
          <a:p>
            <a:pPr marL="6949440" indent="-172085">
              <a:lnSpc>
                <a:spcPct val="100000"/>
              </a:lnSpc>
              <a:spcBef>
                <a:spcPts val="515"/>
              </a:spcBef>
              <a:buFont typeface="Wingdings"/>
              <a:buChar char=""/>
              <a:tabLst>
                <a:tab pos="6950075"/>
              </a:tabLst>
            </a:pPr>
            <a:r>
              <a:rPr sz="1200" b="1" spc="-5">
                <a:solidFill>
                  <a:srgbClr val="1D50A1"/>
                </a:solidFill>
                <a:latin typeface="黑体"/>
                <a:cs typeface="黑体"/>
              </a:rPr>
              <a:t>《医疗机构药品集中招标采购工作规范（试行）》</a:t>
            </a:r>
            <a:endParaRPr sz="1200">
              <a:latin typeface="黑体"/>
              <a:cs typeface="黑体"/>
            </a:endParaRPr>
          </a:p>
          <a:p>
            <a:pPr marL="6949440" indent="-172085">
              <a:lnSpc>
                <a:spcPct val="100000"/>
              </a:lnSpc>
              <a:spcBef>
                <a:spcPts val="430"/>
              </a:spcBef>
              <a:buFont typeface="Wingdings"/>
              <a:buChar char=""/>
              <a:tabLst>
                <a:tab pos="6950075"/>
              </a:tabLst>
            </a:pPr>
            <a:r>
              <a:rPr sz="1200">
                <a:latin typeface="黑体"/>
                <a:cs typeface="黑体"/>
              </a:rPr>
              <a:t>提出医疗机构药品集中招标采购应当坚持质量优先、价格合</a:t>
            </a:r>
            <a:endParaRPr sz="1200">
              <a:latin typeface="黑体"/>
              <a:cs typeface="黑体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328916" y="2609595"/>
            <a:ext cx="4159250" cy="14116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150" marR="5080">
              <a:lnSpc>
                <a:spcPct val="130000"/>
              </a:lnSpc>
              <a:spcBef>
                <a:spcPts val="100"/>
              </a:spcBef>
            </a:pPr>
            <a:r>
              <a:rPr sz="1200">
                <a:latin typeface="黑体"/>
                <a:cs typeface="黑体"/>
              </a:rPr>
              <a:t>理，遵循公开、公平、公正和诚实信用原则；是我国第一部 关于药品集中招标采购的运作模式和法律责任的部门规章。</a:t>
            </a:r>
            <a:endParaRPr sz="1200">
              <a:latin typeface="黑体"/>
              <a:cs typeface="黑体"/>
            </a:endParaRPr>
          </a:p>
          <a:p>
            <a:pPr marL="184150" indent="-171450">
              <a:lnSpc>
                <a:spcPct val="100000"/>
              </a:lnSpc>
              <a:spcBef>
                <a:spcPts val="430"/>
              </a:spcBef>
              <a:buFont typeface="Wingdings"/>
              <a:buChar char=""/>
              <a:tabLst>
                <a:tab pos="184150"/>
              </a:tabLst>
            </a:pPr>
            <a:r>
              <a:rPr sz="1200" b="1" spc="-5">
                <a:solidFill>
                  <a:srgbClr val="1D50A1"/>
                </a:solidFill>
                <a:latin typeface="黑体"/>
                <a:cs typeface="黑体"/>
              </a:rPr>
              <a:t>《医疗机构药品集中招标采购监督管理暂行办法》</a:t>
            </a:r>
            <a:endParaRPr sz="1200">
              <a:latin typeface="黑体"/>
              <a:cs typeface="黑体"/>
            </a:endParaRPr>
          </a:p>
          <a:p>
            <a:pPr marL="184150" indent="-171450">
              <a:lnSpc>
                <a:spcPct val="100000"/>
              </a:lnSpc>
              <a:spcBef>
                <a:spcPts val="434"/>
              </a:spcBef>
              <a:buFont typeface="Wingdings"/>
              <a:buChar char=""/>
              <a:tabLst>
                <a:tab pos="184150"/>
              </a:tabLst>
            </a:pPr>
            <a:r>
              <a:rPr sz="1200" spc="-5">
                <a:latin typeface="黑体"/>
                <a:cs typeface="黑体"/>
              </a:rPr>
              <a:t>从药品集中采购的招标主体、方式、组织、程序、合同、价</a:t>
            </a:r>
            <a:endParaRPr sz="1200">
              <a:latin typeface="黑体"/>
              <a:cs typeface="黑体"/>
            </a:endParaRPr>
          </a:p>
          <a:p>
            <a:pPr marL="184150">
              <a:lnSpc>
                <a:spcPts val="1375"/>
              </a:lnSpc>
              <a:spcBef>
                <a:spcPts val="430"/>
              </a:spcBef>
            </a:pPr>
            <a:r>
              <a:rPr sz="1200">
                <a:latin typeface="黑体"/>
                <a:cs typeface="黑体"/>
              </a:rPr>
              <a:t>格、监管等多个方面对药品招标采购工作进行了规范。</a:t>
            </a:r>
            <a:endParaRPr sz="1200">
              <a:latin typeface="黑体"/>
              <a:cs typeface="黑体"/>
            </a:endParaRPr>
          </a:p>
          <a:p>
            <a:pPr marL="1165225">
              <a:lnSpc>
                <a:spcPts val="1614"/>
              </a:lnSpc>
            </a:pPr>
            <a:r>
              <a:rPr sz="1400" b="1" spc="-10">
                <a:solidFill>
                  <a:srgbClr val="092C82"/>
                </a:solidFill>
                <a:latin typeface="黑体"/>
                <a:cs typeface="黑体"/>
              </a:rPr>
              <a:t>2001</a:t>
            </a:r>
            <a:r>
              <a:rPr sz="1400" b="1" spc="-5">
                <a:solidFill>
                  <a:srgbClr val="092C82"/>
                </a:solidFill>
                <a:latin typeface="黑体"/>
                <a:cs typeface="黑体"/>
              </a:rPr>
              <a:t>年</a:t>
            </a:r>
            <a:r>
              <a:rPr sz="1400" b="1" spc="-15">
                <a:solidFill>
                  <a:srgbClr val="092C82"/>
                </a:solidFill>
                <a:latin typeface="黑体"/>
                <a:cs typeface="黑体"/>
              </a:rPr>
              <a:t>11</a:t>
            </a:r>
            <a:r>
              <a:rPr sz="1400" b="1" spc="-10">
                <a:solidFill>
                  <a:srgbClr val="092C82"/>
                </a:solidFill>
                <a:latin typeface="黑体"/>
                <a:cs typeface="黑体"/>
              </a:rPr>
              <a:t>月</a:t>
            </a:r>
            <a:endParaRPr sz="1400">
              <a:latin typeface="黑体"/>
              <a:cs typeface="黑体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8890381" y="4589398"/>
            <a:ext cx="127000" cy="363220"/>
          </a:xfrm>
          <a:custGeom>
            <a:rect l="l" t="t" r="r" b="b"/>
            <a:pathLst>
              <a:path w="127000" h="363220">
                <a:moveTo>
                  <a:pt x="50800" y="238532"/>
                </a:moveTo>
                <a:lnTo>
                  <a:pt x="38790" y="240958"/>
                </a:lnTo>
                <a:lnTo>
                  <a:pt x="18605" y="254571"/>
                </a:lnTo>
                <a:lnTo>
                  <a:pt x="4992" y="274756"/>
                </a:lnTo>
                <a:lnTo>
                  <a:pt x="0" y="299465"/>
                </a:lnTo>
                <a:lnTo>
                  <a:pt x="4992" y="324175"/>
                </a:lnTo>
                <a:lnTo>
                  <a:pt x="18605" y="344360"/>
                </a:lnTo>
                <a:lnTo>
                  <a:pt x="38790" y="357973"/>
                </a:lnTo>
                <a:lnTo>
                  <a:pt x="63500" y="362965"/>
                </a:lnTo>
                <a:lnTo>
                  <a:pt x="88209" y="357973"/>
                </a:lnTo>
                <a:lnTo>
                  <a:pt x="108394" y="344360"/>
                </a:lnTo>
                <a:lnTo>
                  <a:pt x="122007" y="324175"/>
                </a:lnTo>
                <a:lnTo>
                  <a:pt x="124433" y="312165"/>
                </a:lnTo>
                <a:lnTo>
                  <a:pt x="56515" y="312165"/>
                </a:lnTo>
                <a:lnTo>
                  <a:pt x="50800" y="306450"/>
                </a:lnTo>
                <a:lnTo>
                  <a:pt x="50800" y="238532"/>
                </a:lnTo>
                <a:close/>
              </a:path>
              <a:path w="127000" h="363220">
                <a:moveTo>
                  <a:pt x="63500" y="235965"/>
                </a:moveTo>
                <a:lnTo>
                  <a:pt x="50800" y="238532"/>
                </a:lnTo>
                <a:lnTo>
                  <a:pt x="50800" y="306450"/>
                </a:lnTo>
                <a:lnTo>
                  <a:pt x="56515" y="312165"/>
                </a:lnTo>
                <a:lnTo>
                  <a:pt x="70485" y="312165"/>
                </a:lnTo>
                <a:lnTo>
                  <a:pt x="76200" y="306450"/>
                </a:lnTo>
                <a:lnTo>
                  <a:pt x="76200" y="238532"/>
                </a:lnTo>
                <a:lnTo>
                  <a:pt x="63500" y="235965"/>
                </a:lnTo>
                <a:close/>
              </a:path>
              <a:path w="127000" h="363220">
                <a:moveTo>
                  <a:pt x="76200" y="238532"/>
                </a:moveTo>
                <a:lnTo>
                  <a:pt x="76200" y="306450"/>
                </a:lnTo>
                <a:lnTo>
                  <a:pt x="70485" y="312165"/>
                </a:lnTo>
                <a:lnTo>
                  <a:pt x="124433" y="312165"/>
                </a:lnTo>
                <a:lnTo>
                  <a:pt x="127000" y="299465"/>
                </a:lnTo>
                <a:lnTo>
                  <a:pt x="122007" y="274756"/>
                </a:lnTo>
                <a:lnTo>
                  <a:pt x="108394" y="254571"/>
                </a:lnTo>
                <a:lnTo>
                  <a:pt x="88209" y="240958"/>
                </a:lnTo>
                <a:lnTo>
                  <a:pt x="76200" y="238532"/>
                </a:lnTo>
                <a:close/>
              </a:path>
              <a:path w="127000" h="363220">
                <a:moveTo>
                  <a:pt x="70485" y="0"/>
                </a:moveTo>
                <a:lnTo>
                  <a:pt x="56515" y="0"/>
                </a:lnTo>
                <a:lnTo>
                  <a:pt x="50800" y="5714"/>
                </a:lnTo>
                <a:lnTo>
                  <a:pt x="50800" y="238532"/>
                </a:lnTo>
                <a:lnTo>
                  <a:pt x="63500" y="235965"/>
                </a:lnTo>
                <a:lnTo>
                  <a:pt x="76200" y="235965"/>
                </a:lnTo>
                <a:lnTo>
                  <a:pt x="76200" y="5714"/>
                </a:lnTo>
                <a:lnTo>
                  <a:pt x="70485" y="0"/>
                </a:lnTo>
                <a:close/>
              </a:path>
              <a:path w="127000" h="363220">
                <a:moveTo>
                  <a:pt x="76200" y="235965"/>
                </a:moveTo>
                <a:lnTo>
                  <a:pt x="63500" y="235965"/>
                </a:lnTo>
                <a:lnTo>
                  <a:pt x="76200" y="238532"/>
                </a:lnTo>
                <a:lnTo>
                  <a:pt x="76200" y="235965"/>
                </a:lnTo>
                <a:close/>
              </a:path>
            </a:pathLst>
          </a:custGeom>
          <a:solidFill>
            <a:srgbClr val="092C8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3620261" y="4356353"/>
            <a:ext cx="257810" cy="257175"/>
          </a:xfrm>
          <a:custGeom>
            <a:rect l="l" t="t" r="r" b="b"/>
            <a:pathLst>
              <a:path w="257810" h="257175">
                <a:moveTo>
                  <a:pt x="128777" y="0"/>
                </a:moveTo>
                <a:lnTo>
                  <a:pt x="78652" y="10096"/>
                </a:lnTo>
                <a:lnTo>
                  <a:pt x="37719" y="37623"/>
                </a:lnTo>
                <a:lnTo>
                  <a:pt x="10120" y="78438"/>
                </a:lnTo>
                <a:lnTo>
                  <a:pt x="0" y="128397"/>
                </a:lnTo>
                <a:lnTo>
                  <a:pt x="10120" y="178355"/>
                </a:lnTo>
                <a:lnTo>
                  <a:pt x="37719" y="219170"/>
                </a:lnTo>
                <a:lnTo>
                  <a:pt x="78652" y="246697"/>
                </a:lnTo>
                <a:lnTo>
                  <a:pt x="128777" y="256794"/>
                </a:lnTo>
                <a:lnTo>
                  <a:pt x="178903" y="246697"/>
                </a:lnTo>
                <a:lnTo>
                  <a:pt x="219837" y="219170"/>
                </a:lnTo>
                <a:lnTo>
                  <a:pt x="247435" y="178355"/>
                </a:lnTo>
                <a:lnTo>
                  <a:pt x="257555" y="128397"/>
                </a:lnTo>
                <a:lnTo>
                  <a:pt x="247435" y="78438"/>
                </a:lnTo>
                <a:lnTo>
                  <a:pt x="219837" y="37623"/>
                </a:lnTo>
                <a:lnTo>
                  <a:pt x="178903" y="10096"/>
                </a:lnTo>
                <a:lnTo>
                  <a:pt x="128777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3620261" y="4356353"/>
            <a:ext cx="257810" cy="257175"/>
          </a:xfrm>
          <a:custGeom>
            <a:rect l="l" t="t" r="r" b="b"/>
            <a:pathLst>
              <a:path w="257810" h="257175">
                <a:moveTo>
                  <a:pt x="257555" y="128397"/>
                </a:moveTo>
                <a:lnTo>
                  <a:pt x="247435" y="78438"/>
                </a:lnTo>
                <a:lnTo>
                  <a:pt x="219837" y="37623"/>
                </a:lnTo>
                <a:lnTo>
                  <a:pt x="178903" y="10096"/>
                </a:lnTo>
                <a:lnTo>
                  <a:pt x="128777" y="0"/>
                </a:lnTo>
                <a:lnTo>
                  <a:pt x="78652" y="10096"/>
                </a:lnTo>
                <a:lnTo>
                  <a:pt x="37719" y="37623"/>
                </a:lnTo>
                <a:lnTo>
                  <a:pt x="10120" y="78438"/>
                </a:lnTo>
                <a:lnTo>
                  <a:pt x="0" y="128397"/>
                </a:lnTo>
                <a:lnTo>
                  <a:pt x="10120" y="178355"/>
                </a:lnTo>
                <a:lnTo>
                  <a:pt x="37719" y="219170"/>
                </a:lnTo>
                <a:lnTo>
                  <a:pt x="78652" y="246697"/>
                </a:lnTo>
                <a:lnTo>
                  <a:pt x="128777" y="256794"/>
                </a:lnTo>
                <a:lnTo>
                  <a:pt x="178903" y="246697"/>
                </a:lnTo>
                <a:lnTo>
                  <a:pt x="219837" y="219170"/>
                </a:lnTo>
                <a:lnTo>
                  <a:pt x="247435" y="178355"/>
                </a:lnTo>
                <a:lnTo>
                  <a:pt x="257555" y="128397"/>
                </a:lnTo>
                <a:close/>
              </a:path>
            </a:pathLst>
          </a:custGeom>
          <a:ln w="38100">
            <a:solidFill>
              <a:srgbClr val="092C8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5993129" y="4355591"/>
            <a:ext cx="257810" cy="256540"/>
          </a:xfrm>
          <a:custGeom>
            <a:rect l="l" t="t" r="r" b="b"/>
            <a:pathLst>
              <a:path w="257810" h="256539">
                <a:moveTo>
                  <a:pt x="128778" y="0"/>
                </a:moveTo>
                <a:lnTo>
                  <a:pt x="78652" y="10054"/>
                </a:lnTo>
                <a:lnTo>
                  <a:pt x="37718" y="37480"/>
                </a:lnTo>
                <a:lnTo>
                  <a:pt x="10120" y="78170"/>
                </a:lnTo>
                <a:lnTo>
                  <a:pt x="0" y="128015"/>
                </a:lnTo>
                <a:lnTo>
                  <a:pt x="10120" y="177861"/>
                </a:lnTo>
                <a:lnTo>
                  <a:pt x="37719" y="218551"/>
                </a:lnTo>
                <a:lnTo>
                  <a:pt x="78652" y="245977"/>
                </a:lnTo>
                <a:lnTo>
                  <a:pt x="128778" y="256031"/>
                </a:lnTo>
                <a:lnTo>
                  <a:pt x="178903" y="245977"/>
                </a:lnTo>
                <a:lnTo>
                  <a:pt x="219837" y="218551"/>
                </a:lnTo>
                <a:lnTo>
                  <a:pt x="247435" y="177861"/>
                </a:lnTo>
                <a:lnTo>
                  <a:pt x="257556" y="128015"/>
                </a:lnTo>
                <a:lnTo>
                  <a:pt x="247435" y="78170"/>
                </a:lnTo>
                <a:lnTo>
                  <a:pt x="219837" y="37480"/>
                </a:lnTo>
                <a:lnTo>
                  <a:pt x="178903" y="10054"/>
                </a:lnTo>
                <a:lnTo>
                  <a:pt x="12877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5993129" y="4355591"/>
            <a:ext cx="257810" cy="256540"/>
          </a:xfrm>
          <a:custGeom>
            <a:rect l="l" t="t" r="r" b="b"/>
            <a:pathLst>
              <a:path w="257810" h="256539">
                <a:moveTo>
                  <a:pt x="257556" y="128015"/>
                </a:moveTo>
                <a:lnTo>
                  <a:pt x="247435" y="78170"/>
                </a:lnTo>
                <a:lnTo>
                  <a:pt x="219837" y="37480"/>
                </a:lnTo>
                <a:lnTo>
                  <a:pt x="178903" y="10054"/>
                </a:lnTo>
                <a:lnTo>
                  <a:pt x="128778" y="0"/>
                </a:lnTo>
                <a:lnTo>
                  <a:pt x="78652" y="10054"/>
                </a:lnTo>
                <a:lnTo>
                  <a:pt x="37718" y="37480"/>
                </a:lnTo>
                <a:lnTo>
                  <a:pt x="10120" y="78170"/>
                </a:lnTo>
                <a:lnTo>
                  <a:pt x="0" y="128015"/>
                </a:lnTo>
                <a:lnTo>
                  <a:pt x="10120" y="177861"/>
                </a:lnTo>
                <a:lnTo>
                  <a:pt x="37719" y="218551"/>
                </a:lnTo>
                <a:lnTo>
                  <a:pt x="78652" y="245977"/>
                </a:lnTo>
                <a:lnTo>
                  <a:pt x="128778" y="256031"/>
                </a:lnTo>
                <a:lnTo>
                  <a:pt x="178903" y="245977"/>
                </a:lnTo>
                <a:lnTo>
                  <a:pt x="219837" y="218551"/>
                </a:lnTo>
                <a:lnTo>
                  <a:pt x="247435" y="177861"/>
                </a:lnTo>
                <a:lnTo>
                  <a:pt x="257556" y="128015"/>
                </a:lnTo>
                <a:close/>
              </a:path>
            </a:pathLst>
          </a:custGeom>
          <a:ln w="38100">
            <a:solidFill>
              <a:srgbClr val="092C8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 txBox="1"/>
          <p:nvPr/>
        </p:nvSpPr>
        <p:spPr>
          <a:xfrm>
            <a:off x="4669790" y="2511297"/>
            <a:ext cx="2330450" cy="14947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150" marR="5080" indent="-171450" algn="just">
              <a:lnSpc>
                <a:spcPct val="130000"/>
              </a:lnSpc>
              <a:spcBef>
                <a:spcPts val="100"/>
              </a:spcBef>
              <a:buFont typeface="Wingdings"/>
              <a:buChar char=""/>
              <a:tabLst>
                <a:tab pos="184150"/>
              </a:tabLst>
            </a:pPr>
            <a:r>
              <a:rPr sz="1200" b="1" spc="-5">
                <a:solidFill>
                  <a:srgbClr val="1D50A1"/>
                </a:solidFill>
                <a:latin typeface="黑体"/>
                <a:cs typeface="黑体"/>
              </a:rPr>
              <a:t>《关于进一步做好医疗机构药品 集中招标采购工作的通知》</a:t>
            </a:r>
            <a:endParaRPr sz="1200">
              <a:latin typeface="黑体"/>
              <a:cs typeface="黑体"/>
            </a:endParaRPr>
          </a:p>
          <a:p>
            <a:pPr marL="184150" marR="5080" indent="-171450" algn="just">
              <a:lnSpc>
                <a:spcPct val="130000"/>
              </a:lnSpc>
              <a:buFont typeface="Wingdings"/>
              <a:buChar char=""/>
              <a:tabLst>
                <a:tab pos="184150"/>
              </a:tabLst>
            </a:pPr>
            <a:r>
              <a:rPr sz="1200">
                <a:latin typeface="黑体"/>
                <a:cs typeface="黑体"/>
              </a:rPr>
              <a:t>明确提出“到2001年底，争取在 地级以上城市普遍开展药品集中 招标采购工作”。</a:t>
            </a:r>
            <a:endParaRPr sz="1200">
              <a:latin typeface="黑体"/>
              <a:cs typeface="黑体"/>
            </a:endParaRPr>
          </a:p>
          <a:p>
            <a:pPr marL="996950">
              <a:lnSpc>
                <a:spcPct val="100000"/>
              </a:lnSpc>
              <a:spcBef>
                <a:spcPts val="525"/>
              </a:spcBef>
            </a:pPr>
            <a:r>
              <a:rPr sz="1400" b="1" spc="-10">
                <a:solidFill>
                  <a:srgbClr val="092C82"/>
                </a:solidFill>
                <a:latin typeface="黑体"/>
                <a:cs typeface="黑体"/>
              </a:rPr>
              <a:t>2001年</a:t>
            </a:r>
            <a:r>
              <a:rPr sz="1400" b="1" spc="-15">
                <a:solidFill>
                  <a:srgbClr val="092C82"/>
                </a:solidFill>
                <a:latin typeface="黑体"/>
                <a:cs typeface="黑体"/>
              </a:rPr>
              <a:t>7</a:t>
            </a:r>
            <a:r>
              <a:rPr sz="1400" b="1" spc="-10">
                <a:solidFill>
                  <a:srgbClr val="092C82"/>
                </a:solidFill>
                <a:latin typeface="黑体"/>
                <a:cs typeface="黑体"/>
              </a:rPr>
              <a:t>月</a:t>
            </a:r>
            <a:endParaRPr sz="1400">
              <a:latin typeface="黑体"/>
              <a:cs typeface="黑体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6051169" y="3995292"/>
            <a:ext cx="127000" cy="351155"/>
          </a:xfrm>
          <a:custGeom>
            <a:rect l="l" t="t" r="r" b="b"/>
            <a:pathLst>
              <a:path w="127000" h="351154">
                <a:moveTo>
                  <a:pt x="50800" y="124433"/>
                </a:moveTo>
                <a:lnTo>
                  <a:pt x="50800" y="345312"/>
                </a:lnTo>
                <a:lnTo>
                  <a:pt x="56514" y="351027"/>
                </a:lnTo>
                <a:lnTo>
                  <a:pt x="70484" y="351027"/>
                </a:lnTo>
                <a:lnTo>
                  <a:pt x="76200" y="345312"/>
                </a:lnTo>
                <a:lnTo>
                  <a:pt x="76200" y="126999"/>
                </a:lnTo>
                <a:lnTo>
                  <a:pt x="63500" y="126999"/>
                </a:lnTo>
                <a:lnTo>
                  <a:pt x="50800" y="124433"/>
                </a:lnTo>
                <a:close/>
              </a:path>
              <a:path w="127000" h="351154">
                <a:moveTo>
                  <a:pt x="70484" y="50799"/>
                </a:moveTo>
                <a:lnTo>
                  <a:pt x="56514" y="50799"/>
                </a:lnTo>
                <a:lnTo>
                  <a:pt x="50800" y="56514"/>
                </a:lnTo>
                <a:lnTo>
                  <a:pt x="50800" y="124433"/>
                </a:lnTo>
                <a:lnTo>
                  <a:pt x="63500" y="126999"/>
                </a:lnTo>
                <a:lnTo>
                  <a:pt x="76200" y="124433"/>
                </a:lnTo>
                <a:lnTo>
                  <a:pt x="76200" y="56514"/>
                </a:lnTo>
                <a:lnTo>
                  <a:pt x="70484" y="50799"/>
                </a:lnTo>
                <a:close/>
              </a:path>
              <a:path w="127000" h="351154">
                <a:moveTo>
                  <a:pt x="76200" y="124433"/>
                </a:moveTo>
                <a:lnTo>
                  <a:pt x="63500" y="126999"/>
                </a:lnTo>
                <a:lnTo>
                  <a:pt x="76200" y="126999"/>
                </a:lnTo>
                <a:lnTo>
                  <a:pt x="76200" y="124433"/>
                </a:lnTo>
                <a:close/>
              </a:path>
              <a:path w="127000" h="351154">
                <a:moveTo>
                  <a:pt x="63500" y="0"/>
                </a:moveTo>
                <a:lnTo>
                  <a:pt x="38790" y="4992"/>
                </a:lnTo>
                <a:lnTo>
                  <a:pt x="18605" y="18605"/>
                </a:lnTo>
                <a:lnTo>
                  <a:pt x="4992" y="38790"/>
                </a:lnTo>
                <a:lnTo>
                  <a:pt x="0" y="63499"/>
                </a:lnTo>
                <a:lnTo>
                  <a:pt x="4992" y="88209"/>
                </a:lnTo>
                <a:lnTo>
                  <a:pt x="18605" y="108394"/>
                </a:lnTo>
                <a:lnTo>
                  <a:pt x="38790" y="122007"/>
                </a:lnTo>
                <a:lnTo>
                  <a:pt x="50800" y="124433"/>
                </a:lnTo>
                <a:lnTo>
                  <a:pt x="50800" y="56514"/>
                </a:lnTo>
                <a:lnTo>
                  <a:pt x="56514" y="50799"/>
                </a:lnTo>
                <a:lnTo>
                  <a:pt x="124433" y="50799"/>
                </a:lnTo>
                <a:lnTo>
                  <a:pt x="122007" y="38790"/>
                </a:lnTo>
                <a:lnTo>
                  <a:pt x="108394" y="18605"/>
                </a:lnTo>
                <a:lnTo>
                  <a:pt x="88209" y="4992"/>
                </a:lnTo>
                <a:lnTo>
                  <a:pt x="63500" y="0"/>
                </a:lnTo>
                <a:close/>
              </a:path>
              <a:path w="127000" h="351154">
                <a:moveTo>
                  <a:pt x="124433" y="50799"/>
                </a:moveTo>
                <a:lnTo>
                  <a:pt x="70484" y="50799"/>
                </a:lnTo>
                <a:lnTo>
                  <a:pt x="76200" y="56514"/>
                </a:lnTo>
                <a:lnTo>
                  <a:pt x="76200" y="124433"/>
                </a:lnTo>
                <a:lnTo>
                  <a:pt x="88209" y="122007"/>
                </a:lnTo>
                <a:lnTo>
                  <a:pt x="108394" y="108394"/>
                </a:lnTo>
                <a:lnTo>
                  <a:pt x="122007" y="88209"/>
                </a:lnTo>
                <a:lnTo>
                  <a:pt x="127000" y="63499"/>
                </a:lnTo>
                <a:lnTo>
                  <a:pt x="124433" y="50799"/>
                </a:lnTo>
                <a:close/>
              </a:path>
            </a:pathLst>
          </a:custGeom>
          <a:solidFill>
            <a:srgbClr val="092C8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8890381" y="4005960"/>
            <a:ext cx="127000" cy="351155"/>
          </a:xfrm>
          <a:custGeom>
            <a:rect l="l" t="t" r="r" b="b"/>
            <a:pathLst>
              <a:path w="127000" h="351154">
                <a:moveTo>
                  <a:pt x="50800" y="124433"/>
                </a:moveTo>
                <a:lnTo>
                  <a:pt x="50800" y="345313"/>
                </a:lnTo>
                <a:lnTo>
                  <a:pt x="56515" y="351027"/>
                </a:lnTo>
                <a:lnTo>
                  <a:pt x="70485" y="351027"/>
                </a:lnTo>
                <a:lnTo>
                  <a:pt x="76200" y="345313"/>
                </a:lnTo>
                <a:lnTo>
                  <a:pt x="76200" y="127000"/>
                </a:lnTo>
                <a:lnTo>
                  <a:pt x="63500" y="127000"/>
                </a:lnTo>
                <a:lnTo>
                  <a:pt x="50800" y="124433"/>
                </a:lnTo>
                <a:close/>
              </a:path>
              <a:path w="127000" h="351154">
                <a:moveTo>
                  <a:pt x="70485" y="50800"/>
                </a:moveTo>
                <a:lnTo>
                  <a:pt x="56515" y="50800"/>
                </a:lnTo>
                <a:lnTo>
                  <a:pt x="50800" y="56514"/>
                </a:lnTo>
                <a:lnTo>
                  <a:pt x="50800" y="124433"/>
                </a:lnTo>
                <a:lnTo>
                  <a:pt x="63500" y="127000"/>
                </a:lnTo>
                <a:lnTo>
                  <a:pt x="76200" y="124433"/>
                </a:lnTo>
                <a:lnTo>
                  <a:pt x="76200" y="56514"/>
                </a:lnTo>
                <a:lnTo>
                  <a:pt x="70485" y="50800"/>
                </a:lnTo>
                <a:close/>
              </a:path>
              <a:path w="127000" h="351154">
                <a:moveTo>
                  <a:pt x="76200" y="124433"/>
                </a:moveTo>
                <a:lnTo>
                  <a:pt x="63500" y="127000"/>
                </a:lnTo>
                <a:lnTo>
                  <a:pt x="76200" y="127000"/>
                </a:lnTo>
                <a:lnTo>
                  <a:pt x="76200" y="124433"/>
                </a:lnTo>
                <a:close/>
              </a:path>
              <a:path w="127000" h="351154">
                <a:moveTo>
                  <a:pt x="63500" y="0"/>
                </a:moveTo>
                <a:lnTo>
                  <a:pt x="38790" y="4992"/>
                </a:lnTo>
                <a:lnTo>
                  <a:pt x="18605" y="18605"/>
                </a:lnTo>
                <a:lnTo>
                  <a:pt x="4992" y="38790"/>
                </a:lnTo>
                <a:lnTo>
                  <a:pt x="0" y="63500"/>
                </a:lnTo>
                <a:lnTo>
                  <a:pt x="4992" y="88209"/>
                </a:lnTo>
                <a:lnTo>
                  <a:pt x="18605" y="108394"/>
                </a:lnTo>
                <a:lnTo>
                  <a:pt x="38790" y="122007"/>
                </a:lnTo>
                <a:lnTo>
                  <a:pt x="50800" y="124433"/>
                </a:lnTo>
                <a:lnTo>
                  <a:pt x="50800" y="56514"/>
                </a:lnTo>
                <a:lnTo>
                  <a:pt x="56515" y="50800"/>
                </a:lnTo>
                <a:lnTo>
                  <a:pt x="124433" y="50800"/>
                </a:lnTo>
                <a:lnTo>
                  <a:pt x="122007" y="38790"/>
                </a:lnTo>
                <a:lnTo>
                  <a:pt x="108394" y="18605"/>
                </a:lnTo>
                <a:lnTo>
                  <a:pt x="88209" y="4992"/>
                </a:lnTo>
                <a:lnTo>
                  <a:pt x="63500" y="0"/>
                </a:lnTo>
                <a:close/>
              </a:path>
              <a:path w="127000" h="351154">
                <a:moveTo>
                  <a:pt x="124433" y="50800"/>
                </a:moveTo>
                <a:lnTo>
                  <a:pt x="70485" y="50800"/>
                </a:lnTo>
                <a:lnTo>
                  <a:pt x="76200" y="56514"/>
                </a:lnTo>
                <a:lnTo>
                  <a:pt x="76200" y="124433"/>
                </a:lnTo>
                <a:lnTo>
                  <a:pt x="88209" y="122007"/>
                </a:lnTo>
                <a:lnTo>
                  <a:pt x="108394" y="108394"/>
                </a:lnTo>
                <a:lnTo>
                  <a:pt x="122007" y="88209"/>
                </a:lnTo>
                <a:lnTo>
                  <a:pt x="127000" y="63500"/>
                </a:lnTo>
                <a:lnTo>
                  <a:pt x="124433" y="50800"/>
                </a:lnTo>
                <a:close/>
              </a:path>
            </a:pathLst>
          </a:custGeom>
          <a:solidFill>
            <a:srgbClr val="092C8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3688207" y="4594733"/>
            <a:ext cx="127000" cy="363220"/>
          </a:xfrm>
          <a:custGeom>
            <a:rect l="l" t="t" r="r" b="b"/>
            <a:pathLst>
              <a:path w="127000" h="363220">
                <a:moveTo>
                  <a:pt x="50800" y="238532"/>
                </a:moveTo>
                <a:lnTo>
                  <a:pt x="38790" y="240958"/>
                </a:lnTo>
                <a:lnTo>
                  <a:pt x="18605" y="254571"/>
                </a:lnTo>
                <a:lnTo>
                  <a:pt x="4992" y="274756"/>
                </a:lnTo>
                <a:lnTo>
                  <a:pt x="0" y="299466"/>
                </a:lnTo>
                <a:lnTo>
                  <a:pt x="4992" y="324175"/>
                </a:lnTo>
                <a:lnTo>
                  <a:pt x="18605" y="344360"/>
                </a:lnTo>
                <a:lnTo>
                  <a:pt x="38790" y="357973"/>
                </a:lnTo>
                <a:lnTo>
                  <a:pt x="63500" y="362966"/>
                </a:lnTo>
                <a:lnTo>
                  <a:pt x="88209" y="357973"/>
                </a:lnTo>
                <a:lnTo>
                  <a:pt x="108394" y="344360"/>
                </a:lnTo>
                <a:lnTo>
                  <a:pt x="122007" y="324175"/>
                </a:lnTo>
                <a:lnTo>
                  <a:pt x="124433" y="312166"/>
                </a:lnTo>
                <a:lnTo>
                  <a:pt x="56514" y="312166"/>
                </a:lnTo>
                <a:lnTo>
                  <a:pt x="50800" y="306451"/>
                </a:lnTo>
                <a:lnTo>
                  <a:pt x="50800" y="238532"/>
                </a:lnTo>
                <a:close/>
              </a:path>
              <a:path w="127000" h="363220">
                <a:moveTo>
                  <a:pt x="63500" y="235966"/>
                </a:moveTo>
                <a:lnTo>
                  <a:pt x="50800" y="238532"/>
                </a:lnTo>
                <a:lnTo>
                  <a:pt x="50800" y="306451"/>
                </a:lnTo>
                <a:lnTo>
                  <a:pt x="56514" y="312166"/>
                </a:lnTo>
                <a:lnTo>
                  <a:pt x="70484" y="312166"/>
                </a:lnTo>
                <a:lnTo>
                  <a:pt x="76200" y="306451"/>
                </a:lnTo>
                <a:lnTo>
                  <a:pt x="76200" y="238532"/>
                </a:lnTo>
                <a:lnTo>
                  <a:pt x="63500" y="235966"/>
                </a:lnTo>
                <a:close/>
              </a:path>
              <a:path w="127000" h="363220">
                <a:moveTo>
                  <a:pt x="76200" y="238532"/>
                </a:moveTo>
                <a:lnTo>
                  <a:pt x="76200" y="306451"/>
                </a:lnTo>
                <a:lnTo>
                  <a:pt x="70484" y="312166"/>
                </a:lnTo>
                <a:lnTo>
                  <a:pt x="124433" y="312166"/>
                </a:lnTo>
                <a:lnTo>
                  <a:pt x="127000" y="299466"/>
                </a:lnTo>
                <a:lnTo>
                  <a:pt x="122007" y="274756"/>
                </a:lnTo>
                <a:lnTo>
                  <a:pt x="108394" y="254571"/>
                </a:lnTo>
                <a:lnTo>
                  <a:pt x="88209" y="240958"/>
                </a:lnTo>
                <a:lnTo>
                  <a:pt x="76200" y="238532"/>
                </a:lnTo>
                <a:close/>
              </a:path>
              <a:path w="127000" h="363220">
                <a:moveTo>
                  <a:pt x="70484" y="0"/>
                </a:moveTo>
                <a:lnTo>
                  <a:pt x="56514" y="0"/>
                </a:lnTo>
                <a:lnTo>
                  <a:pt x="50800" y="5715"/>
                </a:lnTo>
                <a:lnTo>
                  <a:pt x="50800" y="238532"/>
                </a:lnTo>
                <a:lnTo>
                  <a:pt x="63500" y="235966"/>
                </a:lnTo>
                <a:lnTo>
                  <a:pt x="76200" y="235966"/>
                </a:lnTo>
                <a:lnTo>
                  <a:pt x="76200" y="5715"/>
                </a:lnTo>
                <a:lnTo>
                  <a:pt x="70484" y="0"/>
                </a:lnTo>
                <a:close/>
              </a:path>
              <a:path w="127000" h="363220">
                <a:moveTo>
                  <a:pt x="76200" y="235966"/>
                </a:moveTo>
                <a:lnTo>
                  <a:pt x="63500" y="235966"/>
                </a:lnTo>
                <a:lnTo>
                  <a:pt x="76200" y="238532"/>
                </a:lnTo>
                <a:lnTo>
                  <a:pt x="76200" y="235966"/>
                </a:lnTo>
                <a:close/>
              </a:path>
            </a:pathLst>
          </a:custGeom>
          <a:solidFill>
            <a:srgbClr val="092C8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 txBox="1"/>
          <p:nvPr/>
        </p:nvSpPr>
        <p:spPr>
          <a:xfrm>
            <a:off x="8017764" y="6409392"/>
            <a:ext cx="3616960" cy="15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10"/>
              </a:lnSpc>
            </a:pP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资料来源：中国医药创新促进</a:t>
            </a:r>
            <a:r>
              <a:rPr sz="1050">
                <a:solidFill>
                  <a:srgbClr val="7E7E7E"/>
                </a:solidFill>
                <a:latin typeface="黑体"/>
                <a:cs typeface="黑体"/>
              </a:rPr>
              <a:t>会</a:t>
            </a:r>
            <a:r>
              <a:rPr sz="1050" spc="215">
                <a:solidFill>
                  <a:srgbClr val="7E7E7E"/>
                </a:solidFill>
                <a:latin typeface="黑体"/>
                <a:cs typeface="黑体"/>
              </a:rPr>
              <a:t> </a:t>
            </a: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前瞻产业研究院整理</a:t>
            </a:r>
            <a:endParaRPr sz="105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63118" y="895401"/>
            <a:ext cx="10934065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600" spc="110">
                <a:latin typeface="黑体"/>
                <a:cs typeface="黑体"/>
              </a:rPr>
              <a:t>2010</a:t>
            </a:r>
            <a:r>
              <a:rPr sz="1600" spc="-655">
                <a:latin typeface="黑体"/>
                <a:cs typeface="黑体"/>
              </a:rPr>
              <a:t> </a:t>
            </a:r>
            <a:r>
              <a:rPr sz="1600" spc="150">
                <a:latin typeface="黑体"/>
                <a:cs typeface="黑体"/>
              </a:rPr>
              <a:t>年</a:t>
            </a:r>
            <a:r>
              <a:rPr sz="1600">
                <a:latin typeface="黑体"/>
                <a:cs typeface="黑体"/>
              </a:rPr>
              <a:t>7</a:t>
            </a:r>
            <a:r>
              <a:rPr sz="1600" spc="-655">
                <a:latin typeface="黑体"/>
                <a:cs typeface="黑体"/>
              </a:rPr>
              <a:t> </a:t>
            </a:r>
            <a:r>
              <a:rPr sz="1600" spc="145">
                <a:latin typeface="黑体"/>
                <a:cs typeface="黑体"/>
              </a:rPr>
              <a:t>月</a:t>
            </a:r>
            <a:r>
              <a:rPr sz="1600">
                <a:latin typeface="黑体"/>
                <a:cs typeface="黑体"/>
              </a:rPr>
              <a:t>，</a:t>
            </a:r>
            <a:r>
              <a:rPr sz="1600" spc="-655">
                <a:latin typeface="黑体"/>
                <a:cs typeface="黑体"/>
              </a:rPr>
              <a:t> </a:t>
            </a:r>
            <a:r>
              <a:rPr sz="1600" spc="145">
                <a:latin typeface="黑体"/>
                <a:cs typeface="黑体"/>
              </a:rPr>
              <a:t>原国</a:t>
            </a:r>
            <a:r>
              <a:rPr sz="1600" spc="140">
                <a:latin typeface="黑体"/>
                <a:cs typeface="黑体"/>
              </a:rPr>
              <a:t>家</a:t>
            </a:r>
            <a:r>
              <a:rPr sz="1600" spc="145">
                <a:latin typeface="黑体"/>
                <a:cs typeface="黑体"/>
              </a:rPr>
              <a:t>卫生</a:t>
            </a:r>
            <a:r>
              <a:rPr sz="1600" spc="140">
                <a:latin typeface="黑体"/>
                <a:cs typeface="黑体"/>
              </a:rPr>
              <a:t>部</a:t>
            </a:r>
            <a:r>
              <a:rPr sz="1600" spc="145">
                <a:latin typeface="黑体"/>
                <a:cs typeface="黑体"/>
              </a:rPr>
              <a:t>等七</a:t>
            </a:r>
            <a:r>
              <a:rPr sz="1600" spc="140">
                <a:latin typeface="黑体"/>
                <a:cs typeface="黑体"/>
              </a:rPr>
              <a:t>部</a:t>
            </a:r>
            <a:r>
              <a:rPr sz="1600" spc="145">
                <a:latin typeface="黑体"/>
                <a:cs typeface="黑体"/>
              </a:rPr>
              <a:t>委联</a:t>
            </a:r>
            <a:r>
              <a:rPr sz="1600" spc="140">
                <a:latin typeface="黑体"/>
                <a:cs typeface="黑体"/>
              </a:rPr>
              <a:t>合</a:t>
            </a:r>
            <a:r>
              <a:rPr sz="1600" spc="145">
                <a:latin typeface="黑体"/>
                <a:cs typeface="黑体"/>
              </a:rPr>
              <a:t>印</a:t>
            </a:r>
            <a:r>
              <a:rPr sz="1600" spc="165">
                <a:latin typeface="黑体"/>
                <a:cs typeface="黑体"/>
              </a:rPr>
              <a:t>发</a:t>
            </a:r>
            <a:r>
              <a:rPr sz="1600" spc="140">
                <a:latin typeface="黑体"/>
                <a:cs typeface="黑体"/>
              </a:rPr>
              <a:t>《</a:t>
            </a:r>
            <a:r>
              <a:rPr sz="1600" spc="145">
                <a:latin typeface="黑体"/>
                <a:cs typeface="黑体"/>
              </a:rPr>
              <a:t>医疗</a:t>
            </a:r>
            <a:r>
              <a:rPr sz="1600" spc="140">
                <a:latin typeface="黑体"/>
                <a:cs typeface="黑体"/>
              </a:rPr>
              <a:t>机</a:t>
            </a:r>
            <a:r>
              <a:rPr sz="1600" spc="145">
                <a:latin typeface="黑体"/>
                <a:cs typeface="黑体"/>
              </a:rPr>
              <a:t>构药</a:t>
            </a:r>
            <a:r>
              <a:rPr sz="1600" spc="140">
                <a:latin typeface="黑体"/>
                <a:cs typeface="黑体"/>
              </a:rPr>
              <a:t>品</a:t>
            </a:r>
            <a:r>
              <a:rPr sz="1600" spc="145">
                <a:latin typeface="黑体"/>
                <a:cs typeface="黑体"/>
              </a:rPr>
              <a:t>集中</a:t>
            </a:r>
            <a:r>
              <a:rPr sz="1600" spc="140">
                <a:latin typeface="黑体"/>
                <a:cs typeface="黑体"/>
              </a:rPr>
              <a:t>采</a:t>
            </a:r>
            <a:r>
              <a:rPr sz="1600" spc="145">
                <a:latin typeface="黑体"/>
                <a:cs typeface="黑体"/>
              </a:rPr>
              <a:t>购工</a:t>
            </a:r>
            <a:r>
              <a:rPr sz="1600" spc="140">
                <a:latin typeface="黑体"/>
                <a:cs typeface="黑体"/>
              </a:rPr>
              <a:t>作</a:t>
            </a:r>
            <a:r>
              <a:rPr sz="1600" spc="145">
                <a:latin typeface="黑体"/>
                <a:cs typeface="黑体"/>
              </a:rPr>
              <a:t>规</a:t>
            </a:r>
            <a:r>
              <a:rPr sz="1600" spc="165">
                <a:latin typeface="黑体"/>
                <a:cs typeface="黑体"/>
              </a:rPr>
              <a:t>范</a:t>
            </a:r>
            <a:r>
              <a:rPr sz="1600" spc="140">
                <a:latin typeface="黑体"/>
                <a:cs typeface="黑体"/>
              </a:rPr>
              <a:t>》</a:t>
            </a:r>
            <a:r>
              <a:rPr sz="1600">
                <a:latin typeface="黑体"/>
                <a:cs typeface="黑体"/>
              </a:rPr>
              <a:t>，</a:t>
            </a:r>
            <a:r>
              <a:rPr sz="1600" spc="-655">
                <a:latin typeface="黑体"/>
                <a:cs typeface="黑体"/>
              </a:rPr>
              <a:t> </a:t>
            </a:r>
            <a:r>
              <a:rPr sz="1600" spc="145">
                <a:latin typeface="黑体"/>
                <a:cs typeface="黑体"/>
              </a:rPr>
              <a:t>对</a:t>
            </a:r>
            <a:r>
              <a:rPr sz="1600" spc="140">
                <a:latin typeface="黑体"/>
                <a:cs typeface="黑体"/>
              </a:rPr>
              <a:t>药</a:t>
            </a:r>
            <a:r>
              <a:rPr sz="1600" spc="145">
                <a:latin typeface="黑体"/>
                <a:cs typeface="黑体"/>
              </a:rPr>
              <a:t>品集</a:t>
            </a:r>
            <a:r>
              <a:rPr sz="1600" spc="140">
                <a:latin typeface="黑体"/>
                <a:cs typeface="黑体"/>
              </a:rPr>
              <a:t>中</a:t>
            </a:r>
            <a:r>
              <a:rPr sz="1600" spc="145">
                <a:latin typeface="黑体"/>
                <a:cs typeface="黑体"/>
              </a:rPr>
              <a:t>采购</a:t>
            </a:r>
            <a:r>
              <a:rPr sz="1600" spc="140">
                <a:latin typeface="黑体"/>
                <a:cs typeface="黑体"/>
              </a:rPr>
              <a:t>机</a:t>
            </a:r>
            <a:r>
              <a:rPr sz="1600" spc="145">
                <a:latin typeface="黑体"/>
                <a:cs typeface="黑体"/>
              </a:rPr>
              <a:t>构建</a:t>
            </a:r>
            <a:r>
              <a:rPr sz="1600" spc="140">
                <a:latin typeface="黑体"/>
                <a:cs typeface="黑体"/>
              </a:rPr>
              <a:t>设</a:t>
            </a:r>
            <a:r>
              <a:rPr sz="1600">
                <a:latin typeface="黑体"/>
                <a:cs typeface="黑体"/>
              </a:rPr>
              <a:t>、 </a:t>
            </a:r>
            <a:r>
              <a:rPr sz="1600" spc="145">
                <a:latin typeface="黑体"/>
                <a:cs typeface="黑体"/>
              </a:rPr>
              <a:t>制度</a:t>
            </a:r>
            <a:r>
              <a:rPr sz="1600" spc="140">
                <a:latin typeface="黑体"/>
                <a:cs typeface="黑体"/>
              </a:rPr>
              <a:t>建</a:t>
            </a:r>
            <a:r>
              <a:rPr sz="1600" spc="145">
                <a:latin typeface="黑体"/>
                <a:cs typeface="黑体"/>
              </a:rPr>
              <a:t>设等</a:t>
            </a:r>
            <a:r>
              <a:rPr sz="1600" spc="140">
                <a:latin typeface="黑体"/>
                <a:cs typeface="黑体"/>
              </a:rPr>
              <a:t>方</a:t>
            </a:r>
            <a:r>
              <a:rPr sz="1600" spc="145">
                <a:latin typeface="黑体"/>
                <a:cs typeface="黑体"/>
              </a:rPr>
              <a:t>面作</a:t>
            </a:r>
            <a:r>
              <a:rPr sz="1600" spc="140">
                <a:latin typeface="黑体"/>
                <a:cs typeface="黑体"/>
              </a:rPr>
              <a:t>出</a:t>
            </a:r>
            <a:r>
              <a:rPr sz="1600" spc="145">
                <a:latin typeface="黑体"/>
                <a:cs typeface="黑体"/>
              </a:rPr>
              <a:t>了明</a:t>
            </a:r>
            <a:r>
              <a:rPr sz="1600" spc="140">
                <a:latin typeface="黑体"/>
                <a:cs typeface="黑体"/>
              </a:rPr>
              <a:t>确</a:t>
            </a:r>
            <a:r>
              <a:rPr sz="1600" spc="145">
                <a:latin typeface="黑体"/>
                <a:cs typeface="黑体"/>
              </a:rPr>
              <a:t>说明</a:t>
            </a:r>
            <a:r>
              <a:rPr sz="1600">
                <a:latin typeface="黑体"/>
                <a:cs typeface="黑体"/>
              </a:rPr>
              <a:t>，</a:t>
            </a:r>
            <a:r>
              <a:rPr sz="1600" spc="-665">
                <a:latin typeface="黑体"/>
                <a:cs typeface="黑体"/>
              </a:rPr>
              <a:t> </a:t>
            </a:r>
            <a:r>
              <a:rPr sz="1600" spc="145">
                <a:latin typeface="黑体"/>
                <a:cs typeface="黑体"/>
              </a:rPr>
              <a:t>标志</a:t>
            </a:r>
            <a:r>
              <a:rPr sz="1600" spc="140">
                <a:latin typeface="黑体"/>
                <a:cs typeface="黑体"/>
              </a:rPr>
              <a:t>着</a:t>
            </a:r>
            <a:r>
              <a:rPr sz="1600" spc="145">
                <a:latin typeface="黑体"/>
                <a:cs typeface="黑体"/>
              </a:rPr>
              <a:t>我国</a:t>
            </a:r>
            <a:r>
              <a:rPr sz="1600" spc="140">
                <a:latin typeface="黑体"/>
                <a:cs typeface="黑体"/>
              </a:rPr>
              <a:t>医</a:t>
            </a:r>
            <a:r>
              <a:rPr sz="1600" spc="145">
                <a:latin typeface="黑体"/>
                <a:cs typeface="黑体"/>
              </a:rPr>
              <a:t>疗集</a:t>
            </a:r>
            <a:r>
              <a:rPr sz="1600" spc="140">
                <a:latin typeface="黑体"/>
                <a:cs typeface="黑体"/>
              </a:rPr>
              <a:t>采</a:t>
            </a:r>
            <a:r>
              <a:rPr sz="1600" spc="145">
                <a:latin typeface="黑体"/>
                <a:cs typeface="黑体"/>
              </a:rPr>
              <a:t>正式</a:t>
            </a:r>
            <a:r>
              <a:rPr sz="1600" spc="140">
                <a:latin typeface="黑体"/>
                <a:cs typeface="黑体"/>
              </a:rPr>
              <a:t>步</a:t>
            </a:r>
            <a:r>
              <a:rPr sz="1600" spc="145">
                <a:latin typeface="黑体"/>
                <a:cs typeface="黑体"/>
              </a:rPr>
              <a:t>入制</a:t>
            </a:r>
            <a:r>
              <a:rPr sz="1600" spc="140">
                <a:latin typeface="黑体"/>
                <a:cs typeface="黑体"/>
              </a:rPr>
              <a:t>度</a:t>
            </a:r>
            <a:r>
              <a:rPr sz="1600" spc="145">
                <a:latin typeface="黑体"/>
                <a:cs typeface="黑体"/>
              </a:rPr>
              <a:t>完善</a:t>
            </a:r>
            <a:r>
              <a:rPr sz="1600" spc="140">
                <a:latin typeface="黑体"/>
                <a:cs typeface="黑体"/>
              </a:rPr>
              <a:t>阶</a:t>
            </a:r>
            <a:r>
              <a:rPr sz="1600" spc="145">
                <a:latin typeface="黑体"/>
                <a:cs typeface="黑体"/>
              </a:rPr>
              <a:t>段。</a:t>
            </a:r>
            <a:r>
              <a:rPr sz="1600" spc="185">
                <a:latin typeface="黑体"/>
                <a:cs typeface="黑体"/>
              </a:rPr>
              <a:t>至</a:t>
            </a:r>
            <a:r>
              <a:rPr sz="1600" spc="110">
                <a:latin typeface="黑体"/>
                <a:cs typeface="黑体"/>
              </a:rPr>
              <a:t>2014</a:t>
            </a:r>
            <a:r>
              <a:rPr sz="1600" spc="-650">
                <a:latin typeface="黑体"/>
                <a:cs typeface="黑体"/>
              </a:rPr>
              <a:t> </a:t>
            </a:r>
            <a:r>
              <a:rPr sz="1600" spc="145">
                <a:latin typeface="黑体"/>
                <a:cs typeface="黑体"/>
              </a:rPr>
              <a:t>年</a:t>
            </a:r>
            <a:r>
              <a:rPr sz="1600">
                <a:latin typeface="黑体"/>
                <a:cs typeface="黑体"/>
              </a:rPr>
              <a:t>，</a:t>
            </a:r>
            <a:r>
              <a:rPr sz="1600" spc="-655">
                <a:latin typeface="黑体"/>
                <a:cs typeface="黑体"/>
              </a:rPr>
              <a:t> </a:t>
            </a:r>
            <a:r>
              <a:rPr sz="1600" spc="145">
                <a:latin typeface="黑体"/>
                <a:cs typeface="黑体"/>
              </a:rPr>
              <a:t>各</a:t>
            </a:r>
            <a:r>
              <a:rPr sz="1600" spc="140">
                <a:latin typeface="黑体"/>
                <a:cs typeface="黑体"/>
              </a:rPr>
              <a:t>省</a:t>
            </a:r>
            <a:r>
              <a:rPr sz="1600" spc="145">
                <a:latin typeface="黑体"/>
                <a:cs typeface="黑体"/>
              </a:rPr>
              <a:t>均开</a:t>
            </a:r>
            <a:r>
              <a:rPr sz="1600" spc="140">
                <a:latin typeface="黑体"/>
                <a:cs typeface="黑体"/>
              </a:rPr>
              <a:t>展</a:t>
            </a:r>
            <a:r>
              <a:rPr sz="1600" spc="145">
                <a:latin typeface="黑体"/>
                <a:cs typeface="黑体"/>
              </a:rPr>
              <a:t>了以</a:t>
            </a:r>
            <a:r>
              <a:rPr sz="1600" spc="140">
                <a:latin typeface="黑体"/>
                <a:cs typeface="黑体"/>
              </a:rPr>
              <a:t>省</a:t>
            </a:r>
            <a:r>
              <a:rPr sz="1600">
                <a:latin typeface="黑体"/>
                <a:cs typeface="黑体"/>
              </a:rPr>
              <a:t>为 </a:t>
            </a:r>
            <a:r>
              <a:rPr sz="1600" spc="145">
                <a:latin typeface="黑体"/>
                <a:cs typeface="黑体"/>
              </a:rPr>
              <a:t>单位</a:t>
            </a:r>
            <a:r>
              <a:rPr sz="1600" spc="140">
                <a:latin typeface="黑体"/>
                <a:cs typeface="黑体"/>
              </a:rPr>
              <a:t>的</a:t>
            </a:r>
            <a:r>
              <a:rPr sz="1600" spc="145">
                <a:latin typeface="黑体"/>
                <a:cs typeface="黑体"/>
              </a:rPr>
              <a:t>药品</a:t>
            </a:r>
            <a:r>
              <a:rPr sz="1600" spc="140">
                <a:latin typeface="黑体"/>
                <a:cs typeface="黑体"/>
              </a:rPr>
              <a:t>集</a:t>
            </a:r>
            <a:r>
              <a:rPr sz="1600" spc="145">
                <a:latin typeface="黑体"/>
                <a:cs typeface="黑体"/>
              </a:rPr>
              <a:t>中采</a:t>
            </a:r>
            <a:r>
              <a:rPr sz="1600" spc="140">
                <a:latin typeface="黑体"/>
                <a:cs typeface="黑体"/>
              </a:rPr>
              <a:t>购</a:t>
            </a:r>
            <a:r>
              <a:rPr sz="1600" spc="145">
                <a:latin typeface="黑体"/>
                <a:cs typeface="黑体"/>
              </a:rPr>
              <a:t>工作</a:t>
            </a:r>
            <a:r>
              <a:rPr sz="1600">
                <a:latin typeface="黑体"/>
                <a:cs typeface="黑体"/>
              </a:rPr>
              <a:t>。</a:t>
            </a:r>
            <a:endParaRPr sz="1600">
              <a:latin typeface="黑体"/>
              <a:cs typeface="黑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47191" y="399288"/>
            <a:ext cx="7164705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00" spc="95"/>
              <a:t>1.2</a:t>
            </a:r>
            <a:r>
              <a:rPr sz="2000" spc="260"/>
              <a:t> </a:t>
            </a:r>
            <a:r>
              <a:rPr sz="2000" spc="145"/>
              <a:t>医</a:t>
            </a:r>
            <a:r>
              <a:rPr sz="2000" spc="155"/>
              <a:t>疗</a:t>
            </a:r>
            <a:r>
              <a:rPr sz="2000" spc="145"/>
              <a:t>集</a:t>
            </a:r>
            <a:r>
              <a:rPr sz="2000" spc="155"/>
              <a:t>采</a:t>
            </a:r>
            <a:r>
              <a:rPr sz="2000" spc="145"/>
              <a:t>发</a:t>
            </a:r>
            <a:r>
              <a:rPr sz="2000" spc="155"/>
              <a:t>展</a:t>
            </a:r>
            <a:r>
              <a:rPr sz="2000" spc="145"/>
              <a:t>阶</a:t>
            </a:r>
            <a:r>
              <a:rPr sz="2000" spc="155"/>
              <a:t>段</a:t>
            </a:r>
            <a:r>
              <a:rPr sz="2000" spc="145"/>
              <a:t>：</a:t>
            </a:r>
            <a:r>
              <a:rPr sz="2000" spc="155"/>
              <a:t>制</a:t>
            </a:r>
            <a:r>
              <a:rPr sz="2000" spc="145"/>
              <a:t>度</a:t>
            </a:r>
            <a:r>
              <a:rPr sz="2000" spc="155"/>
              <a:t>完</a:t>
            </a:r>
            <a:r>
              <a:rPr sz="2000" spc="145"/>
              <a:t>善</a:t>
            </a:r>
            <a:r>
              <a:rPr sz="2000" spc="155"/>
              <a:t>阶</a:t>
            </a:r>
            <a:r>
              <a:rPr sz="2000" spc="145"/>
              <a:t>段</a:t>
            </a:r>
            <a:r>
              <a:rPr sz="2000" spc="-10"/>
              <a:t>（</a:t>
            </a:r>
            <a:r>
              <a:rPr sz="2000" spc="-815"/>
              <a:t> </a:t>
            </a:r>
            <a:r>
              <a:rPr sz="2000" spc="150"/>
              <a:t>2010</a:t>
            </a:r>
            <a:r>
              <a:rPr sz="2000" spc="155"/>
              <a:t>年</a:t>
            </a:r>
            <a:r>
              <a:rPr sz="2000" spc="150"/>
              <a:t>-2017年）</a:t>
            </a:r>
            <a:endParaRPr sz="2000"/>
          </a:p>
        </p:txBody>
      </p:sp>
      <p:sp>
        <p:nvSpPr>
          <p:cNvPr id="4" name="object 4"/>
          <p:cNvSpPr/>
          <p:nvPr/>
        </p:nvSpPr>
        <p:spPr>
          <a:xfrm>
            <a:off x="585977" y="3120389"/>
            <a:ext cx="3289554" cy="3022092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5217414" y="3409950"/>
            <a:ext cx="6418580" cy="2444115"/>
          </a:xfrm>
          <a:custGeom>
            <a:rect l="l" t="t" r="r" b="b"/>
            <a:pathLst>
              <a:path w="6418580" h="2444115">
                <a:moveTo>
                  <a:pt x="5500878" y="0"/>
                </a:moveTo>
                <a:lnTo>
                  <a:pt x="5439365" y="72"/>
                </a:lnTo>
                <a:lnTo>
                  <a:pt x="4617322" y="9753"/>
                </a:lnTo>
                <a:lnTo>
                  <a:pt x="0" y="140970"/>
                </a:lnTo>
                <a:lnTo>
                  <a:pt x="0" y="2291067"/>
                </a:lnTo>
                <a:lnTo>
                  <a:pt x="5500878" y="2443734"/>
                </a:lnTo>
                <a:lnTo>
                  <a:pt x="5572580" y="2443020"/>
                </a:lnTo>
                <a:lnTo>
                  <a:pt x="5642773" y="2440916"/>
                </a:lnTo>
                <a:lnTo>
                  <a:pt x="5711252" y="2437473"/>
                </a:lnTo>
                <a:lnTo>
                  <a:pt x="5777812" y="2432744"/>
                </a:lnTo>
                <a:lnTo>
                  <a:pt x="5842251" y="2426782"/>
                </a:lnTo>
                <a:lnTo>
                  <a:pt x="5904364" y="2419639"/>
                </a:lnTo>
                <a:lnTo>
                  <a:pt x="5963948" y="2411369"/>
                </a:lnTo>
                <a:lnTo>
                  <a:pt x="6020798" y="2402023"/>
                </a:lnTo>
                <a:lnTo>
                  <a:pt x="6074710" y="2391656"/>
                </a:lnTo>
                <a:lnTo>
                  <a:pt x="6125481" y="2380318"/>
                </a:lnTo>
                <a:lnTo>
                  <a:pt x="6172907" y="2368064"/>
                </a:lnTo>
                <a:lnTo>
                  <a:pt x="6216784" y="2354946"/>
                </a:lnTo>
                <a:lnTo>
                  <a:pt x="6256908" y="2341016"/>
                </a:lnTo>
                <a:lnTo>
                  <a:pt x="6293075" y="2326327"/>
                </a:lnTo>
                <a:lnTo>
                  <a:pt x="6352723" y="2294884"/>
                </a:lnTo>
                <a:lnTo>
                  <a:pt x="6394097" y="2261039"/>
                </a:lnTo>
                <a:lnTo>
                  <a:pt x="6415565" y="2225212"/>
                </a:lnTo>
                <a:lnTo>
                  <a:pt x="6418326" y="2206688"/>
                </a:lnTo>
                <a:lnTo>
                  <a:pt x="6418326" y="236981"/>
                </a:lnTo>
                <a:lnTo>
                  <a:pt x="6407421" y="200348"/>
                </a:lnTo>
                <a:lnTo>
                  <a:pt x="6375796" y="165478"/>
                </a:lnTo>
                <a:lnTo>
                  <a:pt x="6325082" y="132794"/>
                </a:lnTo>
                <a:lnTo>
                  <a:pt x="6256908" y="102719"/>
                </a:lnTo>
                <a:lnTo>
                  <a:pt x="6216784" y="88791"/>
                </a:lnTo>
                <a:lnTo>
                  <a:pt x="6172907" y="75675"/>
                </a:lnTo>
                <a:lnTo>
                  <a:pt x="6125481" y="63421"/>
                </a:lnTo>
                <a:lnTo>
                  <a:pt x="6074710" y="52084"/>
                </a:lnTo>
                <a:lnTo>
                  <a:pt x="6020798" y="41716"/>
                </a:lnTo>
                <a:lnTo>
                  <a:pt x="5963948" y="32370"/>
                </a:lnTo>
                <a:lnTo>
                  <a:pt x="5904364" y="24099"/>
                </a:lnTo>
                <a:lnTo>
                  <a:pt x="5842251" y="16955"/>
                </a:lnTo>
                <a:lnTo>
                  <a:pt x="5777812" y="10992"/>
                </a:lnTo>
                <a:lnTo>
                  <a:pt x="5711252" y="6262"/>
                </a:lnTo>
                <a:lnTo>
                  <a:pt x="5642773" y="2818"/>
                </a:lnTo>
                <a:lnTo>
                  <a:pt x="5572580" y="713"/>
                </a:lnTo>
                <a:lnTo>
                  <a:pt x="5500878" y="0"/>
                </a:lnTo>
                <a:close/>
              </a:path>
            </a:pathLst>
          </a:custGeom>
          <a:solidFill>
            <a:srgbClr val="769BF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5217414" y="3409950"/>
            <a:ext cx="6418580" cy="2444115"/>
          </a:xfrm>
          <a:custGeom>
            <a:rect l="l" t="t" r="r" b="b"/>
            <a:pathLst>
              <a:path w="6418580" h="2444115">
                <a:moveTo>
                  <a:pt x="5500878" y="0"/>
                </a:moveTo>
                <a:lnTo>
                  <a:pt x="5572580" y="713"/>
                </a:lnTo>
                <a:lnTo>
                  <a:pt x="5642773" y="2818"/>
                </a:lnTo>
                <a:lnTo>
                  <a:pt x="5711252" y="6262"/>
                </a:lnTo>
                <a:lnTo>
                  <a:pt x="5777812" y="10992"/>
                </a:lnTo>
                <a:lnTo>
                  <a:pt x="5842251" y="16955"/>
                </a:lnTo>
                <a:lnTo>
                  <a:pt x="5904364" y="24099"/>
                </a:lnTo>
                <a:lnTo>
                  <a:pt x="5963948" y="32370"/>
                </a:lnTo>
                <a:lnTo>
                  <a:pt x="6020798" y="41716"/>
                </a:lnTo>
                <a:lnTo>
                  <a:pt x="6074710" y="52084"/>
                </a:lnTo>
                <a:lnTo>
                  <a:pt x="6125481" y="63421"/>
                </a:lnTo>
                <a:lnTo>
                  <a:pt x="6172907" y="75675"/>
                </a:lnTo>
                <a:lnTo>
                  <a:pt x="6216784" y="88791"/>
                </a:lnTo>
                <a:lnTo>
                  <a:pt x="6256908" y="102719"/>
                </a:lnTo>
                <a:lnTo>
                  <a:pt x="6293075" y="117404"/>
                </a:lnTo>
                <a:lnTo>
                  <a:pt x="6352723" y="148836"/>
                </a:lnTo>
                <a:lnTo>
                  <a:pt x="6394097" y="182666"/>
                </a:lnTo>
                <a:lnTo>
                  <a:pt x="6415565" y="218471"/>
                </a:lnTo>
                <a:lnTo>
                  <a:pt x="6418326" y="236981"/>
                </a:lnTo>
                <a:lnTo>
                  <a:pt x="6418326" y="2206688"/>
                </a:lnTo>
                <a:lnTo>
                  <a:pt x="6407421" y="2243347"/>
                </a:lnTo>
                <a:lnTo>
                  <a:pt x="6375796" y="2278236"/>
                </a:lnTo>
                <a:lnTo>
                  <a:pt x="6325082" y="2310932"/>
                </a:lnTo>
                <a:lnTo>
                  <a:pt x="6256908" y="2341016"/>
                </a:lnTo>
                <a:lnTo>
                  <a:pt x="6216784" y="2354946"/>
                </a:lnTo>
                <a:lnTo>
                  <a:pt x="6172907" y="2368064"/>
                </a:lnTo>
                <a:lnTo>
                  <a:pt x="6125481" y="2380318"/>
                </a:lnTo>
                <a:lnTo>
                  <a:pt x="6074710" y="2391656"/>
                </a:lnTo>
                <a:lnTo>
                  <a:pt x="6020798" y="2402023"/>
                </a:lnTo>
                <a:lnTo>
                  <a:pt x="5963948" y="2411369"/>
                </a:lnTo>
                <a:lnTo>
                  <a:pt x="5904364" y="2419639"/>
                </a:lnTo>
                <a:lnTo>
                  <a:pt x="5842251" y="2426782"/>
                </a:lnTo>
                <a:lnTo>
                  <a:pt x="5777812" y="2432744"/>
                </a:lnTo>
                <a:lnTo>
                  <a:pt x="5711252" y="2437473"/>
                </a:lnTo>
                <a:lnTo>
                  <a:pt x="5642773" y="2440916"/>
                </a:lnTo>
                <a:lnTo>
                  <a:pt x="5572580" y="2443020"/>
                </a:lnTo>
                <a:lnTo>
                  <a:pt x="5500878" y="2443734"/>
                </a:lnTo>
                <a:lnTo>
                  <a:pt x="0" y="2291067"/>
                </a:lnTo>
                <a:lnTo>
                  <a:pt x="0" y="140970"/>
                </a:lnTo>
                <a:lnTo>
                  <a:pt x="536448" y="123698"/>
                </a:lnTo>
                <a:lnTo>
                  <a:pt x="598735" y="121701"/>
                </a:lnTo>
                <a:lnTo>
                  <a:pt x="660959" y="119710"/>
                </a:lnTo>
                <a:lnTo>
                  <a:pt x="723114" y="117723"/>
                </a:lnTo>
                <a:lnTo>
                  <a:pt x="785195" y="115742"/>
                </a:lnTo>
                <a:lnTo>
                  <a:pt x="847197" y="113766"/>
                </a:lnTo>
                <a:lnTo>
                  <a:pt x="909113" y="111797"/>
                </a:lnTo>
                <a:lnTo>
                  <a:pt x="970938" y="109833"/>
                </a:lnTo>
                <a:lnTo>
                  <a:pt x="1032668" y="107876"/>
                </a:lnTo>
                <a:lnTo>
                  <a:pt x="1094295" y="105926"/>
                </a:lnTo>
                <a:lnTo>
                  <a:pt x="1155816" y="103983"/>
                </a:lnTo>
                <a:lnTo>
                  <a:pt x="1217223" y="102048"/>
                </a:lnTo>
                <a:lnTo>
                  <a:pt x="1278512" y="100121"/>
                </a:lnTo>
                <a:lnTo>
                  <a:pt x="1339677" y="98202"/>
                </a:lnTo>
                <a:lnTo>
                  <a:pt x="1400713" y="96291"/>
                </a:lnTo>
                <a:lnTo>
                  <a:pt x="1461614" y="94390"/>
                </a:lnTo>
                <a:lnTo>
                  <a:pt x="1522375" y="92497"/>
                </a:lnTo>
                <a:lnTo>
                  <a:pt x="1582989" y="90615"/>
                </a:lnTo>
                <a:lnTo>
                  <a:pt x="1643453" y="88742"/>
                </a:lnTo>
                <a:lnTo>
                  <a:pt x="1703759" y="86879"/>
                </a:lnTo>
                <a:lnTo>
                  <a:pt x="1763903" y="85027"/>
                </a:lnTo>
                <a:lnTo>
                  <a:pt x="1823878" y="83185"/>
                </a:lnTo>
                <a:lnTo>
                  <a:pt x="1883680" y="81355"/>
                </a:lnTo>
                <a:lnTo>
                  <a:pt x="1943304" y="79536"/>
                </a:lnTo>
                <a:lnTo>
                  <a:pt x="2002742" y="77729"/>
                </a:lnTo>
                <a:lnTo>
                  <a:pt x="2061991" y="75935"/>
                </a:lnTo>
                <a:lnTo>
                  <a:pt x="2121043" y="74153"/>
                </a:lnTo>
                <a:lnTo>
                  <a:pt x="2179895" y="72383"/>
                </a:lnTo>
                <a:lnTo>
                  <a:pt x="2238540" y="70627"/>
                </a:lnTo>
                <a:lnTo>
                  <a:pt x="2296973" y="68884"/>
                </a:lnTo>
                <a:lnTo>
                  <a:pt x="2355188" y="67155"/>
                </a:lnTo>
                <a:lnTo>
                  <a:pt x="2413180" y="65441"/>
                </a:lnTo>
                <a:lnTo>
                  <a:pt x="2470943" y="63741"/>
                </a:lnTo>
                <a:lnTo>
                  <a:pt x="2528472" y="62055"/>
                </a:lnTo>
                <a:lnTo>
                  <a:pt x="2585761" y="60385"/>
                </a:lnTo>
                <a:lnTo>
                  <a:pt x="2642805" y="58730"/>
                </a:lnTo>
                <a:lnTo>
                  <a:pt x="2699598" y="57091"/>
                </a:lnTo>
                <a:lnTo>
                  <a:pt x="2756134" y="55468"/>
                </a:lnTo>
                <a:lnTo>
                  <a:pt x="2812409" y="53861"/>
                </a:lnTo>
                <a:lnTo>
                  <a:pt x="2868416" y="52272"/>
                </a:lnTo>
                <a:lnTo>
                  <a:pt x="2924151" y="50699"/>
                </a:lnTo>
                <a:lnTo>
                  <a:pt x="2979607" y="49144"/>
                </a:lnTo>
                <a:lnTo>
                  <a:pt x="3034779" y="47606"/>
                </a:lnTo>
                <a:lnTo>
                  <a:pt x="3089661" y="46087"/>
                </a:lnTo>
                <a:lnTo>
                  <a:pt x="3144249" y="44586"/>
                </a:lnTo>
                <a:lnTo>
                  <a:pt x="3198536" y="43104"/>
                </a:lnTo>
                <a:lnTo>
                  <a:pt x="3252517" y="41641"/>
                </a:lnTo>
                <a:lnTo>
                  <a:pt x="3306187" y="40197"/>
                </a:lnTo>
                <a:lnTo>
                  <a:pt x="3359539" y="38773"/>
                </a:lnTo>
                <a:lnTo>
                  <a:pt x="3412569" y="37369"/>
                </a:lnTo>
                <a:lnTo>
                  <a:pt x="3465271" y="35986"/>
                </a:lnTo>
                <a:lnTo>
                  <a:pt x="3517639" y="34623"/>
                </a:lnTo>
                <a:lnTo>
                  <a:pt x="3569667" y="33281"/>
                </a:lnTo>
                <a:lnTo>
                  <a:pt x="3621352" y="31961"/>
                </a:lnTo>
                <a:lnTo>
                  <a:pt x="3672686" y="30662"/>
                </a:lnTo>
                <a:lnTo>
                  <a:pt x="3723664" y="29386"/>
                </a:lnTo>
                <a:lnTo>
                  <a:pt x="3774281" y="28131"/>
                </a:lnTo>
                <a:lnTo>
                  <a:pt x="3824531" y="26900"/>
                </a:lnTo>
                <a:lnTo>
                  <a:pt x="3874409" y="25691"/>
                </a:lnTo>
                <a:lnTo>
                  <a:pt x="3923909" y="24506"/>
                </a:lnTo>
                <a:lnTo>
                  <a:pt x="3973026" y="23344"/>
                </a:lnTo>
                <a:lnTo>
                  <a:pt x="4021754" y="22207"/>
                </a:lnTo>
                <a:lnTo>
                  <a:pt x="4070088" y="21094"/>
                </a:lnTo>
                <a:lnTo>
                  <a:pt x="4118022" y="20005"/>
                </a:lnTo>
                <a:lnTo>
                  <a:pt x="4165550" y="18942"/>
                </a:lnTo>
                <a:lnTo>
                  <a:pt x="4212668" y="17904"/>
                </a:lnTo>
                <a:lnTo>
                  <a:pt x="4259368" y="16891"/>
                </a:lnTo>
                <a:lnTo>
                  <a:pt x="4305647" y="15904"/>
                </a:lnTo>
                <a:lnTo>
                  <a:pt x="4351499" y="14944"/>
                </a:lnTo>
                <a:lnTo>
                  <a:pt x="4396917" y="14010"/>
                </a:lnTo>
                <a:lnTo>
                  <a:pt x="4441897" y="13104"/>
                </a:lnTo>
                <a:lnTo>
                  <a:pt x="4486433" y="12224"/>
                </a:lnTo>
                <a:lnTo>
                  <a:pt x="4530520" y="11373"/>
                </a:lnTo>
                <a:lnTo>
                  <a:pt x="4574151" y="10549"/>
                </a:lnTo>
                <a:lnTo>
                  <a:pt x="4617322" y="9753"/>
                </a:lnTo>
                <a:lnTo>
                  <a:pt x="4660026" y="8986"/>
                </a:lnTo>
                <a:lnTo>
                  <a:pt x="4702259" y="8249"/>
                </a:lnTo>
                <a:lnTo>
                  <a:pt x="4744014" y="7540"/>
                </a:lnTo>
                <a:lnTo>
                  <a:pt x="4785287" y="6861"/>
                </a:lnTo>
                <a:lnTo>
                  <a:pt x="4826072" y="6211"/>
                </a:lnTo>
                <a:lnTo>
                  <a:pt x="4866363" y="5593"/>
                </a:lnTo>
                <a:lnTo>
                  <a:pt x="4906155" y="5004"/>
                </a:lnTo>
                <a:lnTo>
                  <a:pt x="4945442" y="4447"/>
                </a:lnTo>
                <a:lnTo>
                  <a:pt x="4984218" y="3921"/>
                </a:lnTo>
                <a:lnTo>
                  <a:pt x="5022479" y="3426"/>
                </a:lnTo>
                <a:lnTo>
                  <a:pt x="5097431" y="2533"/>
                </a:lnTo>
                <a:lnTo>
                  <a:pt x="5170254" y="1770"/>
                </a:lnTo>
                <a:lnTo>
                  <a:pt x="5240903" y="1139"/>
                </a:lnTo>
                <a:lnTo>
                  <a:pt x="5309334" y="645"/>
                </a:lnTo>
                <a:lnTo>
                  <a:pt x="5375502" y="288"/>
                </a:lnTo>
                <a:lnTo>
                  <a:pt x="5439365" y="72"/>
                </a:lnTo>
                <a:lnTo>
                  <a:pt x="5500878" y="0"/>
                </a:lnTo>
                <a:close/>
              </a:path>
            </a:pathLst>
          </a:custGeom>
          <a:ln w="2857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3361944" y="3416046"/>
            <a:ext cx="5031740" cy="2444115"/>
          </a:xfrm>
          <a:custGeom>
            <a:rect l="l" t="t" r="r" b="b"/>
            <a:pathLst>
              <a:path w="5031740" h="2444115">
                <a:moveTo>
                  <a:pt x="4312284" y="0"/>
                </a:moveTo>
                <a:lnTo>
                  <a:pt x="4083514" y="1409"/>
                </a:lnTo>
                <a:lnTo>
                  <a:pt x="3345643" y="16710"/>
                </a:lnTo>
                <a:lnTo>
                  <a:pt x="0" y="140969"/>
                </a:lnTo>
                <a:lnTo>
                  <a:pt x="0" y="2291067"/>
                </a:lnTo>
                <a:lnTo>
                  <a:pt x="4312284" y="2443734"/>
                </a:lnTo>
                <a:lnTo>
                  <a:pt x="4381537" y="2442648"/>
                </a:lnTo>
                <a:lnTo>
                  <a:pt x="4448929" y="2439459"/>
                </a:lnTo>
                <a:lnTo>
                  <a:pt x="4514160" y="2434265"/>
                </a:lnTo>
                <a:lnTo>
                  <a:pt x="4576927" y="2427166"/>
                </a:lnTo>
                <a:lnTo>
                  <a:pt x="4636929" y="2418260"/>
                </a:lnTo>
                <a:lnTo>
                  <a:pt x="4693865" y="2407648"/>
                </a:lnTo>
                <a:lnTo>
                  <a:pt x="4747433" y="2395428"/>
                </a:lnTo>
                <a:lnTo>
                  <a:pt x="4797330" y="2381701"/>
                </a:lnTo>
                <a:lnTo>
                  <a:pt x="4843256" y="2366565"/>
                </a:lnTo>
                <a:lnTo>
                  <a:pt x="4884909" y="2350119"/>
                </a:lnTo>
                <a:lnTo>
                  <a:pt x="4921986" y="2332464"/>
                </a:lnTo>
                <a:lnTo>
                  <a:pt x="4981210" y="2293921"/>
                </a:lnTo>
                <a:lnTo>
                  <a:pt x="5018514" y="2251731"/>
                </a:lnTo>
                <a:lnTo>
                  <a:pt x="5031485" y="2206688"/>
                </a:lnTo>
                <a:lnTo>
                  <a:pt x="5031485" y="236981"/>
                </a:lnTo>
                <a:lnTo>
                  <a:pt x="5018514" y="191969"/>
                </a:lnTo>
                <a:lnTo>
                  <a:pt x="4981210" y="149799"/>
                </a:lnTo>
                <a:lnTo>
                  <a:pt x="4921986" y="111269"/>
                </a:lnTo>
                <a:lnTo>
                  <a:pt x="4884909" y="93617"/>
                </a:lnTo>
                <a:lnTo>
                  <a:pt x="4843256" y="77174"/>
                </a:lnTo>
                <a:lnTo>
                  <a:pt x="4797330" y="62039"/>
                </a:lnTo>
                <a:lnTo>
                  <a:pt x="4747433" y="48312"/>
                </a:lnTo>
                <a:lnTo>
                  <a:pt x="4693865" y="36092"/>
                </a:lnTo>
                <a:lnTo>
                  <a:pt x="4636929" y="25478"/>
                </a:lnTo>
                <a:lnTo>
                  <a:pt x="4576927" y="16571"/>
                </a:lnTo>
                <a:lnTo>
                  <a:pt x="4514160" y="9471"/>
                </a:lnTo>
                <a:lnTo>
                  <a:pt x="4448929" y="4275"/>
                </a:lnTo>
                <a:lnTo>
                  <a:pt x="4381537" y="1085"/>
                </a:lnTo>
                <a:lnTo>
                  <a:pt x="4312284" y="0"/>
                </a:lnTo>
                <a:close/>
              </a:path>
            </a:pathLst>
          </a:custGeom>
          <a:solidFill>
            <a:srgbClr val="3068E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3361944" y="3416046"/>
            <a:ext cx="5031740" cy="2444115"/>
          </a:xfrm>
          <a:custGeom>
            <a:rect l="l" t="t" r="r" b="b"/>
            <a:pathLst>
              <a:path w="5031740" h="2444115">
                <a:moveTo>
                  <a:pt x="4312284" y="0"/>
                </a:moveTo>
                <a:lnTo>
                  <a:pt x="4381537" y="1085"/>
                </a:lnTo>
                <a:lnTo>
                  <a:pt x="4448929" y="4275"/>
                </a:lnTo>
                <a:lnTo>
                  <a:pt x="4514160" y="9471"/>
                </a:lnTo>
                <a:lnTo>
                  <a:pt x="4576927" y="16571"/>
                </a:lnTo>
                <a:lnTo>
                  <a:pt x="4636929" y="25478"/>
                </a:lnTo>
                <a:lnTo>
                  <a:pt x="4693865" y="36092"/>
                </a:lnTo>
                <a:lnTo>
                  <a:pt x="4747433" y="48312"/>
                </a:lnTo>
                <a:lnTo>
                  <a:pt x="4797330" y="62039"/>
                </a:lnTo>
                <a:lnTo>
                  <a:pt x="4843256" y="77174"/>
                </a:lnTo>
                <a:lnTo>
                  <a:pt x="4884909" y="93617"/>
                </a:lnTo>
                <a:lnTo>
                  <a:pt x="4921986" y="111269"/>
                </a:lnTo>
                <a:lnTo>
                  <a:pt x="4981210" y="149799"/>
                </a:lnTo>
                <a:lnTo>
                  <a:pt x="5018514" y="191969"/>
                </a:lnTo>
                <a:lnTo>
                  <a:pt x="5031485" y="236981"/>
                </a:lnTo>
                <a:lnTo>
                  <a:pt x="5031485" y="2206688"/>
                </a:lnTo>
                <a:lnTo>
                  <a:pt x="5018514" y="2251731"/>
                </a:lnTo>
                <a:lnTo>
                  <a:pt x="4981210" y="2293921"/>
                </a:lnTo>
                <a:lnTo>
                  <a:pt x="4921986" y="2332464"/>
                </a:lnTo>
                <a:lnTo>
                  <a:pt x="4884909" y="2350119"/>
                </a:lnTo>
                <a:lnTo>
                  <a:pt x="4843256" y="2366565"/>
                </a:lnTo>
                <a:lnTo>
                  <a:pt x="4797330" y="2381701"/>
                </a:lnTo>
                <a:lnTo>
                  <a:pt x="4747433" y="2395428"/>
                </a:lnTo>
                <a:lnTo>
                  <a:pt x="4693865" y="2407648"/>
                </a:lnTo>
                <a:lnTo>
                  <a:pt x="4636929" y="2418260"/>
                </a:lnTo>
                <a:lnTo>
                  <a:pt x="4576927" y="2427166"/>
                </a:lnTo>
                <a:lnTo>
                  <a:pt x="4514160" y="2434265"/>
                </a:lnTo>
                <a:lnTo>
                  <a:pt x="4448929" y="2439459"/>
                </a:lnTo>
                <a:lnTo>
                  <a:pt x="4381537" y="2442648"/>
                </a:lnTo>
                <a:lnTo>
                  <a:pt x="4312284" y="2443734"/>
                </a:lnTo>
                <a:lnTo>
                  <a:pt x="0" y="2291067"/>
                </a:lnTo>
                <a:lnTo>
                  <a:pt x="0" y="140969"/>
                </a:lnTo>
                <a:lnTo>
                  <a:pt x="420623" y="123698"/>
                </a:lnTo>
                <a:lnTo>
                  <a:pt x="482758" y="121158"/>
                </a:lnTo>
                <a:lnTo>
                  <a:pt x="544810" y="118626"/>
                </a:lnTo>
                <a:lnTo>
                  <a:pt x="606771" y="116102"/>
                </a:lnTo>
                <a:lnTo>
                  <a:pt x="668632" y="113587"/>
                </a:lnTo>
                <a:lnTo>
                  <a:pt x="730385" y="111082"/>
                </a:lnTo>
                <a:lnTo>
                  <a:pt x="792020" y="108587"/>
                </a:lnTo>
                <a:lnTo>
                  <a:pt x="853528" y="106103"/>
                </a:lnTo>
                <a:lnTo>
                  <a:pt x="914900" y="103631"/>
                </a:lnTo>
                <a:lnTo>
                  <a:pt x="976128" y="101171"/>
                </a:lnTo>
                <a:lnTo>
                  <a:pt x="1037203" y="98724"/>
                </a:lnTo>
                <a:lnTo>
                  <a:pt x="1098115" y="96291"/>
                </a:lnTo>
                <a:lnTo>
                  <a:pt x="1158856" y="93873"/>
                </a:lnTo>
                <a:lnTo>
                  <a:pt x="1219417" y="91469"/>
                </a:lnTo>
                <a:lnTo>
                  <a:pt x="1279789" y="89081"/>
                </a:lnTo>
                <a:lnTo>
                  <a:pt x="1339962" y="86710"/>
                </a:lnTo>
                <a:lnTo>
                  <a:pt x="1399929" y="84356"/>
                </a:lnTo>
                <a:lnTo>
                  <a:pt x="1459680" y="82019"/>
                </a:lnTo>
                <a:lnTo>
                  <a:pt x="1519206" y="79701"/>
                </a:lnTo>
                <a:lnTo>
                  <a:pt x="1578498" y="77402"/>
                </a:lnTo>
                <a:lnTo>
                  <a:pt x="1637548" y="75123"/>
                </a:lnTo>
                <a:lnTo>
                  <a:pt x="1696346" y="72864"/>
                </a:lnTo>
                <a:lnTo>
                  <a:pt x="1754884" y="70627"/>
                </a:lnTo>
                <a:lnTo>
                  <a:pt x="1813152" y="68411"/>
                </a:lnTo>
                <a:lnTo>
                  <a:pt x="1871142" y="66218"/>
                </a:lnTo>
                <a:lnTo>
                  <a:pt x="1928845" y="64049"/>
                </a:lnTo>
                <a:lnTo>
                  <a:pt x="1986252" y="61903"/>
                </a:lnTo>
                <a:lnTo>
                  <a:pt x="2043353" y="59781"/>
                </a:lnTo>
                <a:lnTo>
                  <a:pt x="2100141" y="57685"/>
                </a:lnTo>
                <a:lnTo>
                  <a:pt x="2156605" y="55615"/>
                </a:lnTo>
                <a:lnTo>
                  <a:pt x="2212738" y="53571"/>
                </a:lnTo>
                <a:lnTo>
                  <a:pt x="2268530" y="51555"/>
                </a:lnTo>
                <a:lnTo>
                  <a:pt x="2323972" y="49566"/>
                </a:lnTo>
                <a:lnTo>
                  <a:pt x="2379056" y="47606"/>
                </a:lnTo>
                <a:lnTo>
                  <a:pt x="2433772" y="45676"/>
                </a:lnTo>
                <a:lnTo>
                  <a:pt x="2488111" y="43775"/>
                </a:lnTo>
                <a:lnTo>
                  <a:pt x="2542066" y="41905"/>
                </a:lnTo>
                <a:lnTo>
                  <a:pt x="2595626" y="40067"/>
                </a:lnTo>
                <a:lnTo>
                  <a:pt x="2648782" y="38260"/>
                </a:lnTo>
                <a:lnTo>
                  <a:pt x="2701527" y="36486"/>
                </a:lnTo>
                <a:lnTo>
                  <a:pt x="2753851" y="34746"/>
                </a:lnTo>
                <a:lnTo>
                  <a:pt x="2805744" y="33040"/>
                </a:lnTo>
                <a:lnTo>
                  <a:pt x="2857199" y="31368"/>
                </a:lnTo>
                <a:lnTo>
                  <a:pt x="2908206" y="29732"/>
                </a:lnTo>
                <a:lnTo>
                  <a:pt x="2958756" y="28131"/>
                </a:lnTo>
                <a:lnTo>
                  <a:pt x="3008840" y="26568"/>
                </a:lnTo>
                <a:lnTo>
                  <a:pt x="3058450" y="25042"/>
                </a:lnTo>
                <a:lnTo>
                  <a:pt x="3107577" y="23554"/>
                </a:lnTo>
                <a:lnTo>
                  <a:pt x="3156210" y="22105"/>
                </a:lnTo>
                <a:lnTo>
                  <a:pt x="3204343" y="20695"/>
                </a:lnTo>
                <a:lnTo>
                  <a:pt x="3251965" y="19326"/>
                </a:lnTo>
                <a:lnTo>
                  <a:pt x="3299068" y="17997"/>
                </a:lnTo>
                <a:lnTo>
                  <a:pt x="3345643" y="16710"/>
                </a:lnTo>
                <a:lnTo>
                  <a:pt x="3391681" y="15465"/>
                </a:lnTo>
                <a:lnTo>
                  <a:pt x="3437173" y="14262"/>
                </a:lnTo>
                <a:lnTo>
                  <a:pt x="3482110" y="13104"/>
                </a:lnTo>
                <a:lnTo>
                  <a:pt x="3526484" y="11989"/>
                </a:lnTo>
                <a:lnTo>
                  <a:pt x="3570284" y="10920"/>
                </a:lnTo>
                <a:lnTo>
                  <a:pt x="3613503" y="9896"/>
                </a:lnTo>
                <a:lnTo>
                  <a:pt x="3656131" y="8918"/>
                </a:lnTo>
                <a:lnTo>
                  <a:pt x="3698160" y="7987"/>
                </a:lnTo>
                <a:lnTo>
                  <a:pt x="3739581" y="7104"/>
                </a:lnTo>
                <a:lnTo>
                  <a:pt x="3780384" y="6269"/>
                </a:lnTo>
                <a:lnTo>
                  <a:pt x="3820561" y="5483"/>
                </a:lnTo>
                <a:lnTo>
                  <a:pt x="3860102" y="4747"/>
                </a:lnTo>
                <a:lnTo>
                  <a:pt x="3899000" y="4061"/>
                </a:lnTo>
                <a:lnTo>
                  <a:pt x="3937245" y="3426"/>
                </a:lnTo>
                <a:lnTo>
                  <a:pt x="4011739" y="2312"/>
                </a:lnTo>
                <a:lnTo>
                  <a:pt x="4083514" y="1409"/>
                </a:lnTo>
                <a:lnTo>
                  <a:pt x="4152499" y="724"/>
                </a:lnTo>
                <a:lnTo>
                  <a:pt x="4218622" y="262"/>
                </a:lnTo>
                <a:lnTo>
                  <a:pt x="4281812" y="29"/>
                </a:lnTo>
                <a:lnTo>
                  <a:pt x="4312284" y="0"/>
                </a:lnTo>
                <a:close/>
              </a:path>
            </a:pathLst>
          </a:custGeom>
          <a:ln w="2857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1905000" y="3416046"/>
            <a:ext cx="3241040" cy="2444115"/>
          </a:xfrm>
          <a:custGeom>
            <a:rect l="l" t="t" r="r" b="b"/>
            <a:pathLst>
              <a:path w="3241040" h="2444115">
                <a:moveTo>
                  <a:pt x="2777490" y="0"/>
                </a:moveTo>
                <a:lnTo>
                  <a:pt x="2646227" y="1139"/>
                </a:lnTo>
                <a:lnTo>
                  <a:pt x="2374260" y="8249"/>
                </a:lnTo>
                <a:lnTo>
                  <a:pt x="1854410" y="30662"/>
                </a:lnTo>
                <a:lnTo>
                  <a:pt x="0" y="140969"/>
                </a:lnTo>
                <a:lnTo>
                  <a:pt x="0" y="2291067"/>
                </a:lnTo>
                <a:lnTo>
                  <a:pt x="2777490" y="2443734"/>
                </a:lnTo>
                <a:lnTo>
                  <a:pt x="2840363" y="2441569"/>
                </a:lnTo>
                <a:lnTo>
                  <a:pt x="2900664" y="2435266"/>
                </a:lnTo>
                <a:lnTo>
                  <a:pt x="2957839" y="2425105"/>
                </a:lnTo>
                <a:lnTo>
                  <a:pt x="3011339" y="2411369"/>
                </a:lnTo>
                <a:lnTo>
                  <a:pt x="3060610" y="2394341"/>
                </a:lnTo>
                <a:lnTo>
                  <a:pt x="3105102" y="2374303"/>
                </a:lnTo>
                <a:lnTo>
                  <a:pt x="3144262" y="2351537"/>
                </a:lnTo>
                <a:lnTo>
                  <a:pt x="3177540" y="2326327"/>
                </a:lnTo>
                <a:lnTo>
                  <a:pt x="3204382" y="2298955"/>
                </a:lnTo>
                <a:lnTo>
                  <a:pt x="3236557" y="2238853"/>
                </a:lnTo>
                <a:lnTo>
                  <a:pt x="3240786" y="2206688"/>
                </a:lnTo>
                <a:lnTo>
                  <a:pt x="3240786" y="236981"/>
                </a:lnTo>
                <a:lnTo>
                  <a:pt x="3224238" y="174007"/>
                </a:lnTo>
                <a:lnTo>
                  <a:pt x="3177540" y="117404"/>
                </a:lnTo>
                <a:lnTo>
                  <a:pt x="3144262" y="92199"/>
                </a:lnTo>
                <a:lnTo>
                  <a:pt x="3105102" y="69437"/>
                </a:lnTo>
                <a:lnTo>
                  <a:pt x="3060610" y="49399"/>
                </a:lnTo>
                <a:lnTo>
                  <a:pt x="3011339" y="32370"/>
                </a:lnTo>
                <a:lnTo>
                  <a:pt x="2957839" y="18633"/>
                </a:lnTo>
                <a:lnTo>
                  <a:pt x="2900664" y="8470"/>
                </a:lnTo>
                <a:lnTo>
                  <a:pt x="2840363" y="2164"/>
                </a:lnTo>
                <a:lnTo>
                  <a:pt x="2777490" y="0"/>
                </a:lnTo>
                <a:close/>
              </a:path>
            </a:pathLst>
          </a:custGeom>
          <a:solidFill>
            <a:srgbClr val="2146A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1905000" y="3416046"/>
            <a:ext cx="3241040" cy="2444115"/>
          </a:xfrm>
          <a:custGeom>
            <a:rect l="l" t="t" r="r" b="b"/>
            <a:pathLst>
              <a:path w="3241040" h="2444115">
                <a:moveTo>
                  <a:pt x="2777490" y="0"/>
                </a:moveTo>
                <a:lnTo>
                  <a:pt x="2840363" y="2164"/>
                </a:lnTo>
                <a:lnTo>
                  <a:pt x="2900664" y="8470"/>
                </a:lnTo>
                <a:lnTo>
                  <a:pt x="2957839" y="18633"/>
                </a:lnTo>
                <a:lnTo>
                  <a:pt x="3011339" y="32370"/>
                </a:lnTo>
                <a:lnTo>
                  <a:pt x="3060610" y="49399"/>
                </a:lnTo>
                <a:lnTo>
                  <a:pt x="3105102" y="69437"/>
                </a:lnTo>
                <a:lnTo>
                  <a:pt x="3144262" y="92199"/>
                </a:lnTo>
                <a:lnTo>
                  <a:pt x="3177540" y="117404"/>
                </a:lnTo>
                <a:lnTo>
                  <a:pt x="3204382" y="144768"/>
                </a:lnTo>
                <a:lnTo>
                  <a:pt x="3236557" y="204839"/>
                </a:lnTo>
                <a:lnTo>
                  <a:pt x="3240786" y="236981"/>
                </a:lnTo>
                <a:lnTo>
                  <a:pt x="3240786" y="2206688"/>
                </a:lnTo>
                <a:lnTo>
                  <a:pt x="3224238" y="2269702"/>
                </a:lnTo>
                <a:lnTo>
                  <a:pt x="3177540" y="2326327"/>
                </a:lnTo>
                <a:lnTo>
                  <a:pt x="3144262" y="2351537"/>
                </a:lnTo>
                <a:lnTo>
                  <a:pt x="3105102" y="2374303"/>
                </a:lnTo>
                <a:lnTo>
                  <a:pt x="3060610" y="2394341"/>
                </a:lnTo>
                <a:lnTo>
                  <a:pt x="3011339" y="2411369"/>
                </a:lnTo>
                <a:lnTo>
                  <a:pt x="2957839" y="2425105"/>
                </a:lnTo>
                <a:lnTo>
                  <a:pt x="2900664" y="2435266"/>
                </a:lnTo>
                <a:lnTo>
                  <a:pt x="2840363" y="2441569"/>
                </a:lnTo>
                <a:lnTo>
                  <a:pt x="2777490" y="2443734"/>
                </a:lnTo>
                <a:lnTo>
                  <a:pt x="0" y="2291067"/>
                </a:lnTo>
                <a:lnTo>
                  <a:pt x="0" y="140969"/>
                </a:lnTo>
                <a:lnTo>
                  <a:pt x="270891" y="123698"/>
                </a:lnTo>
                <a:lnTo>
                  <a:pt x="333756" y="119710"/>
                </a:lnTo>
                <a:lnTo>
                  <a:pt x="396483" y="115742"/>
                </a:lnTo>
                <a:lnTo>
                  <a:pt x="459049" y="111797"/>
                </a:lnTo>
                <a:lnTo>
                  <a:pt x="521432" y="107876"/>
                </a:lnTo>
                <a:lnTo>
                  <a:pt x="583610" y="103983"/>
                </a:lnTo>
                <a:lnTo>
                  <a:pt x="645560" y="100121"/>
                </a:lnTo>
                <a:lnTo>
                  <a:pt x="707260" y="96291"/>
                </a:lnTo>
                <a:lnTo>
                  <a:pt x="768688" y="92497"/>
                </a:lnTo>
                <a:lnTo>
                  <a:pt x="829821" y="88742"/>
                </a:lnTo>
                <a:lnTo>
                  <a:pt x="890637" y="85027"/>
                </a:lnTo>
                <a:lnTo>
                  <a:pt x="951114" y="81355"/>
                </a:lnTo>
                <a:lnTo>
                  <a:pt x="1011229" y="77729"/>
                </a:lnTo>
                <a:lnTo>
                  <a:pt x="1070961" y="74153"/>
                </a:lnTo>
                <a:lnTo>
                  <a:pt x="1130287" y="70627"/>
                </a:lnTo>
                <a:lnTo>
                  <a:pt x="1189184" y="67155"/>
                </a:lnTo>
                <a:lnTo>
                  <a:pt x="1247630" y="63741"/>
                </a:lnTo>
                <a:lnTo>
                  <a:pt x="1305603" y="60385"/>
                </a:lnTo>
                <a:lnTo>
                  <a:pt x="1363081" y="57091"/>
                </a:lnTo>
                <a:lnTo>
                  <a:pt x="1420041" y="53861"/>
                </a:lnTo>
                <a:lnTo>
                  <a:pt x="1476461" y="50699"/>
                </a:lnTo>
                <a:lnTo>
                  <a:pt x="1532319" y="47606"/>
                </a:lnTo>
                <a:lnTo>
                  <a:pt x="1587593" y="44586"/>
                </a:lnTo>
                <a:lnTo>
                  <a:pt x="1642259" y="41641"/>
                </a:lnTo>
                <a:lnTo>
                  <a:pt x="1696296" y="38773"/>
                </a:lnTo>
                <a:lnTo>
                  <a:pt x="1749682" y="35986"/>
                </a:lnTo>
                <a:lnTo>
                  <a:pt x="1802394" y="33281"/>
                </a:lnTo>
                <a:lnTo>
                  <a:pt x="1854410" y="30662"/>
                </a:lnTo>
                <a:lnTo>
                  <a:pt x="1905707" y="28131"/>
                </a:lnTo>
                <a:lnTo>
                  <a:pt x="1956264" y="25691"/>
                </a:lnTo>
                <a:lnTo>
                  <a:pt x="2006057" y="23344"/>
                </a:lnTo>
                <a:lnTo>
                  <a:pt x="2055065" y="21094"/>
                </a:lnTo>
                <a:lnTo>
                  <a:pt x="2103266" y="18942"/>
                </a:lnTo>
                <a:lnTo>
                  <a:pt x="2150637" y="16891"/>
                </a:lnTo>
                <a:lnTo>
                  <a:pt x="2197155" y="14944"/>
                </a:lnTo>
                <a:lnTo>
                  <a:pt x="2242799" y="13104"/>
                </a:lnTo>
                <a:lnTo>
                  <a:pt x="2287546" y="11373"/>
                </a:lnTo>
                <a:lnTo>
                  <a:pt x="2331373" y="9753"/>
                </a:lnTo>
                <a:lnTo>
                  <a:pt x="2374260" y="8249"/>
                </a:lnTo>
                <a:lnTo>
                  <a:pt x="2416182" y="6861"/>
                </a:lnTo>
                <a:lnTo>
                  <a:pt x="2457118" y="5593"/>
                </a:lnTo>
                <a:lnTo>
                  <a:pt x="2497046" y="4447"/>
                </a:lnTo>
                <a:lnTo>
                  <a:pt x="2535943" y="3426"/>
                </a:lnTo>
                <a:lnTo>
                  <a:pt x="2610556" y="1770"/>
                </a:lnTo>
                <a:lnTo>
                  <a:pt x="2680779" y="645"/>
                </a:lnTo>
                <a:lnTo>
                  <a:pt x="2746432" y="72"/>
                </a:lnTo>
                <a:lnTo>
                  <a:pt x="2777490" y="0"/>
                </a:lnTo>
                <a:close/>
              </a:path>
            </a:pathLst>
          </a:custGeom>
          <a:ln w="2857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1911604" y="3443614"/>
            <a:ext cx="2635885" cy="620395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1056005">
              <a:lnSpc>
                <a:spcPct val="100000"/>
              </a:lnSpc>
              <a:spcBef>
                <a:spcPts val="745"/>
              </a:spcBef>
            </a:pPr>
            <a:r>
              <a:rPr sz="1800" b="1">
                <a:solidFill>
                  <a:srgbClr val="FFFFFF"/>
                </a:solidFill>
                <a:latin typeface="黑体"/>
                <a:cs typeface="黑体"/>
              </a:rPr>
              <a:t>2010年7</a:t>
            </a:r>
            <a:r>
              <a:rPr sz="1800" b="1" spc="-10">
                <a:solidFill>
                  <a:srgbClr val="FFFFFF"/>
                </a:solidFill>
                <a:latin typeface="黑体"/>
                <a:cs typeface="黑体"/>
              </a:rPr>
              <a:t>月</a:t>
            </a:r>
            <a:endParaRPr sz="1800">
              <a:latin typeface="黑体"/>
              <a:cs typeface="黑体"/>
            </a:endParaRPr>
          </a:p>
          <a:p>
            <a:pPr marL="184150" indent="-171450">
              <a:lnSpc>
                <a:spcPct val="100000"/>
              </a:lnSpc>
              <a:spcBef>
                <a:spcPts val="434"/>
              </a:spcBef>
              <a:buFont typeface="Wingdings"/>
              <a:buChar char=""/>
              <a:tabLst>
                <a:tab pos="184150"/>
              </a:tabLst>
            </a:pPr>
            <a:r>
              <a:rPr sz="1200" b="1" spc="-10">
                <a:solidFill>
                  <a:srgbClr val="FFFFFF"/>
                </a:solidFill>
                <a:latin typeface="黑体"/>
                <a:cs typeface="黑体"/>
              </a:rPr>
              <a:t>《医疗机构药品集中采购工作规</a:t>
            </a:r>
            <a:r>
              <a:rPr sz="1200" b="1" spc="-5">
                <a:solidFill>
                  <a:srgbClr val="FFFFFF"/>
                </a:solidFill>
                <a:latin typeface="黑体"/>
                <a:cs typeface="黑体"/>
              </a:rPr>
              <a:t>范》</a:t>
            </a:r>
            <a:endParaRPr sz="1200">
              <a:latin typeface="黑体"/>
              <a:cs typeface="黑体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9475723" y="6409392"/>
            <a:ext cx="2159000" cy="15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10"/>
              </a:lnSpc>
            </a:pP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资料来源：前瞻产业研究院整理</a:t>
            </a:r>
            <a:endParaRPr sz="1050">
              <a:latin typeface="黑体"/>
              <a:cs typeface="黑体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188972" y="4231132"/>
            <a:ext cx="26162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FFFFFF"/>
                </a:solidFill>
                <a:latin typeface="黑体"/>
                <a:cs typeface="黑体"/>
              </a:rPr>
              <a:t>对药品集中采购机构建设、制度建设、 医疗机构、药品生产经营企业、药品集 中采购目录和采购方式、药品集中采购 程序、药品集中采购评价方法、专家库 建设和管理、监督管理与申诉、不良记 录管理等方面作出了明确说明。</a:t>
            </a:r>
            <a:endParaRPr sz="1200">
              <a:latin typeface="黑体"/>
              <a:cs typeface="黑体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160264" y="3364319"/>
            <a:ext cx="3039745" cy="2049145"/>
          </a:xfrm>
          <a:prstGeom prst="rect">
            <a:avLst/>
          </a:prstGeom>
        </p:spPr>
        <p:txBody>
          <a:bodyPr vert="horz" wrap="square" lIns="0" tIns="142240" rIns="0" bIns="0" rtlCol="0">
            <a:spAutoFit/>
          </a:bodyPr>
          <a:lstStyle/>
          <a:p>
            <a:pPr marL="1004569">
              <a:lnSpc>
                <a:spcPct val="100000"/>
              </a:lnSpc>
              <a:spcBef>
                <a:spcPts val="1120"/>
              </a:spcBef>
            </a:pPr>
            <a:r>
              <a:rPr sz="1800" b="1">
                <a:solidFill>
                  <a:srgbClr val="FFFFFF"/>
                </a:solidFill>
                <a:latin typeface="黑体"/>
                <a:cs typeface="黑体"/>
              </a:rPr>
              <a:t>2015年2</a:t>
            </a:r>
            <a:r>
              <a:rPr sz="1800" b="1" spc="-10">
                <a:solidFill>
                  <a:srgbClr val="FFFFFF"/>
                </a:solidFill>
                <a:latin typeface="黑体"/>
                <a:cs typeface="黑体"/>
              </a:rPr>
              <a:t>月</a:t>
            </a:r>
            <a:endParaRPr sz="1800">
              <a:latin typeface="黑体"/>
              <a:cs typeface="黑体"/>
            </a:endParaRPr>
          </a:p>
          <a:p>
            <a:pPr marL="184150" indent="-171450">
              <a:lnSpc>
                <a:spcPct val="100000"/>
              </a:lnSpc>
              <a:spcBef>
                <a:spcPts val="685"/>
              </a:spcBef>
              <a:buFont typeface="Wingdings"/>
              <a:buChar char=""/>
              <a:tabLst>
                <a:tab pos="184150"/>
              </a:tabLst>
            </a:pPr>
            <a:r>
              <a:rPr sz="1200" b="1" spc="-10">
                <a:solidFill>
                  <a:srgbClr val="FFFFFF"/>
                </a:solidFill>
                <a:latin typeface="黑体"/>
                <a:cs typeface="黑体"/>
              </a:rPr>
              <a:t>《关于完善公立医院药品集中采购工作</a:t>
            </a:r>
            <a:endParaRPr sz="1200">
              <a:latin typeface="黑体"/>
              <a:cs typeface="黑体"/>
            </a:endParaRPr>
          </a:p>
          <a:p>
            <a:pPr marL="184150">
              <a:lnSpc>
                <a:spcPct val="100000"/>
              </a:lnSpc>
            </a:pPr>
            <a:r>
              <a:rPr sz="1200" b="1" spc="-5">
                <a:solidFill>
                  <a:srgbClr val="FFFFFF"/>
                </a:solidFill>
                <a:latin typeface="黑体"/>
                <a:cs typeface="黑体"/>
              </a:rPr>
              <a:t>的指导意见》</a:t>
            </a:r>
            <a:endParaRPr sz="1200">
              <a:latin typeface="黑体"/>
              <a:cs typeface="黑体"/>
            </a:endParaRPr>
          </a:p>
          <a:p>
            <a:pPr marL="283210" marR="5080">
              <a:lnSpc>
                <a:spcPct val="100000"/>
              </a:lnSpc>
              <a:spcBef>
                <a:spcPts val="545"/>
              </a:spcBef>
            </a:pPr>
            <a:r>
              <a:rPr sz="1200">
                <a:solidFill>
                  <a:srgbClr val="FFFFFF"/>
                </a:solidFill>
                <a:latin typeface="黑体"/>
                <a:cs typeface="黑体"/>
              </a:rPr>
              <a:t>坚持以省（区、市）为单位的网上药品 集中采购方向，实行一个平台、上下联 动、公开透明、分类采购，采取招生产 </a:t>
            </a:r>
            <a:r>
              <a:rPr sz="1200" spc="-5">
                <a:solidFill>
                  <a:srgbClr val="FFFFFF"/>
                </a:solidFill>
                <a:latin typeface="黑体"/>
                <a:cs typeface="黑体"/>
              </a:rPr>
              <a:t>企业、招采合一、量价挂钩、双信封制、 </a:t>
            </a:r>
            <a:r>
              <a:rPr sz="1200">
                <a:solidFill>
                  <a:srgbClr val="FFFFFF"/>
                </a:solidFill>
                <a:latin typeface="黑体"/>
                <a:cs typeface="黑体"/>
              </a:rPr>
              <a:t>全程监控等措施，加强药品采购全过程 综合监管，切实保障药品质量和供应。</a:t>
            </a:r>
            <a:endParaRPr sz="1200">
              <a:latin typeface="黑体"/>
              <a:cs typeface="黑体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8431276" y="3368293"/>
            <a:ext cx="2988310" cy="2390140"/>
          </a:xfrm>
          <a:prstGeom prst="rect">
            <a:avLst/>
          </a:prstGeom>
        </p:spPr>
        <p:txBody>
          <a:bodyPr vert="horz" wrap="square" lIns="0" tIns="138430" rIns="0" bIns="0" rtlCol="0">
            <a:spAutoFit/>
          </a:bodyPr>
          <a:lstStyle/>
          <a:p>
            <a:pPr marL="955675">
              <a:lnSpc>
                <a:spcPct val="100000"/>
              </a:lnSpc>
              <a:spcBef>
                <a:spcPts val="1090"/>
              </a:spcBef>
            </a:pPr>
            <a:r>
              <a:rPr sz="1800" b="1">
                <a:solidFill>
                  <a:srgbClr val="FFFFFF"/>
                </a:solidFill>
                <a:latin typeface="黑体"/>
                <a:cs typeface="黑体"/>
              </a:rPr>
              <a:t>2015年6</a:t>
            </a:r>
            <a:r>
              <a:rPr sz="1800" b="1" spc="-10">
                <a:solidFill>
                  <a:srgbClr val="FFFFFF"/>
                </a:solidFill>
                <a:latin typeface="黑体"/>
                <a:cs typeface="黑体"/>
              </a:rPr>
              <a:t>月</a:t>
            </a:r>
            <a:endParaRPr sz="1800">
              <a:latin typeface="黑体"/>
              <a:cs typeface="黑体"/>
            </a:endParaRPr>
          </a:p>
          <a:p>
            <a:pPr marL="184150" marR="205740" indent="-171450">
              <a:lnSpc>
                <a:spcPct val="100000"/>
              </a:lnSpc>
              <a:spcBef>
                <a:spcPts val="660"/>
              </a:spcBef>
              <a:buFont typeface="Wingdings"/>
              <a:buChar char=""/>
              <a:tabLst>
                <a:tab pos="184150"/>
              </a:tabLst>
            </a:pPr>
            <a:r>
              <a:rPr sz="1200" b="1" spc="-5">
                <a:solidFill>
                  <a:srgbClr val="FFFFFF"/>
                </a:solidFill>
                <a:latin typeface="黑体"/>
                <a:cs typeface="黑体"/>
              </a:rPr>
              <a:t>《关于落实完善公立医院药品集中采购 工作指导意见的通知》</a:t>
            </a:r>
            <a:endParaRPr sz="1200">
              <a:latin typeface="黑体"/>
              <a:cs typeface="黑体"/>
            </a:endParaRPr>
          </a:p>
          <a:p>
            <a:pPr marL="231775" marR="5080">
              <a:lnSpc>
                <a:spcPct val="100000"/>
              </a:lnSpc>
              <a:spcBef>
                <a:spcPts val="405"/>
              </a:spcBef>
            </a:pPr>
            <a:r>
              <a:rPr sz="1200">
                <a:solidFill>
                  <a:srgbClr val="FFFFFF"/>
                </a:solidFill>
                <a:latin typeface="黑体"/>
                <a:cs typeface="黑体"/>
              </a:rPr>
              <a:t>坚持药品集中采购方向，实行一个平台、 上下联动、公开透明、分类采购。充分 发挥省级药品集中采购工作领导小组作 用，结合地方实际，抓紧制订具体实施 办法，落实部门责任分工，明确时间进 度表和技术路线图，并及时上报国务院 医改办，确保2015年内启动新一轮药品 </a:t>
            </a:r>
            <a:r>
              <a:rPr sz="1200" spc="-5">
                <a:solidFill>
                  <a:srgbClr val="FFFFFF"/>
                </a:solidFill>
                <a:latin typeface="黑体"/>
                <a:cs typeface="黑体"/>
              </a:rPr>
              <a:t>集中采购工作。</a:t>
            </a:r>
            <a:endParaRPr sz="12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63118" y="895401"/>
            <a:ext cx="10931525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600" spc="110">
                <a:latin typeface="黑体"/>
                <a:cs typeface="黑体"/>
              </a:rPr>
              <a:t>2018</a:t>
            </a:r>
            <a:r>
              <a:rPr sz="1600" spc="-655">
                <a:latin typeface="黑体"/>
                <a:cs typeface="黑体"/>
              </a:rPr>
              <a:t> </a:t>
            </a:r>
            <a:r>
              <a:rPr sz="1600" spc="150">
                <a:latin typeface="黑体"/>
                <a:cs typeface="黑体"/>
              </a:rPr>
              <a:t>年</a:t>
            </a:r>
            <a:r>
              <a:rPr sz="1600">
                <a:latin typeface="黑体"/>
                <a:cs typeface="黑体"/>
              </a:rPr>
              <a:t>3</a:t>
            </a:r>
            <a:r>
              <a:rPr sz="1600" spc="-655">
                <a:latin typeface="黑体"/>
                <a:cs typeface="黑体"/>
              </a:rPr>
              <a:t> </a:t>
            </a:r>
            <a:r>
              <a:rPr sz="1600" spc="145">
                <a:latin typeface="黑体"/>
                <a:cs typeface="黑体"/>
              </a:rPr>
              <a:t>月</a:t>
            </a:r>
            <a:r>
              <a:rPr sz="1600">
                <a:latin typeface="黑体"/>
                <a:cs typeface="黑体"/>
              </a:rPr>
              <a:t>，</a:t>
            </a:r>
            <a:r>
              <a:rPr sz="1600" spc="-655">
                <a:latin typeface="黑体"/>
                <a:cs typeface="黑体"/>
              </a:rPr>
              <a:t> </a:t>
            </a:r>
            <a:r>
              <a:rPr sz="1600" spc="145">
                <a:latin typeface="黑体"/>
                <a:cs typeface="黑体"/>
              </a:rPr>
              <a:t>国务</a:t>
            </a:r>
            <a:r>
              <a:rPr sz="1600" spc="140">
                <a:latin typeface="黑体"/>
                <a:cs typeface="黑体"/>
              </a:rPr>
              <a:t>院</a:t>
            </a:r>
            <a:r>
              <a:rPr sz="1600" spc="145">
                <a:latin typeface="黑体"/>
                <a:cs typeface="黑体"/>
              </a:rPr>
              <a:t>机构</a:t>
            </a:r>
            <a:r>
              <a:rPr sz="1600" spc="140">
                <a:latin typeface="黑体"/>
                <a:cs typeface="黑体"/>
              </a:rPr>
              <a:t>改</a:t>
            </a:r>
            <a:r>
              <a:rPr sz="1600" spc="145">
                <a:latin typeface="黑体"/>
                <a:cs typeface="黑体"/>
              </a:rPr>
              <a:t>革成</a:t>
            </a:r>
            <a:r>
              <a:rPr sz="1600" spc="140">
                <a:latin typeface="黑体"/>
                <a:cs typeface="黑体"/>
              </a:rPr>
              <a:t>立</a:t>
            </a:r>
            <a:r>
              <a:rPr sz="1600" spc="145">
                <a:latin typeface="黑体"/>
                <a:cs typeface="黑体"/>
              </a:rPr>
              <a:t>国家</a:t>
            </a:r>
            <a:r>
              <a:rPr sz="1600" spc="140">
                <a:latin typeface="黑体"/>
                <a:cs typeface="黑体"/>
              </a:rPr>
              <a:t>医</a:t>
            </a:r>
            <a:r>
              <a:rPr sz="1600" spc="145">
                <a:latin typeface="黑体"/>
                <a:cs typeface="黑体"/>
              </a:rPr>
              <a:t>疗保</a:t>
            </a:r>
            <a:r>
              <a:rPr sz="1600" spc="140">
                <a:latin typeface="黑体"/>
                <a:cs typeface="黑体"/>
              </a:rPr>
              <a:t>障</a:t>
            </a:r>
            <a:r>
              <a:rPr sz="1600" spc="145">
                <a:latin typeface="黑体"/>
                <a:cs typeface="黑体"/>
              </a:rPr>
              <a:t>局</a:t>
            </a:r>
            <a:r>
              <a:rPr sz="1600">
                <a:latin typeface="黑体"/>
                <a:cs typeface="黑体"/>
              </a:rPr>
              <a:t>，</a:t>
            </a:r>
            <a:r>
              <a:rPr sz="1600" spc="-655">
                <a:latin typeface="黑体"/>
                <a:cs typeface="黑体"/>
              </a:rPr>
              <a:t> </a:t>
            </a:r>
            <a:r>
              <a:rPr sz="1600" spc="140">
                <a:latin typeface="黑体"/>
                <a:cs typeface="黑体"/>
              </a:rPr>
              <a:t>负</a:t>
            </a:r>
            <a:r>
              <a:rPr sz="1600" spc="145">
                <a:latin typeface="黑体"/>
                <a:cs typeface="黑体"/>
              </a:rPr>
              <a:t>责制</a:t>
            </a:r>
            <a:r>
              <a:rPr sz="1600" spc="140">
                <a:latin typeface="黑体"/>
                <a:cs typeface="黑体"/>
              </a:rPr>
              <a:t>定</a:t>
            </a:r>
            <a:r>
              <a:rPr sz="1600" spc="145">
                <a:latin typeface="黑体"/>
                <a:cs typeface="黑体"/>
              </a:rPr>
              <a:t>药品</a:t>
            </a:r>
            <a:r>
              <a:rPr sz="1600" spc="140">
                <a:latin typeface="黑体"/>
                <a:cs typeface="黑体"/>
              </a:rPr>
              <a:t>、</a:t>
            </a:r>
            <a:r>
              <a:rPr sz="1600" spc="145">
                <a:latin typeface="黑体"/>
                <a:cs typeface="黑体"/>
              </a:rPr>
              <a:t>医疗</a:t>
            </a:r>
            <a:r>
              <a:rPr sz="1600" spc="140">
                <a:latin typeface="黑体"/>
                <a:cs typeface="黑体"/>
              </a:rPr>
              <a:t>器</a:t>
            </a:r>
            <a:r>
              <a:rPr sz="1600" spc="145">
                <a:latin typeface="黑体"/>
                <a:cs typeface="黑体"/>
              </a:rPr>
              <a:t>械的</a:t>
            </a:r>
            <a:r>
              <a:rPr sz="1600" spc="140">
                <a:latin typeface="黑体"/>
                <a:cs typeface="黑体"/>
              </a:rPr>
              <a:t>招</a:t>
            </a:r>
            <a:r>
              <a:rPr sz="1600" spc="145">
                <a:latin typeface="黑体"/>
                <a:cs typeface="黑体"/>
              </a:rPr>
              <a:t>标采</a:t>
            </a:r>
            <a:r>
              <a:rPr sz="1600" spc="140">
                <a:latin typeface="黑体"/>
                <a:cs typeface="黑体"/>
              </a:rPr>
              <a:t>购</a:t>
            </a:r>
            <a:r>
              <a:rPr sz="1600" spc="145">
                <a:latin typeface="黑体"/>
                <a:cs typeface="黑体"/>
              </a:rPr>
              <a:t>政策</a:t>
            </a:r>
            <a:r>
              <a:rPr sz="1600" spc="140">
                <a:latin typeface="黑体"/>
                <a:cs typeface="黑体"/>
              </a:rPr>
              <a:t>并</a:t>
            </a:r>
            <a:r>
              <a:rPr sz="1600" spc="145">
                <a:latin typeface="黑体"/>
                <a:cs typeface="黑体"/>
              </a:rPr>
              <a:t>监督</a:t>
            </a:r>
            <a:r>
              <a:rPr sz="1600" spc="140">
                <a:latin typeface="黑体"/>
                <a:cs typeface="黑体"/>
              </a:rPr>
              <a:t>实</a:t>
            </a:r>
            <a:r>
              <a:rPr sz="1600" spc="145">
                <a:latin typeface="黑体"/>
                <a:cs typeface="黑体"/>
              </a:rPr>
              <a:t>施</a:t>
            </a:r>
            <a:r>
              <a:rPr sz="1600">
                <a:latin typeface="黑体"/>
                <a:cs typeface="黑体"/>
              </a:rPr>
              <a:t>，</a:t>
            </a:r>
            <a:r>
              <a:rPr sz="1600" spc="-655">
                <a:latin typeface="黑体"/>
                <a:cs typeface="黑体"/>
              </a:rPr>
              <a:t> </a:t>
            </a:r>
            <a:r>
              <a:rPr sz="1600" spc="140">
                <a:latin typeface="黑体"/>
                <a:cs typeface="黑体"/>
              </a:rPr>
              <a:t>指</a:t>
            </a:r>
            <a:r>
              <a:rPr sz="1600">
                <a:latin typeface="黑体"/>
                <a:cs typeface="黑体"/>
              </a:rPr>
              <a:t>导 </a:t>
            </a:r>
            <a:r>
              <a:rPr sz="1600" spc="145">
                <a:latin typeface="黑体"/>
                <a:cs typeface="黑体"/>
              </a:rPr>
              <a:t>药品</a:t>
            </a:r>
            <a:r>
              <a:rPr sz="1600" spc="140">
                <a:latin typeface="黑体"/>
                <a:cs typeface="黑体"/>
              </a:rPr>
              <a:t>、</a:t>
            </a:r>
            <a:r>
              <a:rPr sz="1600" spc="145">
                <a:latin typeface="黑体"/>
                <a:cs typeface="黑体"/>
              </a:rPr>
              <a:t>医疗</a:t>
            </a:r>
            <a:r>
              <a:rPr sz="1600" spc="140">
                <a:latin typeface="黑体"/>
                <a:cs typeface="黑体"/>
              </a:rPr>
              <a:t>器</a:t>
            </a:r>
            <a:r>
              <a:rPr sz="1600" spc="145">
                <a:latin typeface="黑体"/>
                <a:cs typeface="黑体"/>
              </a:rPr>
              <a:t>械招</a:t>
            </a:r>
            <a:r>
              <a:rPr sz="1600" spc="140">
                <a:latin typeface="黑体"/>
                <a:cs typeface="黑体"/>
              </a:rPr>
              <a:t>标</a:t>
            </a:r>
            <a:r>
              <a:rPr sz="1600" spc="145">
                <a:latin typeface="黑体"/>
                <a:cs typeface="黑体"/>
              </a:rPr>
              <a:t>采购</a:t>
            </a:r>
            <a:r>
              <a:rPr sz="1600" spc="140">
                <a:latin typeface="黑体"/>
                <a:cs typeface="黑体"/>
              </a:rPr>
              <a:t>平</a:t>
            </a:r>
            <a:r>
              <a:rPr sz="1600" spc="145">
                <a:latin typeface="黑体"/>
                <a:cs typeface="黑体"/>
              </a:rPr>
              <a:t>台建</a:t>
            </a:r>
            <a:r>
              <a:rPr sz="1600" spc="140">
                <a:latin typeface="黑体"/>
                <a:cs typeface="黑体"/>
              </a:rPr>
              <a:t>设</a:t>
            </a:r>
            <a:r>
              <a:rPr sz="1600" spc="145">
                <a:latin typeface="黑体"/>
                <a:cs typeface="黑体"/>
              </a:rPr>
              <a:t>。同</a:t>
            </a:r>
            <a:r>
              <a:rPr sz="1600" spc="140">
                <a:latin typeface="黑体"/>
                <a:cs typeface="黑体"/>
              </a:rPr>
              <a:t>时</a:t>
            </a:r>
            <a:r>
              <a:rPr sz="1600">
                <a:latin typeface="黑体"/>
                <a:cs typeface="黑体"/>
              </a:rPr>
              <a:t>，</a:t>
            </a:r>
            <a:r>
              <a:rPr sz="1600" spc="-635">
                <a:latin typeface="黑体"/>
                <a:cs typeface="黑体"/>
              </a:rPr>
              <a:t> </a:t>
            </a:r>
            <a:r>
              <a:rPr sz="1600" spc="110">
                <a:latin typeface="黑体"/>
                <a:cs typeface="黑体"/>
              </a:rPr>
              <a:t>2018</a:t>
            </a:r>
            <a:r>
              <a:rPr sz="1600" spc="-650">
                <a:latin typeface="黑体"/>
                <a:cs typeface="黑体"/>
              </a:rPr>
              <a:t> </a:t>
            </a:r>
            <a:r>
              <a:rPr sz="1600" spc="145">
                <a:latin typeface="黑体"/>
                <a:cs typeface="黑体"/>
              </a:rPr>
              <a:t>年以</a:t>
            </a:r>
            <a:r>
              <a:rPr sz="1600" spc="140">
                <a:latin typeface="黑体"/>
                <a:cs typeface="黑体"/>
              </a:rPr>
              <a:t>来</a:t>
            </a:r>
            <a:r>
              <a:rPr sz="1600">
                <a:latin typeface="黑体"/>
                <a:cs typeface="黑体"/>
              </a:rPr>
              <a:t>，</a:t>
            </a:r>
            <a:r>
              <a:rPr sz="1600" spc="-655">
                <a:latin typeface="黑体"/>
                <a:cs typeface="黑体"/>
              </a:rPr>
              <a:t> </a:t>
            </a:r>
            <a:r>
              <a:rPr sz="1600" spc="145">
                <a:latin typeface="黑体"/>
                <a:cs typeface="黑体"/>
              </a:rPr>
              <a:t>国</a:t>
            </a:r>
            <a:r>
              <a:rPr sz="1600" spc="140">
                <a:latin typeface="黑体"/>
                <a:cs typeface="黑体"/>
              </a:rPr>
              <a:t>务</a:t>
            </a:r>
            <a:r>
              <a:rPr sz="1600" spc="145">
                <a:latin typeface="黑体"/>
                <a:cs typeface="黑体"/>
              </a:rPr>
              <a:t>院、</a:t>
            </a:r>
            <a:r>
              <a:rPr sz="1600" spc="140">
                <a:latin typeface="黑体"/>
                <a:cs typeface="黑体"/>
              </a:rPr>
              <a:t>药</a:t>
            </a:r>
            <a:r>
              <a:rPr sz="1600" spc="145">
                <a:latin typeface="黑体"/>
                <a:cs typeface="黑体"/>
              </a:rPr>
              <a:t>监部</a:t>
            </a:r>
            <a:r>
              <a:rPr sz="1600" spc="140">
                <a:latin typeface="黑体"/>
                <a:cs typeface="黑体"/>
              </a:rPr>
              <a:t>门</a:t>
            </a:r>
            <a:r>
              <a:rPr sz="1600" spc="145">
                <a:latin typeface="黑体"/>
                <a:cs typeface="黑体"/>
              </a:rPr>
              <a:t>等发</a:t>
            </a:r>
            <a:r>
              <a:rPr sz="1600" spc="140">
                <a:latin typeface="黑体"/>
                <a:cs typeface="黑体"/>
              </a:rPr>
              <a:t>布</a:t>
            </a:r>
            <a:r>
              <a:rPr sz="1600" spc="145">
                <a:latin typeface="黑体"/>
                <a:cs typeface="黑体"/>
              </a:rPr>
              <a:t>了一</a:t>
            </a:r>
            <a:r>
              <a:rPr sz="1600" spc="140">
                <a:latin typeface="黑体"/>
                <a:cs typeface="黑体"/>
              </a:rPr>
              <a:t>系</a:t>
            </a:r>
            <a:r>
              <a:rPr sz="1600" spc="145">
                <a:latin typeface="黑体"/>
                <a:cs typeface="黑体"/>
              </a:rPr>
              <a:t>列政</a:t>
            </a:r>
            <a:r>
              <a:rPr sz="1600" spc="140">
                <a:latin typeface="黑体"/>
                <a:cs typeface="黑体"/>
              </a:rPr>
              <a:t>策</a:t>
            </a:r>
            <a:r>
              <a:rPr sz="1600">
                <a:latin typeface="黑体"/>
                <a:cs typeface="黑体"/>
              </a:rPr>
              <a:t>，</a:t>
            </a:r>
            <a:r>
              <a:rPr sz="1600" spc="-655">
                <a:latin typeface="黑体"/>
                <a:cs typeface="黑体"/>
              </a:rPr>
              <a:t> </a:t>
            </a:r>
            <a:r>
              <a:rPr sz="1600" spc="145">
                <a:latin typeface="黑体"/>
                <a:cs typeface="黑体"/>
              </a:rPr>
              <a:t>完</a:t>
            </a:r>
            <a:r>
              <a:rPr sz="1600" spc="140">
                <a:latin typeface="黑体"/>
                <a:cs typeface="黑体"/>
              </a:rPr>
              <a:t>善</a:t>
            </a:r>
            <a:r>
              <a:rPr sz="1600" spc="145">
                <a:latin typeface="黑体"/>
                <a:cs typeface="黑体"/>
              </a:rPr>
              <a:t>集中</a:t>
            </a:r>
            <a:r>
              <a:rPr sz="1600" spc="140">
                <a:latin typeface="黑体"/>
                <a:cs typeface="黑体"/>
              </a:rPr>
              <a:t>采</a:t>
            </a:r>
            <a:r>
              <a:rPr sz="1600">
                <a:latin typeface="黑体"/>
                <a:cs typeface="黑体"/>
              </a:rPr>
              <a:t>购 </a:t>
            </a:r>
            <a:r>
              <a:rPr sz="1600" spc="145">
                <a:latin typeface="黑体"/>
                <a:cs typeface="黑体"/>
              </a:rPr>
              <a:t>机制</a:t>
            </a:r>
            <a:r>
              <a:rPr sz="1600">
                <a:latin typeface="黑体"/>
                <a:cs typeface="黑体"/>
              </a:rPr>
              <a:t>，</a:t>
            </a:r>
            <a:r>
              <a:rPr sz="1600" spc="-665">
                <a:latin typeface="黑体"/>
                <a:cs typeface="黑体"/>
              </a:rPr>
              <a:t> </a:t>
            </a:r>
            <a:r>
              <a:rPr sz="1600" spc="145">
                <a:latin typeface="黑体"/>
                <a:cs typeface="黑体"/>
              </a:rPr>
              <a:t>推动</a:t>
            </a:r>
            <a:r>
              <a:rPr sz="1600" spc="140">
                <a:latin typeface="黑体"/>
                <a:cs typeface="黑体"/>
              </a:rPr>
              <a:t>医</a:t>
            </a:r>
            <a:r>
              <a:rPr sz="1600" spc="145">
                <a:latin typeface="黑体"/>
                <a:cs typeface="黑体"/>
              </a:rPr>
              <a:t>疗集</a:t>
            </a:r>
            <a:r>
              <a:rPr sz="1600" spc="140">
                <a:latin typeface="黑体"/>
                <a:cs typeface="黑体"/>
              </a:rPr>
              <a:t>采</a:t>
            </a:r>
            <a:r>
              <a:rPr sz="1600" spc="145">
                <a:latin typeface="黑体"/>
                <a:cs typeface="黑体"/>
              </a:rPr>
              <a:t>工作</a:t>
            </a:r>
            <a:r>
              <a:rPr sz="1600" spc="140">
                <a:latin typeface="黑体"/>
                <a:cs typeface="黑体"/>
              </a:rPr>
              <a:t>进</a:t>
            </a:r>
            <a:r>
              <a:rPr sz="1600" spc="145">
                <a:latin typeface="黑体"/>
                <a:cs typeface="黑体"/>
              </a:rPr>
              <a:t>入常</a:t>
            </a:r>
            <a:r>
              <a:rPr sz="1600" spc="140">
                <a:latin typeface="黑体"/>
                <a:cs typeface="黑体"/>
              </a:rPr>
              <a:t>态</a:t>
            </a:r>
            <a:r>
              <a:rPr sz="1600" spc="145">
                <a:latin typeface="黑体"/>
                <a:cs typeface="黑体"/>
              </a:rPr>
              <a:t>化、</a:t>
            </a:r>
            <a:r>
              <a:rPr sz="1600" spc="140">
                <a:latin typeface="黑体"/>
                <a:cs typeface="黑体"/>
              </a:rPr>
              <a:t>制</a:t>
            </a:r>
            <a:r>
              <a:rPr sz="1600" spc="145">
                <a:latin typeface="黑体"/>
                <a:cs typeface="黑体"/>
              </a:rPr>
              <a:t>度化</a:t>
            </a:r>
            <a:r>
              <a:rPr sz="1600" spc="140">
                <a:latin typeface="黑体"/>
                <a:cs typeface="黑体"/>
              </a:rPr>
              <a:t>发</a:t>
            </a:r>
            <a:r>
              <a:rPr sz="1600" spc="145">
                <a:latin typeface="黑体"/>
                <a:cs typeface="黑体"/>
              </a:rPr>
              <a:t>展新</a:t>
            </a:r>
            <a:r>
              <a:rPr sz="1600" spc="140">
                <a:latin typeface="黑体"/>
                <a:cs typeface="黑体"/>
              </a:rPr>
              <a:t>阶</a:t>
            </a:r>
            <a:r>
              <a:rPr sz="1600" spc="145">
                <a:latin typeface="黑体"/>
                <a:cs typeface="黑体"/>
              </a:rPr>
              <a:t>段</a:t>
            </a:r>
            <a:r>
              <a:rPr sz="1600">
                <a:latin typeface="黑体"/>
                <a:cs typeface="黑体"/>
              </a:rPr>
              <a:t>。</a:t>
            </a:r>
            <a:endParaRPr sz="1600">
              <a:latin typeface="黑体"/>
              <a:cs typeface="黑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47191" y="399288"/>
            <a:ext cx="6680200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00" spc="95"/>
              <a:t>1.2</a:t>
            </a:r>
            <a:r>
              <a:rPr sz="2000" spc="250"/>
              <a:t> </a:t>
            </a:r>
            <a:r>
              <a:rPr sz="2000" spc="145"/>
              <a:t>医</a:t>
            </a:r>
            <a:r>
              <a:rPr sz="2000" spc="155"/>
              <a:t>疗</a:t>
            </a:r>
            <a:r>
              <a:rPr sz="2000" spc="145"/>
              <a:t>集</a:t>
            </a:r>
            <a:r>
              <a:rPr sz="2000" spc="155"/>
              <a:t>采</a:t>
            </a:r>
            <a:r>
              <a:rPr sz="2000" spc="145"/>
              <a:t>发</a:t>
            </a:r>
            <a:r>
              <a:rPr sz="2000" spc="155"/>
              <a:t>展</a:t>
            </a:r>
            <a:r>
              <a:rPr sz="2000" spc="145"/>
              <a:t>阶</a:t>
            </a:r>
            <a:r>
              <a:rPr sz="2000" spc="155"/>
              <a:t>段</a:t>
            </a:r>
            <a:r>
              <a:rPr sz="2000" spc="145"/>
              <a:t>：</a:t>
            </a:r>
            <a:r>
              <a:rPr sz="2000" spc="155"/>
              <a:t>医</a:t>
            </a:r>
            <a:r>
              <a:rPr sz="2000" spc="145"/>
              <a:t>保</a:t>
            </a:r>
            <a:r>
              <a:rPr sz="2000" spc="155"/>
              <a:t>治</a:t>
            </a:r>
            <a:r>
              <a:rPr sz="2000" spc="145"/>
              <a:t>理</a:t>
            </a:r>
            <a:r>
              <a:rPr sz="2000" spc="155"/>
              <a:t>阶</a:t>
            </a:r>
            <a:r>
              <a:rPr sz="2000" spc="145"/>
              <a:t>段</a:t>
            </a:r>
            <a:r>
              <a:rPr sz="2000" spc="-10"/>
              <a:t>（</a:t>
            </a:r>
            <a:r>
              <a:rPr sz="2000" spc="-815"/>
              <a:t> </a:t>
            </a:r>
            <a:r>
              <a:rPr sz="2000" spc="150"/>
              <a:t>2018</a:t>
            </a:r>
            <a:r>
              <a:rPr sz="2000" spc="155"/>
              <a:t>年</a:t>
            </a:r>
            <a:r>
              <a:rPr sz="2000" spc="145"/>
              <a:t>至</a:t>
            </a:r>
            <a:r>
              <a:rPr sz="2000" spc="155"/>
              <a:t>今</a:t>
            </a:r>
            <a:r>
              <a:rPr sz="2000" spc="-10"/>
              <a:t>）</a:t>
            </a:r>
            <a:endParaRPr sz="2000"/>
          </a:p>
        </p:txBody>
      </p:sp>
      <p:sp>
        <p:nvSpPr>
          <p:cNvPr id="4" name="object 4"/>
          <p:cNvSpPr/>
          <p:nvPr/>
        </p:nvSpPr>
        <p:spPr>
          <a:xfrm>
            <a:off x="577595" y="3771138"/>
            <a:ext cx="10803636" cy="851154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3041904" y="3591305"/>
            <a:ext cx="422909" cy="360045"/>
          </a:xfrm>
          <a:custGeom>
            <a:rect l="l" t="t" r="r" b="b"/>
            <a:pathLst>
              <a:path w="422909" h="360045">
                <a:moveTo>
                  <a:pt x="211455" y="0"/>
                </a:moveTo>
                <a:lnTo>
                  <a:pt x="0" y="359664"/>
                </a:lnTo>
                <a:lnTo>
                  <a:pt x="422909" y="359664"/>
                </a:lnTo>
                <a:lnTo>
                  <a:pt x="211455" y="0"/>
                </a:lnTo>
                <a:close/>
              </a:path>
            </a:pathLst>
          </a:custGeom>
          <a:solidFill>
            <a:srgbClr val="08216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800605" y="4443984"/>
            <a:ext cx="389890" cy="335280"/>
          </a:xfrm>
          <a:custGeom>
            <a:rect l="l" t="t" r="r" b="b"/>
            <a:pathLst>
              <a:path w="389889" h="335279">
                <a:moveTo>
                  <a:pt x="389381" y="0"/>
                </a:moveTo>
                <a:lnTo>
                  <a:pt x="0" y="0"/>
                </a:lnTo>
                <a:lnTo>
                  <a:pt x="194691" y="335280"/>
                </a:lnTo>
                <a:lnTo>
                  <a:pt x="389381" y="0"/>
                </a:lnTo>
                <a:close/>
              </a:path>
            </a:pathLst>
          </a:custGeom>
          <a:solidFill>
            <a:srgbClr val="08216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1993392" y="3591305"/>
            <a:ext cx="1261110" cy="1188085"/>
          </a:xfrm>
          <a:custGeom>
            <a:rect l="l" t="t" r="r" b="b"/>
            <a:pathLst>
              <a:path w="1261110" h="1188085">
                <a:moveTo>
                  <a:pt x="1261109" y="0"/>
                </a:moveTo>
                <a:lnTo>
                  <a:pt x="689101" y="0"/>
                </a:lnTo>
                <a:lnTo>
                  <a:pt x="0" y="1187958"/>
                </a:lnTo>
                <a:lnTo>
                  <a:pt x="572007" y="1187958"/>
                </a:lnTo>
                <a:lnTo>
                  <a:pt x="1261109" y="0"/>
                </a:lnTo>
                <a:close/>
              </a:path>
            </a:pathLst>
          </a:custGeom>
          <a:solidFill>
            <a:srgbClr val="12368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2149601" y="4578096"/>
            <a:ext cx="320040" cy="320040"/>
          </a:xfrm>
          <a:custGeom>
            <a:rect l="l" t="t" r="r" b="b"/>
            <a:pathLst>
              <a:path w="320039" h="320039">
                <a:moveTo>
                  <a:pt x="160020" y="0"/>
                </a:moveTo>
                <a:lnTo>
                  <a:pt x="109435" y="8156"/>
                </a:lnTo>
                <a:lnTo>
                  <a:pt x="65507" y="30870"/>
                </a:lnTo>
                <a:lnTo>
                  <a:pt x="30870" y="65507"/>
                </a:lnTo>
                <a:lnTo>
                  <a:pt x="8156" y="109435"/>
                </a:lnTo>
                <a:lnTo>
                  <a:pt x="0" y="160019"/>
                </a:lnTo>
                <a:lnTo>
                  <a:pt x="8156" y="210604"/>
                </a:lnTo>
                <a:lnTo>
                  <a:pt x="30870" y="254532"/>
                </a:lnTo>
                <a:lnTo>
                  <a:pt x="65507" y="289169"/>
                </a:lnTo>
                <a:lnTo>
                  <a:pt x="109435" y="311883"/>
                </a:lnTo>
                <a:lnTo>
                  <a:pt x="160020" y="320039"/>
                </a:lnTo>
                <a:lnTo>
                  <a:pt x="210604" y="311883"/>
                </a:lnTo>
                <a:lnTo>
                  <a:pt x="254532" y="289169"/>
                </a:lnTo>
                <a:lnTo>
                  <a:pt x="289169" y="254532"/>
                </a:lnTo>
                <a:lnTo>
                  <a:pt x="311883" y="210604"/>
                </a:lnTo>
                <a:lnTo>
                  <a:pt x="320040" y="160019"/>
                </a:lnTo>
                <a:lnTo>
                  <a:pt x="311883" y="109435"/>
                </a:lnTo>
                <a:lnTo>
                  <a:pt x="289169" y="65507"/>
                </a:lnTo>
                <a:lnTo>
                  <a:pt x="254532" y="30870"/>
                </a:lnTo>
                <a:lnTo>
                  <a:pt x="210604" y="8156"/>
                </a:lnTo>
                <a:lnTo>
                  <a:pt x="160020" y="0"/>
                </a:lnTo>
                <a:close/>
              </a:path>
            </a:pathLst>
          </a:custGeom>
          <a:solidFill>
            <a:srgbClr val="092C8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2149601" y="4578096"/>
            <a:ext cx="320040" cy="320040"/>
          </a:xfrm>
          <a:custGeom>
            <a:rect l="l" t="t" r="r" b="b"/>
            <a:pathLst>
              <a:path w="320039" h="320039">
                <a:moveTo>
                  <a:pt x="0" y="160019"/>
                </a:moveTo>
                <a:lnTo>
                  <a:pt x="8156" y="109435"/>
                </a:lnTo>
                <a:lnTo>
                  <a:pt x="30870" y="65507"/>
                </a:lnTo>
                <a:lnTo>
                  <a:pt x="65507" y="30870"/>
                </a:lnTo>
                <a:lnTo>
                  <a:pt x="109435" y="8156"/>
                </a:lnTo>
                <a:lnTo>
                  <a:pt x="160020" y="0"/>
                </a:lnTo>
                <a:lnTo>
                  <a:pt x="210604" y="8156"/>
                </a:lnTo>
                <a:lnTo>
                  <a:pt x="254532" y="30870"/>
                </a:lnTo>
                <a:lnTo>
                  <a:pt x="289169" y="65507"/>
                </a:lnTo>
                <a:lnTo>
                  <a:pt x="311883" y="109435"/>
                </a:lnTo>
                <a:lnTo>
                  <a:pt x="320040" y="160019"/>
                </a:lnTo>
                <a:lnTo>
                  <a:pt x="311883" y="210604"/>
                </a:lnTo>
                <a:lnTo>
                  <a:pt x="289169" y="254532"/>
                </a:lnTo>
                <a:lnTo>
                  <a:pt x="254532" y="289169"/>
                </a:lnTo>
                <a:lnTo>
                  <a:pt x="210604" y="311883"/>
                </a:lnTo>
                <a:lnTo>
                  <a:pt x="160020" y="320039"/>
                </a:lnTo>
                <a:lnTo>
                  <a:pt x="109435" y="311883"/>
                </a:lnTo>
                <a:lnTo>
                  <a:pt x="65507" y="289169"/>
                </a:lnTo>
                <a:lnTo>
                  <a:pt x="30870" y="254532"/>
                </a:lnTo>
                <a:lnTo>
                  <a:pt x="8156" y="210604"/>
                </a:lnTo>
                <a:lnTo>
                  <a:pt x="0" y="160019"/>
                </a:lnTo>
                <a:close/>
              </a:path>
            </a:pathLst>
          </a:custGeom>
          <a:ln w="2857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2219705" y="4651247"/>
            <a:ext cx="180594" cy="173481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919225" y="4883080"/>
            <a:ext cx="2768600" cy="1030605"/>
          </a:xfrm>
          <a:prstGeom prst="rect">
            <a:avLst/>
          </a:prstGeom>
        </p:spPr>
        <p:txBody>
          <a:bodyPr vert="horz" wrap="square" lIns="0" tIns="64135" rIns="0" bIns="0" rtlCol="0">
            <a:spAutoFit/>
          </a:bodyPr>
          <a:lstStyle/>
          <a:p>
            <a:pPr marL="9525" algn="ctr">
              <a:lnSpc>
                <a:spcPct val="100000"/>
              </a:lnSpc>
              <a:spcBef>
                <a:spcPts val="505"/>
              </a:spcBef>
            </a:pPr>
            <a:r>
              <a:rPr sz="1400" b="1" spc="-5">
                <a:latin typeface="微软雅黑"/>
                <a:cs typeface="微软雅黑"/>
              </a:rPr>
              <a:t>2018</a:t>
            </a:r>
            <a:r>
              <a:rPr sz="1400" b="1" i="1" spc="-5">
                <a:latin typeface="微软雅黑"/>
                <a:cs typeface="微软雅黑"/>
              </a:rPr>
              <a:t>年</a:t>
            </a:r>
            <a:r>
              <a:rPr sz="1400" b="1" spc="-5">
                <a:latin typeface="微软雅黑"/>
                <a:cs typeface="微软雅黑"/>
              </a:rPr>
              <a:t>3</a:t>
            </a:r>
            <a:r>
              <a:rPr sz="1400" b="1" i="1" spc="-5">
                <a:latin typeface="微软雅黑"/>
                <a:cs typeface="微软雅黑"/>
              </a:rPr>
              <a:t>月</a:t>
            </a:r>
            <a:endParaRPr sz="1400">
              <a:latin typeface="微软雅黑"/>
              <a:cs typeface="微软雅黑"/>
            </a:endParaRPr>
          </a:p>
          <a:p>
            <a:pPr marL="6985" algn="ctr">
              <a:lnSpc>
                <a:spcPct val="100000"/>
              </a:lnSpc>
              <a:spcBef>
                <a:spcPts val="355"/>
              </a:spcBef>
            </a:pPr>
            <a:r>
              <a:rPr sz="1200" b="1" i="1">
                <a:latin typeface="微软雅黑"/>
                <a:cs typeface="微软雅黑"/>
              </a:rPr>
              <a:t>国家医疗保障局成立</a:t>
            </a:r>
            <a:endParaRPr sz="12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575"/>
              </a:spcBef>
            </a:pPr>
            <a:r>
              <a:rPr sz="1200">
                <a:latin typeface="微软雅黑"/>
                <a:cs typeface="微软雅黑"/>
              </a:rPr>
              <a:t>负责制定药品、医用耗材的招标采购政策</a:t>
            </a:r>
            <a:endParaRPr sz="1200">
              <a:latin typeface="微软雅黑"/>
              <a:cs typeface="微软雅黑"/>
            </a:endParaRPr>
          </a:p>
          <a:p>
            <a:pPr marR="1821180" algn="ctr">
              <a:lnSpc>
                <a:spcPct val="100000"/>
              </a:lnSpc>
              <a:spcBef>
                <a:spcPts val="575"/>
              </a:spcBef>
            </a:pPr>
            <a:r>
              <a:rPr sz="1200" spc="-5">
                <a:latin typeface="微软雅黑"/>
                <a:cs typeface="微软雅黑"/>
              </a:rPr>
              <a:t>并监督实施。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2763773" y="3415284"/>
            <a:ext cx="320040" cy="320040"/>
          </a:xfrm>
          <a:custGeom>
            <a:rect l="l" t="t" r="r" b="b"/>
            <a:pathLst>
              <a:path w="320039" h="320039">
                <a:moveTo>
                  <a:pt x="160019" y="0"/>
                </a:moveTo>
                <a:lnTo>
                  <a:pt x="109435" y="8156"/>
                </a:lnTo>
                <a:lnTo>
                  <a:pt x="65507" y="30870"/>
                </a:lnTo>
                <a:lnTo>
                  <a:pt x="30870" y="65507"/>
                </a:lnTo>
                <a:lnTo>
                  <a:pt x="8156" y="109435"/>
                </a:lnTo>
                <a:lnTo>
                  <a:pt x="0" y="160019"/>
                </a:lnTo>
                <a:lnTo>
                  <a:pt x="8156" y="210604"/>
                </a:lnTo>
                <a:lnTo>
                  <a:pt x="30870" y="254532"/>
                </a:lnTo>
                <a:lnTo>
                  <a:pt x="65507" y="289169"/>
                </a:lnTo>
                <a:lnTo>
                  <a:pt x="109435" y="311883"/>
                </a:lnTo>
                <a:lnTo>
                  <a:pt x="160019" y="320039"/>
                </a:lnTo>
                <a:lnTo>
                  <a:pt x="210604" y="311883"/>
                </a:lnTo>
                <a:lnTo>
                  <a:pt x="254532" y="289169"/>
                </a:lnTo>
                <a:lnTo>
                  <a:pt x="289169" y="254532"/>
                </a:lnTo>
                <a:lnTo>
                  <a:pt x="311883" y="210604"/>
                </a:lnTo>
                <a:lnTo>
                  <a:pt x="320039" y="160019"/>
                </a:lnTo>
                <a:lnTo>
                  <a:pt x="311883" y="109435"/>
                </a:lnTo>
                <a:lnTo>
                  <a:pt x="289169" y="65507"/>
                </a:lnTo>
                <a:lnTo>
                  <a:pt x="254532" y="30870"/>
                </a:lnTo>
                <a:lnTo>
                  <a:pt x="210604" y="8156"/>
                </a:lnTo>
                <a:lnTo>
                  <a:pt x="160019" y="0"/>
                </a:lnTo>
                <a:close/>
              </a:path>
            </a:pathLst>
          </a:custGeom>
          <a:solidFill>
            <a:srgbClr val="092C8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2763773" y="3415284"/>
            <a:ext cx="320040" cy="320040"/>
          </a:xfrm>
          <a:custGeom>
            <a:rect l="l" t="t" r="r" b="b"/>
            <a:pathLst>
              <a:path w="320039" h="320039">
                <a:moveTo>
                  <a:pt x="0" y="160019"/>
                </a:moveTo>
                <a:lnTo>
                  <a:pt x="8156" y="109435"/>
                </a:lnTo>
                <a:lnTo>
                  <a:pt x="30870" y="65507"/>
                </a:lnTo>
                <a:lnTo>
                  <a:pt x="65507" y="30870"/>
                </a:lnTo>
                <a:lnTo>
                  <a:pt x="109435" y="8156"/>
                </a:lnTo>
                <a:lnTo>
                  <a:pt x="160019" y="0"/>
                </a:lnTo>
                <a:lnTo>
                  <a:pt x="210604" y="8156"/>
                </a:lnTo>
                <a:lnTo>
                  <a:pt x="254532" y="30870"/>
                </a:lnTo>
                <a:lnTo>
                  <a:pt x="289169" y="65507"/>
                </a:lnTo>
                <a:lnTo>
                  <a:pt x="311883" y="109435"/>
                </a:lnTo>
                <a:lnTo>
                  <a:pt x="320039" y="160019"/>
                </a:lnTo>
                <a:lnTo>
                  <a:pt x="311883" y="210604"/>
                </a:lnTo>
                <a:lnTo>
                  <a:pt x="289169" y="254532"/>
                </a:lnTo>
                <a:lnTo>
                  <a:pt x="254532" y="289169"/>
                </a:lnTo>
                <a:lnTo>
                  <a:pt x="210604" y="311883"/>
                </a:lnTo>
                <a:lnTo>
                  <a:pt x="160019" y="320039"/>
                </a:lnTo>
                <a:lnTo>
                  <a:pt x="109435" y="311883"/>
                </a:lnTo>
                <a:lnTo>
                  <a:pt x="65507" y="289169"/>
                </a:lnTo>
                <a:lnTo>
                  <a:pt x="30870" y="254532"/>
                </a:lnTo>
                <a:lnTo>
                  <a:pt x="8156" y="210604"/>
                </a:lnTo>
                <a:lnTo>
                  <a:pt x="0" y="160019"/>
                </a:lnTo>
                <a:close/>
              </a:path>
            </a:pathLst>
          </a:custGeom>
          <a:ln w="2857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2833877" y="3489197"/>
            <a:ext cx="180594" cy="172719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 txBox="1"/>
          <p:nvPr/>
        </p:nvSpPr>
        <p:spPr>
          <a:xfrm>
            <a:off x="556768" y="2057570"/>
            <a:ext cx="3988435" cy="1378585"/>
          </a:xfrm>
          <a:prstGeom prst="rect">
            <a:avLst/>
          </a:prstGeom>
        </p:spPr>
        <p:txBody>
          <a:bodyPr vert="horz" wrap="square" lIns="0" tIns="84455" rIns="0" bIns="0" rtlCol="0">
            <a:spAutoFit/>
          </a:bodyPr>
          <a:lstStyle/>
          <a:p>
            <a:pPr marL="1559560">
              <a:lnSpc>
                <a:spcPct val="100000"/>
              </a:lnSpc>
              <a:spcBef>
                <a:spcPts val="665"/>
              </a:spcBef>
            </a:pPr>
            <a:r>
              <a:rPr sz="1400" b="1" spc="-5">
                <a:latin typeface="微软雅黑"/>
                <a:cs typeface="微软雅黑"/>
              </a:rPr>
              <a:t>2018</a:t>
            </a:r>
            <a:r>
              <a:rPr sz="1400" b="1" i="1" spc="-5">
                <a:latin typeface="微软雅黑"/>
                <a:cs typeface="微软雅黑"/>
              </a:rPr>
              <a:t>年</a:t>
            </a:r>
            <a:r>
              <a:rPr sz="1400" b="1" spc="-5">
                <a:latin typeface="微软雅黑"/>
                <a:cs typeface="微软雅黑"/>
              </a:rPr>
              <a:t>11</a:t>
            </a:r>
            <a:r>
              <a:rPr sz="1400" b="1" i="1" spc="-5">
                <a:latin typeface="微软雅黑"/>
                <a:cs typeface="微软雅黑"/>
              </a:rPr>
              <a:t>月</a:t>
            </a:r>
            <a:endParaRPr sz="1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484"/>
              </a:spcBef>
            </a:pPr>
            <a:r>
              <a:rPr sz="1200" b="1" i="1">
                <a:latin typeface="微软雅黑"/>
                <a:cs typeface="微软雅黑"/>
              </a:rPr>
              <a:t>《关于印发国家组织药品集中采购和使用试点方案的通知》</a:t>
            </a:r>
            <a:endParaRPr sz="1200">
              <a:latin typeface="微软雅黑"/>
              <a:cs typeface="微软雅黑"/>
            </a:endParaRPr>
          </a:p>
          <a:p>
            <a:pPr marL="12700" marR="5080">
              <a:lnSpc>
                <a:spcPts val="2160"/>
              </a:lnSpc>
              <a:spcBef>
                <a:spcPts val="190"/>
              </a:spcBef>
            </a:pPr>
            <a:r>
              <a:rPr sz="1200">
                <a:latin typeface="微软雅黑"/>
                <a:cs typeface="微软雅黑"/>
              </a:rPr>
              <a:t>提出了“国家组织、联盟采购、平台操作”的总体思路和 “</a:t>
            </a:r>
            <a:r>
              <a:rPr sz="1200">
                <a:solidFill>
                  <a:srgbClr val="FF0000"/>
                </a:solidFill>
                <a:latin typeface="微软雅黑"/>
                <a:cs typeface="微软雅黑"/>
              </a:rPr>
              <a:t>带量采购、以量换价、量价挂钩、招采合一、确保用量、 保证回款</a:t>
            </a:r>
            <a:r>
              <a:rPr sz="1200">
                <a:latin typeface="微软雅黑"/>
                <a:cs typeface="微软雅黑"/>
              </a:rPr>
              <a:t>”的主要原则。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6420611" y="3591305"/>
            <a:ext cx="422909" cy="360045"/>
          </a:xfrm>
          <a:custGeom>
            <a:rect l="l" t="t" r="r" b="b"/>
            <a:pathLst>
              <a:path w="422909" h="360045">
                <a:moveTo>
                  <a:pt x="211455" y="0"/>
                </a:moveTo>
                <a:lnTo>
                  <a:pt x="0" y="359664"/>
                </a:lnTo>
                <a:lnTo>
                  <a:pt x="422910" y="359664"/>
                </a:lnTo>
                <a:lnTo>
                  <a:pt x="211455" y="0"/>
                </a:lnTo>
                <a:close/>
              </a:path>
            </a:pathLst>
          </a:custGeom>
          <a:solidFill>
            <a:srgbClr val="3960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5179314" y="4443984"/>
            <a:ext cx="388620" cy="335280"/>
          </a:xfrm>
          <a:custGeom>
            <a:rect l="l" t="t" r="r" b="b"/>
            <a:pathLst>
              <a:path w="388620" h="335279">
                <a:moveTo>
                  <a:pt x="388620" y="0"/>
                </a:moveTo>
                <a:lnTo>
                  <a:pt x="0" y="0"/>
                </a:lnTo>
                <a:lnTo>
                  <a:pt x="194310" y="335280"/>
                </a:lnTo>
                <a:lnTo>
                  <a:pt x="388620" y="0"/>
                </a:lnTo>
                <a:close/>
              </a:path>
            </a:pathLst>
          </a:custGeom>
          <a:solidFill>
            <a:srgbClr val="3960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5371338" y="3591305"/>
            <a:ext cx="1261110" cy="1188085"/>
          </a:xfrm>
          <a:custGeom>
            <a:rect l="l" t="t" r="r" b="b"/>
            <a:pathLst>
              <a:path w="1261109" h="1188085">
                <a:moveTo>
                  <a:pt x="1261110" y="0"/>
                </a:moveTo>
                <a:lnTo>
                  <a:pt x="689101" y="0"/>
                </a:lnTo>
                <a:lnTo>
                  <a:pt x="0" y="1187958"/>
                </a:lnTo>
                <a:lnTo>
                  <a:pt x="572008" y="1187958"/>
                </a:lnTo>
                <a:lnTo>
                  <a:pt x="1261110" y="0"/>
                </a:lnTo>
                <a:close/>
              </a:path>
            </a:pathLst>
          </a:custGeom>
          <a:solidFill>
            <a:srgbClr val="3960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5536691" y="4578096"/>
            <a:ext cx="320040" cy="320040"/>
          </a:xfrm>
          <a:custGeom>
            <a:rect l="l" t="t" r="r" b="b"/>
            <a:pathLst>
              <a:path w="320039" h="320039">
                <a:moveTo>
                  <a:pt x="160020" y="0"/>
                </a:moveTo>
                <a:lnTo>
                  <a:pt x="109435" y="8156"/>
                </a:lnTo>
                <a:lnTo>
                  <a:pt x="65507" y="30870"/>
                </a:lnTo>
                <a:lnTo>
                  <a:pt x="30870" y="65507"/>
                </a:lnTo>
                <a:lnTo>
                  <a:pt x="8156" y="109435"/>
                </a:lnTo>
                <a:lnTo>
                  <a:pt x="0" y="160019"/>
                </a:lnTo>
                <a:lnTo>
                  <a:pt x="8156" y="210604"/>
                </a:lnTo>
                <a:lnTo>
                  <a:pt x="30870" y="254532"/>
                </a:lnTo>
                <a:lnTo>
                  <a:pt x="65507" y="289169"/>
                </a:lnTo>
                <a:lnTo>
                  <a:pt x="109435" y="311883"/>
                </a:lnTo>
                <a:lnTo>
                  <a:pt x="160020" y="320039"/>
                </a:lnTo>
                <a:lnTo>
                  <a:pt x="210604" y="311883"/>
                </a:lnTo>
                <a:lnTo>
                  <a:pt x="254532" y="289169"/>
                </a:lnTo>
                <a:lnTo>
                  <a:pt x="289169" y="254532"/>
                </a:lnTo>
                <a:lnTo>
                  <a:pt x="311883" y="210604"/>
                </a:lnTo>
                <a:lnTo>
                  <a:pt x="320040" y="160019"/>
                </a:lnTo>
                <a:lnTo>
                  <a:pt x="311883" y="109435"/>
                </a:lnTo>
                <a:lnTo>
                  <a:pt x="289169" y="65507"/>
                </a:lnTo>
                <a:lnTo>
                  <a:pt x="254532" y="30870"/>
                </a:lnTo>
                <a:lnTo>
                  <a:pt x="210604" y="8156"/>
                </a:lnTo>
                <a:lnTo>
                  <a:pt x="160020" y="0"/>
                </a:lnTo>
                <a:close/>
              </a:path>
            </a:pathLst>
          </a:custGeom>
          <a:solidFill>
            <a:srgbClr val="3960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5536691" y="4578096"/>
            <a:ext cx="320040" cy="320040"/>
          </a:xfrm>
          <a:custGeom>
            <a:rect l="l" t="t" r="r" b="b"/>
            <a:pathLst>
              <a:path w="320039" h="320039">
                <a:moveTo>
                  <a:pt x="0" y="160019"/>
                </a:moveTo>
                <a:lnTo>
                  <a:pt x="8156" y="109435"/>
                </a:lnTo>
                <a:lnTo>
                  <a:pt x="30870" y="65507"/>
                </a:lnTo>
                <a:lnTo>
                  <a:pt x="65507" y="30870"/>
                </a:lnTo>
                <a:lnTo>
                  <a:pt x="109435" y="8156"/>
                </a:lnTo>
                <a:lnTo>
                  <a:pt x="160020" y="0"/>
                </a:lnTo>
                <a:lnTo>
                  <a:pt x="210604" y="8156"/>
                </a:lnTo>
                <a:lnTo>
                  <a:pt x="254532" y="30870"/>
                </a:lnTo>
                <a:lnTo>
                  <a:pt x="289169" y="65507"/>
                </a:lnTo>
                <a:lnTo>
                  <a:pt x="311883" y="109435"/>
                </a:lnTo>
                <a:lnTo>
                  <a:pt x="320040" y="160019"/>
                </a:lnTo>
                <a:lnTo>
                  <a:pt x="311883" y="210604"/>
                </a:lnTo>
                <a:lnTo>
                  <a:pt x="289169" y="254532"/>
                </a:lnTo>
                <a:lnTo>
                  <a:pt x="254532" y="289169"/>
                </a:lnTo>
                <a:lnTo>
                  <a:pt x="210604" y="311883"/>
                </a:lnTo>
                <a:lnTo>
                  <a:pt x="160020" y="320039"/>
                </a:lnTo>
                <a:lnTo>
                  <a:pt x="109435" y="311883"/>
                </a:lnTo>
                <a:lnTo>
                  <a:pt x="65507" y="289169"/>
                </a:lnTo>
                <a:lnTo>
                  <a:pt x="30870" y="254532"/>
                </a:lnTo>
                <a:lnTo>
                  <a:pt x="8156" y="210604"/>
                </a:lnTo>
                <a:lnTo>
                  <a:pt x="0" y="160019"/>
                </a:lnTo>
                <a:close/>
              </a:path>
            </a:pathLst>
          </a:custGeom>
          <a:ln w="2857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5606034" y="4651247"/>
            <a:ext cx="181355" cy="173481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6150864" y="3415284"/>
            <a:ext cx="320040" cy="320040"/>
          </a:xfrm>
          <a:custGeom>
            <a:rect l="l" t="t" r="r" b="b"/>
            <a:pathLst>
              <a:path w="320039" h="320039">
                <a:moveTo>
                  <a:pt x="160020" y="0"/>
                </a:moveTo>
                <a:lnTo>
                  <a:pt x="109435" y="8156"/>
                </a:lnTo>
                <a:lnTo>
                  <a:pt x="65507" y="30870"/>
                </a:lnTo>
                <a:lnTo>
                  <a:pt x="30870" y="65507"/>
                </a:lnTo>
                <a:lnTo>
                  <a:pt x="8156" y="109435"/>
                </a:lnTo>
                <a:lnTo>
                  <a:pt x="0" y="160019"/>
                </a:lnTo>
                <a:lnTo>
                  <a:pt x="8156" y="210604"/>
                </a:lnTo>
                <a:lnTo>
                  <a:pt x="30870" y="254532"/>
                </a:lnTo>
                <a:lnTo>
                  <a:pt x="65507" y="289169"/>
                </a:lnTo>
                <a:lnTo>
                  <a:pt x="109435" y="311883"/>
                </a:lnTo>
                <a:lnTo>
                  <a:pt x="160020" y="320039"/>
                </a:lnTo>
                <a:lnTo>
                  <a:pt x="210604" y="311883"/>
                </a:lnTo>
                <a:lnTo>
                  <a:pt x="254532" y="289169"/>
                </a:lnTo>
                <a:lnTo>
                  <a:pt x="289169" y="254532"/>
                </a:lnTo>
                <a:lnTo>
                  <a:pt x="311883" y="210604"/>
                </a:lnTo>
                <a:lnTo>
                  <a:pt x="320039" y="160019"/>
                </a:lnTo>
                <a:lnTo>
                  <a:pt x="311883" y="109435"/>
                </a:lnTo>
                <a:lnTo>
                  <a:pt x="289169" y="65507"/>
                </a:lnTo>
                <a:lnTo>
                  <a:pt x="254532" y="30870"/>
                </a:lnTo>
                <a:lnTo>
                  <a:pt x="210604" y="8156"/>
                </a:lnTo>
                <a:lnTo>
                  <a:pt x="160020" y="0"/>
                </a:lnTo>
                <a:close/>
              </a:path>
            </a:pathLst>
          </a:custGeom>
          <a:solidFill>
            <a:srgbClr val="3960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6150864" y="3415284"/>
            <a:ext cx="320040" cy="320040"/>
          </a:xfrm>
          <a:custGeom>
            <a:rect l="l" t="t" r="r" b="b"/>
            <a:pathLst>
              <a:path w="320039" h="320039">
                <a:moveTo>
                  <a:pt x="0" y="160019"/>
                </a:moveTo>
                <a:lnTo>
                  <a:pt x="8156" y="109435"/>
                </a:lnTo>
                <a:lnTo>
                  <a:pt x="30870" y="65507"/>
                </a:lnTo>
                <a:lnTo>
                  <a:pt x="65507" y="30870"/>
                </a:lnTo>
                <a:lnTo>
                  <a:pt x="109435" y="8156"/>
                </a:lnTo>
                <a:lnTo>
                  <a:pt x="160020" y="0"/>
                </a:lnTo>
                <a:lnTo>
                  <a:pt x="210604" y="8156"/>
                </a:lnTo>
                <a:lnTo>
                  <a:pt x="254532" y="30870"/>
                </a:lnTo>
                <a:lnTo>
                  <a:pt x="289169" y="65507"/>
                </a:lnTo>
                <a:lnTo>
                  <a:pt x="311883" y="109435"/>
                </a:lnTo>
                <a:lnTo>
                  <a:pt x="320039" y="160019"/>
                </a:lnTo>
                <a:lnTo>
                  <a:pt x="311883" y="210604"/>
                </a:lnTo>
                <a:lnTo>
                  <a:pt x="289169" y="254532"/>
                </a:lnTo>
                <a:lnTo>
                  <a:pt x="254532" y="289169"/>
                </a:lnTo>
                <a:lnTo>
                  <a:pt x="210604" y="311883"/>
                </a:lnTo>
                <a:lnTo>
                  <a:pt x="160020" y="320039"/>
                </a:lnTo>
                <a:lnTo>
                  <a:pt x="109435" y="311883"/>
                </a:lnTo>
                <a:lnTo>
                  <a:pt x="65507" y="289169"/>
                </a:lnTo>
                <a:lnTo>
                  <a:pt x="30870" y="254532"/>
                </a:lnTo>
                <a:lnTo>
                  <a:pt x="8156" y="210604"/>
                </a:lnTo>
                <a:lnTo>
                  <a:pt x="0" y="160019"/>
                </a:lnTo>
                <a:close/>
              </a:path>
            </a:pathLst>
          </a:custGeom>
          <a:ln w="2857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6220205" y="3489197"/>
            <a:ext cx="180594" cy="172719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9815321" y="3591305"/>
            <a:ext cx="422909" cy="360045"/>
          </a:xfrm>
          <a:custGeom>
            <a:rect l="l" t="t" r="r" b="b"/>
            <a:pathLst>
              <a:path w="422909" h="360045">
                <a:moveTo>
                  <a:pt x="211454" y="0"/>
                </a:moveTo>
                <a:lnTo>
                  <a:pt x="0" y="359664"/>
                </a:lnTo>
                <a:lnTo>
                  <a:pt x="422909" y="359664"/>
                </a:lnTo>
                <a:lnTo>
                  <a:pt x="211454" y="0"/>
                </a:lnTo>
                <a:close/>
              </a:path>
            </a:pathLst>
          </a:custGeom>
          <a:solidFill>
            <a:srgbClr val="638EF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8574023" y="4443984"/>
            <a:ext cx="388620" cy="335280"/>
          </a:xfrm>
          <a:custGeom>
            <a:rect l="l" t="t" r="r" b="b"/>
            <a:pathLst>
              <a:path w="388620" h="335279">
                <a:moveTo>
                  <a:pt x="388620" y="0"/>
                </a:moveTo>
                <a:lnTo>
                  <a:pt x="0" y="0"/>
                </a:lnTo>
                <a:lnTo>
                  <a:pt x="194309" y="335280"/>
                </a:lnTo>
                <a:lnTo>
                  <a:pt x="388620" y="0"/>
                </a:lnTo>
                <a:close/>
              </a:path>
            </a:pathLst>
          </a:custGeom>
          <a:solidFill>
            <a:srgbClr val="638EF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8766809" y="3591305"/>
            <a:ext cx="1261110" cy="1188085"/>
          </a:xfrm>
          <a:custGeom>
            <a:rect l="l" t="t" r="r" b="b"/>
            <a:pathLst>
              <a:path w="1261109" h="1188085">
                <a:moveTo>
                  <a:pt x="1261110" y="0"/>
                </a:moveTo>
                <a:lnTo>
                  <a:pt x="689101" y="0"/>
                </a:lnTo>
                <a:lnTo>
                  <a:pt x="0" y="1187958"/>
                </a:lnTo>
                <a:lnTo>
                  <a:pt x="572008" y="1187958"/>
                </a:lnTo>
                <a:lnTo>
                  <a:pt x="1261110" y="0"/>
                </a:lnTo>
                <a:close/>
              </a:path>
            </a:pathLst>
          </a:custGeom>
          <a:solidFill>
            <a:srgbClr val="638EF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8923019" y="4578096"/>
            <a:ext cx="320040" cy="320040"/>
          </a:xfrm>
          <a:custGeom>
            <a:rect l="l" t="t" r="r" b="b"/>
            <a:pathLst>
              <a:path w="320040" h="320039">
                <a:moveTo>
                  <a:pt x="160020" y="0"/>
                </a:moveTo>
                <a:lnTo>
                  <a:pt x="109435" y="8156"/>
                </a:lnTo>
                <a:lnTo>
                  <a:pt x="65507" y="30870"/>
                </a:lnTo>
                <a:lnTo>
                  <a:pt x="30870" y="65507"/>
                </a:lnTo>
                <a:lnTo>
                  <a:pt x="8156" y="109435"/>
                </a:lnTo>
                <a:lnTo>
                  <a:pt x="0" y="160019"/>
                </a:lnTo>
                <a:lnTo>
                  <a:pt x="8156" y="210604"/>
                </a:lnTo>
                <a:lnTo>
                  <a:pt x="30870" y="254532"/>
                </a:lnTo>
                <a:lnTo>
                  <a:pt x="65507" y="289169"/>
                </a:lnTo>
                <a:lnTo>
                  <a:pt x="109435" y="311883"/>
                </a:lnTo>
                <a:lnTo>
                  <a:pt x="160020" y="320039"/>
                </a:lnTo>
                <a:lnTo>
                  <a:pt x="210604" y="311883"/>
                </a:lnTo>
                <a:lnTo>
                  <a:pt x="254532" y="289169"/>
                </a:lnTo>
                <a:lnTo>
                  <a:pt x="289169" y="254532"/>
                </a:lnTo>
                <a:lnTo>
                  <a:pt x="311883" y="210604"/>
                </a:lnTo>
                <a:lnTo>
                  <a:pt x="320039" y="160019"/>
                </a:lnTo>
                <a:lnTo>
                  <a:pt x="311883" y="109435"/>
                </a:lnTo>
                <a:lnTo>
                  <a:pt x="289169" y="65507"/>
                </a:lnTo>
                <a:lnTo>
                  <a:pt x="254532" y="30870"/>
                </a:lnTo>
                <a:lnTo>
                  <a:pt x="210604" y="8156"/>
                </a:lnTo>
                <a:lnTo>
                  <a:pt x="160020" y="0"/>
                </a:lnTo>
                <a:close/>
              </a:path>
            </a:pathLst>
          </a:custGeom>
          <a:solidFill>
            <a:srgbClr val="638EF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8923019" y="4578096"/>
            <a:ext cx="320040" cy="320040"/>
          </a:xfrm>
          <a:custGeom>
            <a:rect l="l" t="t" r="r" b="b"/>
            <a:pathLst>
              <a:path w="320040" h="320039">
                <a:moveTo>
                  <a:pt x="0" y="160019"/>
                </a:moveTo>
                <a:lnTo>
                  <a:pt x="8156" y="109435"/>
                </a:lnTo>
                <a:lnTo>
                  <a:pt x="30870" y="65507"/>
                </a:lnTo>
                <a:lnTo>
                  <a:pt x="65507" y="30870"/>
                </a:lnTo>
                <a:lnTo>
                  <a:pt x="109435" y="8156"/>
                </a:lnTo>
                <a:lnTo>
                  <a:pt x="160020" y="0"/>
                </a:lnTo>
                <a:lnTo>
                  <a:pt x="210604" y="8156"/>
                </a:lnTo>
                <a:lnTo>
                  <a:pt x="254532" y="30870"/>
                </a:lnTo>
                <a:lnTo>
                  <a:pt x="289169" y="65507"/>
                </a:lnTo>
                <a:lnTo>
                  <a:pt x="311883" y="109435"/>
                </a:lnTo>
                <a:lnTo>
                  <a:pt x="320039" y="160019"/>
                </a:lnTo>
                <a:lnTo>
                  <a:pt x="311883" y="210604"/>
                </a:lnTo>
                <a:lnTo>
                  <a:pt x="289169" y="254532"/>
                </a:lnTo>
                <a:lnTo>
                  <a:pt x="254532" y="289169"/>
                </a:lnTo>
                <a:lnTo>
                  <a:pt x="210604" y="311883"/>
                </a:lnTo>
                <a:lnTo>
                  <a:pt x="160020" y="320039"/>
                </a:lnTo>
                <a:lnTo>
                  <a:pt x="109435" y="311883"/>
                </a:lnTo>
                <a:lnTo>
                  <a:pt x="65507" y="289169"/>
                </a:lnTo>
                <a:lnTo>
                  <a:pt x="30870" y="254532"/>
                </a:lnTo>
                <a:lnTo>
                  <a:pt x="8156" y="210604"/>
                </a:lnTo>
                <a:lnTo>
                  <a:pt x="0" y="160019"/>
                </a:lnTo>
                <a:close/>
              </a:path>
            </a:pathLst>
          </a:custGeom>
          <a:ln w="2857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8993123" y="4651247"/>
            <a:ext cx="180594" cy="173481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9044940" y="4891785"/>
            <a:ext cx="76200" cy="442595"/>
          </a:xfrm>
          <a:custGeom>
            <a:rect l="l" t="t" r="r" b="b"/>
            <a:pathLst>
              <a:path w="76200" h="442595">
                <a:moveTo>
                  <a:pt x="31750" y="367299"/>
                </a:moveTo>
                <a:lnTo>
                  <a:pt x="23252" y="369020"/>
                </a:lnTo>
                <a:lnTo>
                  <a:pt x="11144" y="377205"/>
                </a:lnTo>
                <a:lnTo>
                  <a:pt x="2988" y="389320"/>
                </a:lnTo>
                <a:lnTo>
                  <a:pt x="0" y="404113"/>
                </a:lnTo>
                <a:lnTo>
                  <a:pt x="2988" y="418961"/>
                </a:lnTo>
                <a:lnTo>
                  <a:pt x="11144" y="431069"/>
                </a:lnTo>
                <a:lnTo>
                  <a:pt x="23252" y="439225"/>
                </a:lnTo>
                <a:lnTo>
                  <a:pt x="38100" y="442213"/>
                </a:lnTo>
                <a:lnTo>
                  <a:pt x="52947" y="439225"/>
                </a:lnTo>
                <a:lnTo>
                  <a:pt x="65055" y="431069"/>
                </a:lnTo>
                <a:lnTo>
                  <a:pt x="73211" y="418961"/>
                </a:lnTo>
                <a:lnTo>
                  <a:pt x="74921" y="410463"/>
                </a:lnTo>
                <a:lnTo>
                  <a:pt x="34543" y="410463"/>
                </a:lnTo>
                <a:lnTo>
                  <a:pt x="31750" y="407669"/>
                </a:lnTo>
                <a:lnTo>
                  <a:pt x="31750" y="367299"/>
                </a:lnTo>
                <a:close/>
              </a:path>
              <a:path w="76200" h="442595">
                <a:moveTo>
                  <a:pt x="38100" y="366013"/>
                </a:moveTo>
                <a:lnTo>
                  <a:pt x="31750" y="367299"/>
                </a:lnTo>
                <a:lnTo>
                  <a:pt x="31750" y="407669"/>
                </a:lnTo>
                <a:lnTo>
                  <a:pt x="34543" y="410463"/>
                </a:lnTo>
                <a:lnTo>
                  <a:pt x="41655" y="410463"/>
                </a:lnTo>
                <a:lnTo>
                  <a:pt x="44450" y="407669"/>
                </a:lnTo>
                <a:lnTo>
                  <a:pt x="44450" y="367299"/>
                </a:lnTo>
                <a:lnTo>
                  <a:pt x="38100" y="366013"/>
                </a:lnTo>
                <a:close/>
              </a:path>
              <a:path w="76200" h="442595">
                <a:moveTo>
                  <a:pt x="44450" y="367299"/>
                </a:moveTo>
                <a:lnTo>
                  <a:pt x="44450" y="407669"/>
                </a:lnTo>
                <a:lnTo>
                  <a:pt x="41655" y="410463"/>
                </a:lnTo>
                <a:lnTo>
                  <a:pt x="74921" y="410463"/>
                </a:lnTo>
                <a:lnTo>
                  <a:pt x="76200" y="404113"/>
                </a:lnTo>
                <a:lnTo>
                  <a:pt x="73211" y="389320"/>
                </a:lnTo>
                <a:lnTo>
                  <a:pt x="65055" y="377205"/>
                </a:lnTo>
                <a:lnTo>
                  <a:pt x="52947" y="369020"/>
                </a:lnTo>
                <a:lnTo>
                  <a:pt x="44450" y="367299"/>
                </a:lnTo>
                <a:close/>
              </a:path>
              <a:path w="76200" h="442595">
                <a:moveTo>
                  <a:pt x="41655" y="0"/>
                </a:moveTo>
                <a:lnTo>
                  <a:pt x="34543" y="0"/>
                </a:lnTo>
                <a:lnTo>
                  <a:pt x="31750" y="2793"/>
                </a:lnTo>
                <a:lnTo>
                  <a:pt x="31750" y="367299"/>
                </a:lnTo>
                <a:lnTo>
                  <a:pt x="38100" y="366013"/>
                </a:lnTo>
                <a:lnTo>
                  <a:pt x="44450" y="366013"/>
                </a:lnTo>
                <a:lnTo>
                  <a:pt x="44450" y="2793"/>
                </a:lnTo>
                <a:lnTo>
                  <a:pt x="41655" y="0"/>
                </a:lnTo>
                <a:close/>
              </a:path>
              <a:path w="76200" h="442595">
                <a:moveTo>
                  <a:pt x="44450" y="366013"/>
                </a:moveTo>
                <a:lnTo>
                  <a:pt x="38100" y="366013"/>
                </a:lnTo>
                <a:lnTo>
                  <a:pt x="44450" y="367299"/>
                </a:lnTo>
                <a:lnTo>
                  <a:pt x="44450" y="366013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9537192" y="3415284"/>
            <a:ext cx="320040" cy="320040"/>
          </a:xfrm>
          <a:custGeom>
            <a:rect l="l" t="t" r="r" b="b"/>
            <a:pathLst>
              <a:path w="320040" h="320039">
                <a:moveTo>
                  <a:pt x="160019" y="0"/>
                </a:moveTo>
                <a:lnTo>
                  <a:pt x="109435" y="8156"/>
                </a:lnTo>
                <a:lnTo>
                  <a:pt x="65507" y="30870"/>
                </a:lnTo>
                <a:lnTo>
                  <a:pt x="30870" y="65507"/>
                </a:lnTo>
                <a:lnTo>
                  <a:pt x="8156" y="109435"/>
                </a:lnTo>
                <a:lnTo>
                  <a:pt x="0" y="160019"/>
                </a:lnTo>
                <a:lnTo>
                  <a:pt x="8156" y="210604"/>
                </a:lnTo>
                <a:lnTo>
                  <a:pt x="30870" y="254532"/>
                </a:lnTo>
                <a:lnTo>
                  <a:pt x="65507" y="289169"/>
                </a:lnTo>
                <a:lnTo>
                  <a:pt x="109435" y="311883"/>
                </a:lnTo>
                <a:lnTo>
                  <a:pt x="160019" y="320039"/>
                </a:lnTo>
                <a:lnTo>
                  <a:pt x="210604" y="311883"/>
                </a:lnTo>
                <a:lnTo>
                  <a:pt x="254532" y="289169"/>
                </a:lnTo>
                <a:lnTo>
                  <a:pt x="289169" y="254532"/>
                </a:lnTo>
                <a:lnTo>
                  <a:pt x="311883" y="210604"/>
                </a:lnTo>
                <a:lnTo>
                  <a:pt x="320039" y="160019"/>
                </a:lnTo>
                <a:lnTo>
                  <a:pt x="311883" y="109435"/>
                </a:lnTo>
                <a:lnTo>
                  <a:pt x="289169" y="65507"/>
                </a:lnTo>
                <a:lnTo>
                  <a:pt x="254532" y="30870"/>
                </a:lnTo>
                <a:lnTo>
                  <a:pt x="210604" y="8156"/>
                </a:lnTo>
                <a:lnTo>
                  <a:pt x="160019" y="0"/>
                </a:lnTo>
                <a:close/>
              </a:path>
            </a:pathLst>
          </a:custGeom>
          <a:solidFill>
            <a:srgbClr val="638EF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9537192" y="3415284"/>
            <a:ext cx="320040" cy="320040"/>
          </a:xfrm>
          <a:custGeom>
            <a:rect l="l" t="t" r="r" b="b"/>
            <a:pathLst>
              <a:path w="320040" h="320039">
                <a:moveTo>
                  <a:pt x="0" y="160019"/>
                </a:moveTo>
                <a:lnTo>
                  <a:pt x="8156" y="109435"/>
                </a:lnTo>
                <a:lnTo>
                  <a:pt x="30870" y="65507"/>
                </a:lnTo>
                <a:lnTo>
                  <a:pt x="65507" y="30870"/>
                </a:lnTo>
                <a:lnTo>
                  <a:pt x="109435" y="8156"/>
                </a:lnTo>
                <a:lnTo>
                  <a:pt x="160019" y="0"/>
                </a:lnTo>
                <a:lnTo>
                  <a:pt x="210604" y="8156"/>
                </a:lnTo>
                <a:lnTo>
                  <a:pt x="254532" y="30870"/>
                </a:lnTo>
                <a:lnTo>
                  <a:pt x="289169" y="65507"/>
                </a:lnTo>
                <a:lnTo>
                  <a:pt x="311883" y="109435"/>
                </a:lnTo>
                <a:lnTo>
                  <a:pt x="320039" y="160019"/>
                </a:lnTo>
                <a:lnTo>
                  <a:pt x="311883" y="210604"/>
                </a:lnTo>
                <a:lnTo>
                  <a:pt x="289169" y="254532"/>
                </a:lnTo>
                <a:lnTo>
                  <a:pt x="254532" y="289169"/>
                </a:lnTo>
                <a:lnTo>
                  <a:pt x="210604" y="311883"/>
                </a:lnTo>
                <a:lnTo>
                  <a:pt x="160019" y="320039"/>
                </a:lnTo>
                <a:lnTo>
                  <a:pt x="109435" y="311883"/>
                </a:lnTo>
                <a:lnTo>
                  <a:pt x="65507" y="289169"/>
                </a:lnTo>
                <a:lnTo>
                  <a:pt x="30870" y="254532"/>
                </a:lnTo>
                <a:lnTo>
                  <a:pt x="8156" y="210604"/>
                </a:lnTo>
                <a:lnTo>
                  <a:pt x="0" y="160019"/>
                </a:lnTo>
                <a:close/>
              </a:path>
            </a:pathLst>
          </a:custGeom>
          <a:ln w="2857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9606533" y="3489197"/>
            <a:ext cx="181356" cy="172719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 txBox="1"/>
          <p:nvPr/>
        </p:nvSpPr>
        <p:spPr>
          <a:xfrm>
            <a:off x="4016755" y="4860075"/>
            <a:ext cx="3395345" cy="1373505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R="27940" algn="ctr">
              <a:lnSpc>
                <a:spcPct val="100000"/>
              </a:lnSpc>
              <a:spcBef>
                <a:spcPts val="640"/>
              </a:spcBef>
            </a:pPr>
            <a:r>
              <a:rPr sz="1400" b="1" spc="-5">
                <a:latin typeface="微软雅黑"/>
                <a:cs typeface="微软雅黑"/>
              </a:rPr>
              <a:t>2019</a:t>
            </a:r>
            <a:r>
              <a:rPr sz="1400" b="1" i="1" spc="-5">
                <a:latin typeface="微软雅黑"/>
                <a:cs typeface="微软雅黑"/>
              </a:rPr>
              <a:t>年</a:t>
            </a:r>
            <a:r>
              <a:rPr sz="1400" b="1" spc="-5">
                <a:latin typeface="微软雅黑"/>
                <a:cs typeface="微软雅黑"/>
              </a:rPr>
              <a:t>11</a:t>
            </a:r>
            <a:r>
              <a:rPr sz="1400" b="1" i="1" spc="-5">
                <a:latin typeface="微软雅黑"/>
                <a:cs typeface="微软雅黑"/>
              </a:rPr>
              <a:t>月</a:t>
            </a:r>
            <a:endParaRPr sz="1400">
              <a:latin typeface="微软雅黑"/>
              <a:cs typeface="微软雅黑"/>
            </a:endParaRPr>
          </a:p>
          <a:p>
            <a:pPr marL="16510" algn="ctr">
              <a:lnSpc>
                <a:spcPct val="100000"/>
              </a:lnSpc>
              <a:spcBef>
                <a:spcPts val="470"/>
              </a:spcBef>
            </a:pPr>
            <a:r>
              <a:rPr sz="1200" b="1" i="1">
                <a:latin typeface="微软雅黑"/>
                <a:cs typeface="微软雅黑"/>
              </a:rPr>
              <a:t>《关于以药品集中采购和使用为突破口进一步深化</a:t>
            </a:r>
            <a:endParaRPr sz="1200">
              <a:latin typeface="微软雅黑"/>
              <a:cs typeface="微软雅黑"/>
            </a:endParaRPr>
          </a:p>
          <a:p>
            <a:pPr marL="334010">
              <a:lnSpc>
                <a:spcPct val="100000"/>
              </a:lnSpc>
              <a:spcBef>
                <a:spcPts val="720"/>
              </a:spcBef>
            </a:pPr>
            <a:r>
              <a:rPr sz="1200" b="1" i="1">
                <a:latin typeface="微软雅黑"/>
                <a:cs typeface="微软雅黑"/>
              </a:rPr>
              <a:t>医药卫生体制改革若干政策措施的通知》</a:t>
            </a:r>
            <a:endParaRPr sz="1200">
              <a:latin typeface="微软雅黑"/>
              <a:cs typeface="微软雅黑"/>
            </a:endParaRPr>
          </a:p>
          <a:p>
            <a:pPr marL="12700" marR="21590">
              <a:lnSpc>
                <a:spcPct val="150000"/>
              </a:lnSpc>
            </a:pPr>
            <a:r>
              <a:rPr sz="1200">
                <a:latin typeface="微软雅黑"/>
                <a:cs typeface="微软雅黑"/>
              </a:rPr>
              <a:t>在做好药品集中采购工作的基础上，探索逐步</a:t>
            </a:r>
            <a:r>
              <a:rPr sz="1200">
                <a:solidFill>
                  <a:srgbClr val="FF0000"/>
                </a:solidFill>
                <a:latin typeface="微软雅黑"/>
                <a:cs typeface="微软雅黑"/>
              </a:rPr>
              <a:t>将高 值医用耗材纳入国家组织或地方集中采购范围</a:t>
            </a:r>
            <a:r>
              <a:rPr sz="1200">
                <a:latin typeface="微软雅黑"/>
                <a:cs typeface="微软雅黑"/>
              </a:rPr>
              <a:t>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9475723" y="6409392"/>
            <a:ext cx="2159000" cy="15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10"/>
              </a:lnSpc>
            </a:pP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资料来源：前瞻产业研究院整理</a:t>
            </a:r>
            <a:endParaRPr sz="1050">
              <a:latin typeface="黑体"/>
              <a:cs typeface="黑体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5218429" y="2062377"/>
            <a:ext cx="2616835" cy="543560"/>
          </a:xfrm>
          <a:prstGeom prst="rect">
            <a:avLst/>
          </a:prstGeom>
        </p:spPr>
        <p:txBody>
          <a:bodyPr vert="horz" wrap="square" lIns="0" tIns="78105" rIns="0" bIns="0" rtlCol="0">
            <a:spAutoFit/>
          </a:bodyPr>
          <a:lstStyle/>
          <a:p>
            <a:pPr marL="723265">
              <a:lnSpc>
                <a:spcPct val="100000"/>
              </a:lnSpc>
              <a:spcBef>
                <a:spcPts val="615"/>
              </a:spcBef>
            </a:pPr>
            <a:r>
              <a:rPr sz="1400" b="1">
                <a:latin typeface="微软雅黑"/>
                <a:cs typeface="微软雅黑"/>
              </a:rPr>
              <a:t>2020</a:t>
            </a:r>
            <a:r>
              <a:rPr sz="1400" b="1" i="1" spc="-5">
                <a:latin typeface="微软雅黑"/>
                <a:cs typeface="微软雅黑"/>
              </a:rPr>
              <a:t>年</a:t>
            </a:r>
            <a:r>
              <a:rPr sz="1400" b="1">
                <a:latin typeface="微软雅黑"/>
                <a:cs typeface="微软雅黑"/>
              </a:rPr>
              <a:t>2</a:t>
            </a:r>
            <a:r>
              <a:rPr sz="1400" b="1" i="1">
                <a:latin typeface="微软雅黑"/>
                <a:cs typeface="微软雅黑"/>
              </a:rPr>
              <a:t>月</a:t>
            </a:r>
            <a:endParaRPr sz="1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440"/>
              </a:spcBef>
            </a:pPr>
            <a:r>
              <a:rPr sz="1200" b="1" i="1" spc="-5">
                <a:latin typeface="微软雅黑"/>
                <a:cs typeface="微软雅黑"/>
              </a:rPr>
              <a:t>《关于深化医疗保障制度改革的意</a:t>
            </a:r>
            <a:r>
              <a:rPr sz="1200" b="1" i="1">
                <a:latin typeface="微软雅黑"/>
                <a:cs typeface="微软雅黑"/>
              </a:rPr>
              <a:t>见》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4740655" y="3110991"/>
            <a:ext cx="15494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微软雅黑"/>
                <a:cs typeface="微软雅黑"/>
              </a:rPr>
              <a:t>全国性联盟采购机制。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8357616" y="2077085"/>
            <a:ext cx="3378835" cy="516255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978535">
              <a:lnSpc>
                <a:spcPct val="100000"/>
              </a:lnSpc>
              <a:spcBef>
                <a:spcPts val="500"/>
              </a:spcBef>
            </a:pPr>
            <a:r>
              <a:rPr sz="1400" b="1">
                <a:latin typeface="微软雅黑"/>
                <a:cs typeface="微软雅黑"/>
              </a:rPr>
              <a:t>2021</a:t>
            </a:r>
            <a:r>
              <a:rPr sz="1400" b="1" i="1" spc="-5">
                <a:latin typeface="微软雅黑"/>
                <a:cs typeface="微软雅黑"/>
              </a:rPr>
              <a:t>年</a:t>
            </a:r>
            <a:r>
              <a:rPr sz="1400" b="1">
                <a:latin typeface="微软雅黑"/>
                <a:cs typeface="微软雅黑"/>
              </a:rPr>
              <a:t>9</a:t>
            </a:r>
            <a:r>
              <a:rPr sz="1400" b="1" i="1">
                <a:latin typeface="微软雅黑"/>
                <a:cs typeface="微软雅黑"/>
              </a:rPr>
              <a:t>月</a:t>
            </a:r>
            <a:endParaRPr sz="1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340"/>
              </a:spcBef>
            </a:pPr>
            <a:r>
              <a:rPr sz="1200" b="1" i="1">
                <a:latin typeface="微软雅黑"/>
                <a:cs typeface="微软雅黑"/>
              </a:rPr>
              <a:t>《关于印发“十四五”全民医疗保障规划的通知》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4740655" y="2580639"/>
            <a:ext cx="6806565" cy="5010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</a:pPr>
            <a:r>
              <a:rPr sz="1200">
                <a:latin typeface="微软雅黑"/>
                <a:cs typeface="微软雅黑"/>
              </a:rPr>
              <a:t>以医保支付为基础，</a:t>
            </a:r>
            <a:r>
              <a:rPr sz="1200">
                <a:solidFill>
                  <a:srgbClr val="FF0000"/>
                </a:solidFill>
                <a:latin typeface="微软雅黑"/>
                <a:cs typeface="微软雅黑"/>
              </a:rPr>
              <a:t>建立招标、采购、交易、结算、</a:t>
            </a:r>
            <a:r>
              <a:rPr sz="1200" spc="100">
                <a:solidFill>
                  <a:srgbClr val="FF0000"/>
                </a:solidFill>
                <a:latin typeface="微软雅黑"/>
                <a:cs typeface="微软雅黑"/>
              </a:rPr>
              <a:t> </a:t>
            </a:r>
            <a:r>
              <a:rPr sz="1800" baseline="4629">
                <a:latin typeface="微软雅黑"/>
                <a:cs typeface="微软雅黑"/>
              </a:rPr>
              <a:t>到</a:t>
            </a:r>
            <a:r>
              <a:rPr sz="1800" spc="-7" baseline="4629">
                <a:latin typeface="微软雅黑"/>
                <a:cs typeface="微软雅黑"/>
              </a:rPr>
              <a:t>2025</a:t>
            </a:r>
            <a:r>
              <a:rPr sz="1800" baseline="4629">
                <a:latin typeface="微软雅黑"/>
                <a:cs typeface="微软雅黑"/>
              </a:rPr>
              <a:t>年，各省（自治区、直辖市）国家和省 </a:t>
            </a:r>
            <a:r>
              <a:rPr sz="1200">
                <a:solidFill>
                  <a:srgbClr val="FF0000"/>
                </a:solidFill>
                <a:latin typeface="微软雅黑"/>
                <a:cs typeface="微软雅黑"/>
              </a:rPr>
              <a:t>监督一体化的省级招标采购平台</a:t>
            </a:r>
            <a:r>
              <a:rPr sz="1200">
                <a:latin typeface="微软雅黑"/>
                <a:cs typeface="微软雅黑"/>
              </a:rPr>
              <a:t>，推进构建区域性、</a:t>
            </a:r>
            <a:r>
              <a:rPr sz="1200" spc="55">
                <a:latin typeface="微软雅黑"/>
                <a:cs typeface="微软雅黑"/>
              </a:rPr>
              <a:t> </a:t>
            </a:r>
            <a:r>
              <a:rPr sz="1800" baseline="4629">
                <a:latin typeface="微软雅黑"/>
                <a:cs typeface="微软雅黑"/>
              </a:rPr>
              <a:t>级药品集中带量采购品种达</a:t>
            </a:r>
            <a:r>
              <a:rPr sz="1800" spc="-7" baseline="4629">
                <a:solidFill>
                  <a:srgbClr val="FF0000"/>
                </a:solidFill>
                <a:latin typeface="微软雅黑"/>
                <a:cs typeface="微软雅黑"/>
              </a:rPr>
              <a:t>500</a:t>
            </a:r>
            <a:r>
              <a:rPr sz="1800" baseline="4629">
                <a:solidFill>
                  <a:srgbClr val="FF0000"/>
                </a:solidFill>
                <a:latin typeface="微软雅黑"/>
                <a:cs typeface="微软雅黑"/>
              </a:rPr>
              <a:t>个以上</a:t>
            </a:r>
            <a:r>
              <a:rPr sz="1800" baseline="4629">
                <a:latin typeface="微软雅黑"/>
                <a:cs typeface="微软雅黑"/>
              </a:rPr>
              <a:t>；高值医</a:t>
            </a:r>
            <a:endParaRPr sz="1800" baseline="4629">
              <a:latin typeface="微软雅黑"/>
              <a:cs typeface="微软雅黑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8357616" y="3097784"/>
            <a:ext cx="25533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微软雅黑"/>
                <a:cs typeface="微软雅黑"/>
              </a:rPr>
              <a:t>用耗材集中带量采购品种达</a:t>
            </a:r>
            <a:r>
              <a:rPr sz="1200" spc="-5">
                <a:solidFill>
                  <a:srgbClr val="FF0000"/>
                </a:solidFill>
                <a:latin typeface="微软雅黑"/>
                <a:cs typeface="微软雅黑"/>
              </a:rPr>
              <a:t>5</a:t>
            </a:r>
            <a:r>
              <a:rPr sz="1200">
                <a:solidFill>
                  <a:srgbClr val="FF0000"/>
                </a:solidFill>
                <a:latin typeface="微软雅黑"/>
                <a:cs typeface="微软雅黑"/>
              </a:rPr>
              <a:t>类以上</a:t>
            </a:r>
            <a:r>
              <a:rPr sz="1200">
                <a:latin typeface="微软雅黑"/>
                <a:cs typeface="微软雅黑"/>
              </a:rPr>
              <a:t>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7901431" y="4850727"/>
            <a:ext cx="3248025" cy="1383030"/>
          </a:xfrm>
          <a:prstGeom prst="rect">
            <a:avLst/>
          </a:prstGeom>
        </p:spPr>
        <p:txBody>
          <a:bodyPr vert="horz" wrap="square" lIns="0" tIns="86360" rIns="0" bIns="0" rtlCol="0">
            <a:spAutoFit/>
          </a:bodyPr>
          <a:lstStyle/>
          <a:p>
            <a:pPr marL="1071245">
              <a:lnSpc>
                <a:spcPct val="100000"/>
              </a:lnSpc>
              <a:spcBef>
                <a:spcPts val="680"/>
              </a:spcBef>
            </a:pPr>
            <a:r>
              <a:rPr sz="1400" b="1" spc="-5">
                <a:latin typeface="微软雅黑"/>
                <a:cs typeface="微软雅黑"/>
              </a:rPr>
              <a:t>2021</a:t>
            </a:r>
            <a:r>
              <a:rPr sz="1400" b="1" i="1" spc="-5">
                <a:latin typeface="微软雅黑"/>
                <a:cs typeface="微软雅黑"/>
              </a:rPr>
              <a:t>年</a:t>
            </a:r>
            <a:r>
              <a:rPr sz="1400" b="1" spc="-5">
                <a:latin typeface="微软雅黑"/>
                <a:cs typeface="微软雅黑"/>
              </a:rPr>
              <a:t>1</a:t>
            </a:r>
            <a:r>
              <a:rPr sz="1400" b="1" i="1" spc="-5">
                <a:latin typeface="微软雅黑"/>
                <a:cs typeface="微软雅黑"/>
              </a:rPr>
              <a:t>月</a:t>
            </a:r>
            <a:endParaRPr sz="1400">
              <a:latin typeface="微软雅黑"/>
              <a:cs typeface="微软雅黑"/>
            </a:endParaRPr>
          </a:p>
          <a:p>
            <a:pPr marL="34290">
              <a:lnSpc>
                <a:spcPct val="100000"/>
              </a:lnSpc>
              <a:spcBef>
                <a:spcPts val="505"/>
              </a:spcBef>
            </a:pPr>
            <a:r>
              <a:rPr sz="1200" b="1" i="1">
                <a:latin typeface="微软雅黑"/>
                <a:cs typeface="微软雅黑"/>
              </a:rPr>
              <a:t>《关于推动药品集中带量采购工作常态化制度化</a:t>
            </a:r>
            <a:endParaRPr sz="1200">
              <a:latin typeface="微软雅黑"/>
              <a:cs typeface="微软雅黑"/>
            </a:endParaRPr>
          </a:p>
          <a:p>
            <a:pPr marL="1177290">
              <a:lnSpc>
                <a:spcPct val="100000"/>
              </a:lnSpc>
              <a:spcBef>
                <a:spcPts val="720"/>
              </a:spcBef>
            </a:pPr>
            <a:r>
              <a:rPr sz="1200" b="1" i="1">
                <a:latin typeface="微软雅黑"/>
                <a:cs typeface="微软雅黑"/>
              </a:rPr>
              <a:t>开展的意见》</a:t>
            </a:r>
            <a:endParaRPr sz="1200">
              <a:latin typeface="微软雅黑"/>
              <a:cs typeface="微软雅黑"/>
            </a:endParaRPr>
          </a:p>
          <a:p>
            <a:pPr marL="12700" marR="26670">
              <a:lnSpc>
                <a:spcPct val="150000"/>
              </a:lnSpc>
            </a:pPr>
            <a:r>
              <a:rPr sz="1200">
                <a:latin typeface="微软雅黑"/>
                <a:cs typeface="微软雅黑"/>
              </a:rPr>
              <a:t>标志着药品集中带量采购工作进入</a:t>
            </a:r>
            <a:r>
              <a:rPr sz="1200">
                <a:solidFill>
                  <a:srgbClr val="FF0000"/>
                </a:solidFill>
                <a:latin typeface="微软雅黑"/>
                <a:cs typeface="微软雅黑"/>
              </a:rPr>
              <a:t>常态化、制度 化发展新阶段</a:t>
            </a:r>
            <a:r>
              <a:rPr sz="1200">
                <a:latin typeface="微软雅黑"/>
                <a:cs typeface="微软雅黑"/>
              </a:rPr>
              <a:t>。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63118" y="888999"/>
            <a:ext cx="10960735" cy="1259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800" spc="150">
                <a:latin typeface="黑体"/>
                <a:cs typeface="黑体"/>
              </a:rPr>
              <a:t>《“十四五”全民医疗保障规划》中对各省（自治区、直辖市）国家和省级药品集中带量采购品种数 量以及高值医用耗材集中带量采购品种数量提出了预期性目标，到2025年，药品集中带量采购品种达  </a:t>
            </a:r>
            <a:r>
              <a:rPr sz="1800" spc="150">
                <a:solidFill>
                  <a:srgbClr val="FF0000"/>
                </a:solidFill>
                <a:latin typeface="黑体"/>
                <a:cs typeface="黑体"/>
              </a:rPr>
              <a:t>500个以上</a:t>
            </a:r>
            <a:r>
              <a:rPr sz="1800" spc="150">
                <a:latin typeface="黑体"/>
                <a:cs typeface="黑体"/>
              </a:rPr>
              <a:t>，高值医用耗材集中带量采购品种达</a:t>
            </a:r>
            <a:r>
              <a:rPr sz="1800" spc="150">
                <a:solidFill>
                  <a:srgbClr val="FF0000"/>
                </a:solidFill>
                <a:latin typeface="黑体"/>
                <a:cs typeface="黑体"/>
              </a:rPr>
              <a:t>5类以上</a:t>
            </a:r>
            <a:r>
              <a:rPr sz="1800">
                <a:latin typeface="黑体"/>
                <a:cs typeface="黑体"/>
              </a:rPr>
              <a:t>。</a:t>
            </a:r>
            <a:endParaRPr sz="1800">
              <a:latin typeface="黑体"/>
              <a:cs typeface="黑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47191" y="399288"/>
            <a:ext cx="6680200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00" spc="95"/>
              <a:t>1.2</a:t>
            </a:r>
            <a:r>
              <a:rPr sz="2000" spc="250"/>
              <a:t> </a:t>
            </a:r>
            <a:r>
              <a:rPr sz="2000" spc="145"/>
              <a:t>医</a:t>
            </a:r>
            <a:r>
              <a:rPr sz="2000" spc="155"/>
              <a:t>疗</a:t>
            </a:r>
            <a:r>
              <a:rPr sz="2000" spc="145"/>
              <a:t>集</a:t>
            </a:r>
            <a:r>
              <a:rPr sz="2000" spc="155"/>
              <a:t>采</a:t>
            </a:r>
            <a:r>
              <a:rPr sz="2000" spc="145"/>
              <a:t>发</a:t>
            </a:r>
            <a:r>
              <a:rPr sz="2000" spc="155"/>
              <a:t>展</a:t>
            </a:r>
            <a:r>
              <a:rPr sz="2000" spc="145"/>
              <a:t>阶</a:t>
            </a:r>
            <a:r>
              <a:rPr sz="2000" spc="155"/>
              <a:t>段</a:t>
            </a:r>
            <a:r>
              <a:rPr sz="2000" spc="145"/>
              <a:t>：</a:t>
            </a:r>
            <a:r>
              <a:rPr sz="2000" spc="155"/>
              <a:t>医</a:t>
            </a:r>
            <a:r>
              <a:rPr sz="2000" spc="145"/>
              <a:t>保</a:t>
            </a:r>
            <a:r>
              <a:rPr sz="2000" spc="155"/>
              <a:t>治</a:t>
            </a:r>
            <a:r>
              <a:rPr sz="2000" spc="145"/>
              <a:t>理</a:t>
            </a:r>
            <a:r>
              <a:rPr sz="2000" spc="155"/>
              <a:t>阶</a:t>
            </a:r>
            <a:r>
              <a:rPr sz="2000" spc="145"/>
              <a:t>段</a:t>
            </a:r>
            <a:r>
              <a:rPr sz="2000" spc="-10"/>
              <a:t>（</a:t>
            </a:r>
            <a:r>
              <a:rPr sz="2000" spc="-815"/>
              <a:t> </a:t>
            </a:r>
            <a:r>
              <a:rPr sz="2000" spc="150"/>
              <a:t>2018</a:t>
            </a:r>
            <a:r>
              <a:rPr sz="2000" spc="155"/>
              <a:t>年</a:t>
            </a:r>
            <a:r>
              <a:rPr sz="2000" spc="145"/>
              <a:t>至</a:t>
            </a:r>
            <a:r>
              <a:rPr sz="2000" spc="155"/>
              <a:t>今</a:t>
            </a:r>
            <a:r>
              <a:rPr sz="2000" spc="-10"/>
              <a:t>）</a:t>
            </a:r>
            <a:endParaRPr sz="2000"/>
          </a:p>
        </p:txBody>
      </p:sp>
      <p:sp>
        <p:nvSpPr>
          <p:cNvPr id="4" name="object 4"/>
          <p:cNvSpPr/>
          <p:nvPr/>
        </p:nvSpPr>
        <p:spPr>
          <a:xfrm>
            <a:off x="3316985" y="3672078"/>
            <a:ext cx="214122" cy="207264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 flipH="1">
            <a:off x="3423665" y="2972561"/>
            <a:ext cx="0" cy="699770"/>
          </a:xfrm>
          <a:custGeom>
            <a:rect l="l" t="t" r="r" b="b"/>
            <a:pathLst>
              <a:path h="699770">
                <a:moveTo>
                  <a:pt x="0" y="0"/>
                </a:moveTo>
                <a:lnTo>
                  <a:pt x="0" y="699643"/>
                </a:lnTo>
              </a:path>
            </a:pathLst>
          </a:custGeom>
          <a:ln w="6350">
            <a:solidFill>
              <a:srgbClr val="092C82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 flipH="1">
            <a:off x="8746235" y="3068573"/>
            <a:ext cx="0" cy="602615"/>
          </a:xfrm>
          <a:custGeom>
            <a:rect l="l" t="t" r="r" b="b"/>
            <a:pathLst>
              <a:path h="602614">
                <a:moveTo>
                  <a:pt x="0" y="0"/>
                </a:moveTo>
                <a:lnTo>
                  <a:pt x="0" y="602361"/>
                </a:lnTo>
              </a:path>
            </a:pathLst>
          </a:custGeom>
          <a:ln w="6350">
            <a:solidFill>
              <a:srgbClr val="638EF3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8647938" y="3672078"/>
            <a:ext cx="214121" cy="20726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5987034" y="2558795"/>
            <a:ext cx="5518150" cy="509905"/>
          </a:xfrm>
          <a:custGeom>
            <a:rect l="l" t="t" r="r" b="b"/>
            <a:pathLst>
              <a:path w="5518150" h="509905">
                <a:moveTo>
                  <a:pt x="0" y="509777"/>
                </a:moveTo>
                <a:lnTo>
                  <a:pt x="5517642" y="509777"/>
                </a:lnTo>
                <a:lnTo>
                  <a:pt x="5517642" y="0"/>
                </a:lnTo>
                <a:lnTo>
                  <a:pt x="0" y="0"/>
                </a:lnTo>
                <a:lnTo>
                  <a:pt x="0" y="509777"/>
                </a:lnTo>
                <a:close/>
              </a:path>
            </a:pathLst>
          </a:custGeom>
          <a:solidFill>
            <a:srgbClr val="4185E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665226" y="2558795"/>
            <a:ext cx="5516880" cy="509905"/>
          </a:xfrm>
          <a:custGeom>
            <a:rect l="l" t="t" r="r" b="b"/>
            <a:pathLst>
              <a:path w="5516880" h="509905">
                <a:moveTo>
                  <a:pt x="5329301" y="0"/>
                </a:moveTo>
                <a:lnTo>
                  <a:pt x="0" y="0"/>
                </a:lnTo>
                <a:lnTo>
                  <a:pt x="0" y="509777"/>
                </a:lnTo>
                <a:lnTo>
                  <a:pt x="5329301" y="509777"/>
                </a:lnTo>
                <a:lnTo>
                  <a:pt x="5329301" y="335152"/>
                </a:lnTo>
                <a:lnTo>
                  <a:pt x="5516880" y="254888"/>
                </a:lnTo>
                <a:lnTo>
                  <a:pt x="5329301" y="174625"/>
                </a:lnTo>
                <a:lnTo>
                  <a:pt x="5329301" y="0"/>
                </a:lnTo>
                <a:close/>
              </a:path>
            </a:pathLst>
          </a:custGeom>
          <a:solidFill>
            <a:srgbClr val="092C8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2300477" y="2690113"/>
            <a:ext cx="9204325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5334635"/>
              </a:tabLst>
            </a:pPr>
            <a:r>
              <a:rPr sz="1400" b="1" spc="-10">
                <a:solidFill>
                  <a:srgbClr val="FFFFFF"/>
                </a:solidFill>
                <a:latin typeface="黑体"/>
                <a:cs typeface="黑体"/>
              </a:rPr>
              <a:t>“十三五”规</a:t>
            </a:r>
            <a:r>
              <a:rPr sz="1400" b="1" spc="-5">
                <a:solidFill>
                  <a:srgbClr val="FFFFFF"/>
                </a:solidFill>
                <a:latin typeface="黑体"/>
                <a:cs typeface="黑体"/>
              </a:rPr>
              <a:t>划</a:t>
            </a:r>
            <a:r>
              <a:rPr sz="1400" b="1" spc="-15">
                <a:solidFill>
                  <a:srgbClr val="FFFFFF"/>
                </a:solidFill>
                <a:latin typeface="黑体"/>
                <a:cs typeface="黑体"/>
              </a:rPr>
              <a:t>-</a:t>
            </a:r>
            <a:r>
              <a:rPr sz="1400" b="1" spc="-10">
                <a:solidFill>
                  <a:srgbClr val="FFFFFF"/>
                </a:solidFill>
                <a:latin typeface="黑体"/>
                <a:cs typeface="黑体"/>
              </a:rPr>
              <a:t>预期性目标	</a:t>
            </a:r>
            <a:r>
              <a:rPr sz="1400" b="1" spc="-5">
                <a:solidFill>
                  <a:srgbClr val="FFFFFF"/>
                </a:solidFill>
                <a:latin typeface="黑体"/>
                <a:cs typeface="黑体"/>
              </a:rPr>
              <a:t>“</a:t>
            </a:r>
            <a:r>
              <a:rPr sz="1400" b="1" spc="-10">
                <a:solidFill>
                  <a:srgbClr val="FFFFFF"/>
                </a:solidFill>
                <a:latin typeface="黑体"/>
                <a:cs typeface="黑体"/>
              </a:rPr>
              <a:t>十四五</a:t>
            </a:r>
            <a:r>
              <a:rPr sz="1400" b="1" spc="-5">
                <a:solidFill>
                  <a:srgbClr val="FFFFFF"/>
                </a:solidFill>
                <a:latin typeface="黑体"/>
                <a:cs typeface="黑体"/>
              </a:rPr>
              <a:t>”</a:t>
            </a:r>
            <a:r>
              <a:rPr sz="1400" b="1" spc="-10">
                <a:solidFill>
                  <a:srgbClr val="FFFFFF"/>
                </a:solidFill>
                <a:latin typeface="黑体"/>
                <a:cs typeface="黑体"/>
              </a:rPr>
              <a:t>规划</a:t>
            </a:r>
            <a:r>
              <a:rPr sz="1400" b="1" spc="-15">
                <a:solidFill>
                  <a:srgbClr val="FFFFFF"/>
                </a:solidFill>
                <a:latin typeface="黑体"/>
                <a:cs typeface="黑体"/>
              </a:rPr>
              <a:t>-</a:t>
            </a:r>
            <a:r>
              <a:rPr sz="1400" b="1" spc="-10">
                <a:solidFill>
                  <a:srgbClr val="FFFFFF"/>
                </a:solidFill>
                <a:latin typeface="黑体"/>
                <a:cs typeface="黑体"/>
              </a:rPr>
              <a:t>预期性目标</a:t>
            </a:r>
            <a:endParaRPr sz="1400">
              <a:latin typeface="黑体"/>
              <a:cs typeface="黑体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1419605" y="5446776"/>
            <a:ext cx="749045" cy="359664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1666494" y="5224779"/>
            <a:ext cx="254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3068EE"/>
                </a:solidFill>
                <a:latin typeface="黑体"/>
                <a:cs typeface="黑体"/>
              </a:rPr>
              <a:t>112</a:t>
            </a:r>
            <a:endParaRPr sz="1200">
              <a:latin typeface="黑体"/>
              <a:cs typeface="黑体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94333" y="5927344"/>
            <a:ext cx="20066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黑体"/>
                <a:cs typeface="黑体"/>
              </a:rPr>
              <a:t>药品集中带量采购品种（个）</a:t>
            </a:r>
            <a:endParaRPr sz="1200">
              <a:latin typeface="黑体"/>
              <a:cs typeface="黑体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7111745" y="4201667"/>
            <a:ext cx="749046" cy="1604772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 txBox="1"/>
          <p:nvPr/>
        </p:nvSpPr>
        <p:spPr>
          <a:xfrm>
            <a:off x="7248652" y="3948429"/>
            <a:ext cx="4064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FF0000"/>
                </a:solidFill>
                <a:latin typeface="黑体"/>
                <a:cs typeface="黑体"/>
              </a:rPr>
              <a:t>＞500</a:t>
            </a:r>
            <a:endParaRPr sz="1200">
              <a:latin typeface="黑体"/>
              <a:cs typeface="黑体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4384547" y="5759958"/>
            <a:ext cx="749046" cy="3809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 txBox="1"/>
          <p:nvPr/>
        </p:nvSpPr>
        <p:spPr>
          <a:xfrm>
            <a:off x="4711191" y="5547359"/>
            <a:ext cx="1016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3068EE"/>
                </a:solidFill>
                <a:latin typeface="黑体"/>
                <a:cs typeface="黑体"/>
              </a:rPr>
              <a:t>1</a:t>
            </a:r>
            <a:endParaRPr sz="1200">
              <a:latin typeface="黑体"/>
              <a:cs typeface="黑体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449828" y="5926835"/>
            <a:ext cx="2616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黑体"/>
                <a:cs typeface="黑体"/>
              </a:rPr>
              <a:t>高值医用耗材集中带量采购品种（类）</a:t>
            </a:r>
            <a:endParaRPr sz="1200">
              <a:latin typeface="黑体"/>
              <a:cs typeface="黑体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10023347" y="5733288"/>
            <a:ext cx="749046" cy="16002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 txBox="1"/>
          <p:nvPr/>
        </p:nvSpPr>
        <p:spPr>
          <a:xfrm>
            <a:off x="6595364" y="5532628"/>
            <a:ext cx="5163185" cy="10439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1191260" algn="r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FF0000"/>
                </a:solidFill>
                <a:latin typeface="黑体"/>
                <a:cs typeface="黑体"/>
              </a:rPr>
              <a:t>＞5</a:t>
            </a:r>
            <a:endParaRPr sz="12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25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tabLst>
                <a:tab pos="2559050"/>
              </a:tabLst>
            </a:pPr>
            <a:r>
              <a:rPr sz="1200">
                <a:latin typeface="黑体"/>
                <a:cs typeface="黑体"/>
              </a:rPr>
              <a:t>药品集中带量采购品种（个）	高值医用耗材集中带量采购品种（类）</a:t>
            </a:r>
            <a:endParaRPr sz="12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700">
              <a:latin typeface="黑体"/>
              <a:cs typeface="黑体"/>
            </a:endParaRPr>
          </a:p>
          <a:p>
            <a:pPr marL="520700">
              <a:lnSpc>
                <a:spcPct val="100000"/>
              </a:lnSpc>
            </a:pP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资料来源</a:t>
            </a:r>
            <a:r>
              <a:rPr sz="1050">
                <a:solidFill>
                  <a:srgbClr val="7E7E7E"/>
                </a:solidFill>
                <a:latin typeface="黑体"/>
                <a:cs typeface="黑体"/>
              </a:rPr>
              <a:t>：</a:t>
            </a:r>
            <a:r>
              <a:rPr sz="1050" spc="-385">
                <a:solidFill>
                  <a:srgbClr val="7E7E7E"/>
                </a:solidFill>
                <a:latin typeface="黑体"/>
                <a:cs typeface="黑体"/>
              </a:rPr>
              <a:t> </a:t>
            </a: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《</a:t>
            </a:r>
            <a:r>
              <a:rPr sz="1050">
                <a:solidFill>
                  <a:srgbClr val="7E7E7E"/>
                </a:solidFill>
                <a:latin typeface="黑体"/>
                <a:cs typeface="黑体"/>
              </a:rPr>
              <a:t>“</a:t>
            </a:r>
            <a:r>
              <a:rPr sz="1050" spc="-380">
                <a:solidFill>
                  <a:srgbClr val="7E7E7E"/>
                </a:solidFill>
                <a:latin typeface="黑体"/>
                <a:cs typeface="黑体"/>
              </a:rPr>
              <a:t> </a:t>
            </a: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十四五”全民医疗保障规</a:t>
            </a:r>
            <a:r>
              <a:rPr sz="1050" spc="130">
                <a:solidFill>
                  <a:srgbClr val="7E7E7E"/>
                </a:solidFill>
                <a:latin typeface="黑体"/>
                <a:cs typeface="黑体"/>
              </a:rPr>
              <a:t>划</a:t>
            </a:r>
            <a:r>
              <a:rPr sz="1050">
                <a:solidFill>
                  <a:srgbClr val="7E7E7E"/>
                </a:solidFill>
                <a:latin typeface="黑体"/>
                <a:cs typeface="黑体"/>
              </a:rPr>
              <a:t>》</a:t>
            </a:r>
            <a:r>
              <a:rPr sz="1050" spc="260">
                <a:solidFill>
                  <a:srgbClr val="7E7E7E"/>
                </a:solidFill>
                <a:latin typeface="黑体"/>
                <a:cs typeface="黑体"/>
              </a:rPr>
              <a:t> </a:t>
            </a: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前瞻产业研究院整理</a:t>
            </a:r>
            <a:endParaRPr sz="105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547862" y="742949"/>
            <a:ext cx="11143898" cy="522922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4537" y="2220467"/>
            <a:ext cx="2658745" cy="2417445"/>
          </a:xfrm>
          <a:prstGeom prst="rect">
            <a:avLst/>
          </a:prstGeom>
          <a:solidFill>
            <a:srgbClr val="1D50A1"/>
          </a:solidFill>
        </p:spPr>
        <p:txBody>
          <a:bodyPr vert="horz" wrap="square" lIns="0" tIns="712470" rIns="0" bIns="0" rtlCol="0">
            <a:spAutoFit/>
          </a:bodyPr>
          <a:lstStyle/>
          <a:p>
            <a:pPr marL="639445">
              <a:lnSpc>
                <a:spcPct val="100000"/>
              </a:lnSpc>
              <a:spcBef>
                <a:spcPts val="5610"/>
              </a:spcBef>
            </a:pPr>
            <a:r>
              <a:rPr sz="8800" b="1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88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054602" y="2773298"/>
            <a:ext cx="4083050" cy="0"/>
          </a:xfrm>
          <a:custGeom>
            <a:rect l="l" t="t" r="r" b="b"/>
            <a:pathLst>
              <a:path w="4083050">
                <a:moveTo>
                  <a:pt x="0" y="0"/>
                </a:moveTo>
                <a:lnTo>
                  <a:pt x="4082796" y="0"/>
                </a:lnTo>
              </a:path>
            </a:pathLst>
          </a:custGeom>
          <a:ln w="35813">
            <a:solidFill>
              <a:srgbClr val="1D50A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464303" y="2201672"/>
            <a:ext cx="3286760" cy="513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/>
              <a:t>药品集采工作回顾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33341" y="2707487"/>
            <a:ext cx="3836670" cy="1397000"/>
          </a:xfrm>
          <a:prstGeom prst="rect">
            <a:avLst/>
          </a:prstGeom>
        </p:spPr>
        <p:txBody>
          <a:bodyPr vert="horz" wrap="square" lIns="0" tIns="164465" rIns="0" bIns="0" rtlCol="0">
            <a:spAutoFit/>
          </a:bodyPr>
          <a:lstStyle/>
          <a:p>
            <a:pPr marL="520700" lvl="1" indent="-508634">
              <a:lnSpc>
                <a:spcPct val="100000"/>
              </a:lnSpc>
              <a:spcBef>
                <a:spcPts val="1295"/>
              </a:spcBef>
              <a:buAutoNum type="arabicPeriod"/>
              <a:tabLst>
                <a:tab pos="521334"/>
              </a:tabLst>
            </a:pPr>
            <a:r>
              <a:rPr sz="2000" spc="-5">
                <a:solidFill>
                  <a:srgbClr val="1D50A1"/>
                </a:solidFill>
                <a:latin typeface="黑体"/>
                <a:cs typeface="黑体"/>
              </a:rPr>
              <a:t>药品集采历史信息汇总</a:t>
            </a:r>
            <a:endParaRPr sz="2000">
              <a:latin typeface="黑体"/>
              <a:cs typeface="黑体"/>
            </a:endParaRPr>
          </a:p>
          <a:p>
            <a:pPr marL="520700" lvl="1" indent="-508634">
              <a:lnSpc>
                <a:spcPct val="100000"/>
              </a:lnSpc>
              <a:spcBef>
                <a:spcPts val="1200"/>
              </a:spcBef>
              <a:buAutoNum type="arabicPeriod"/>
              <a:tabLst>
                <a:tab pos="521334"/>
              </a:tabLst>
            </a:pPr>
            <a:r>
              <a:rPr sz="2000">
                <a:solidFill>
                  <a:srgbClr val="1D50A1"/>
                </a:solidFill>
                <a:latin typeface="黑体"/>
                <a:cs typeface="黑体"/>
              </a:rPr>
              <a:t>2022年药品集采“企业之最”</a:t>
            </a:r>
            <a:endParaRPr sz="2000">
              <a:latin typeface="黑体"/>
              <a:cs typeface="黑体"/>
            </a:endParaRPr>
          </a:p>
          <a:p>
            <a:pPr marL="520700" lvl="1" indent="-508000">
              <a:lnSpc>
                <a:spcPct val="100000"/>
              </a:lnSpc>
              <a:spcBef>
                <a:spcPts val="1205"/>
              </a:spcBef>
              <a:buAutoNum type="arabicPeriod"/>
              <a:tabLst>
                <a:tab pos="520700"/>
              </a:tabLst>
            </a:pPr>
            <a:r>
              <a:rPr sz="2000" spc="-5">
                <a:solidFill>
                  <a:srgbClr val="1D50A1"/>
                </a:solidFill>
                <a:latin typeface="黑体"/>
                <a:cs typeface="黑体"/>
              </a:rPr>
              <a:t>202</a:t>
            </a:r>
            <a:r>
              <a:rPr sz="2000">
                <a:solidFill>
                  <a:srgbClr val="1D50A1"/>
                </a:solidFill>
                <a:latin typeface="黑体"/>
                <a:cs typeface="黑体"/>
              </a:rPr>
              <a:t>2</a:t>
            </a:r>
            <a:r>
              <a:rPr sz="2000" spc="-5">
                <a:solidFill>
                  <a:srgbClr val="1D50A1"/>
                </a:solidFill>
                <a:latin typeface="黑体"/>
                <a:cs typeface="黑体"/>
              </a:rPr>
              <a:t>年药品集采“产品之最”</a:t>
            </a:r>
            <a:endParaRPr sz="2000">
              <a:latin typeface="黑体"/>
              <a:cs typeface="黑体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9038843" y="2220467"/>
            <a:ext cx="2678430" cy="2417445"/>
          </a:xfrm>
          <a:custGeom>
            <a:rect l="l" t="t" r="r" b="b"/>
            <a:pathLst>
              <a:path w="2678429" h="2417445">
                <a:moveTo>
                  <a:pt x="0" y="2417063"/>
                </a:moveTo>
                <a:lnTo>
                  <a:pt x="2678429" y="2417063"/>
                </a:lnTo>
                <a:lnTo>
                  <a:pt x="2678429" y="0"/>
                </a:lnTo>
                <a:lnTo>
                  <a:pt x="0" y="0"/>
                </a:lnTo>
                <a:lnTo>
                  <a:pt x="0" y="2417063"/>
                </a:lnTo>
                <a:close/>
              </a:path>
            </a:pathLst>
          </a:custGeom>
          <a:solidFill>
            <a:srgbClr val="1D50A1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63118" y="898601"/>
            <a:ext cx="10849610" cy="7512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0000"/>
              </a:lnSpc>
              <a:spcBef>
                <a:spcPts val="100"/>
              </a:spcBef>
            </a:pPr>
            <a:r>
              <a:rPr sz="1700" spc="145">
                <a:latin typeface="黑体"/>
                <a:cs typeface="黑体"/>
              </a:rPr>
              <a:t>目</a:t>
            </a:r>
            <a:r>
              <a:rPr sz="1700" spc="140">
                <a:latin typeface="黑体"/>
                <a:cs typeface="黑体"/>
              </a:rPr>
              <a:t>前</a:t>
            </a:r>
            <a:r>
              <a:rPr sz="1700" spc="-5">
                <a:latin typeface="黑体"/>
                <a:cs typeface="黑体"/>
              </a:rPr>
              <a:t>，</a:t>
            </a:r>
            <a:r>
              <a:rPr sz="1700" spc="-700">
                <a:latin typeface="黑体"/>
                <a:cs typeface="黑体"/>
              </a:rPr>
              <a:t> </a:t>
            </a:r>
            <a:r>
              <a:rPr sz="1700" spc="145">
                <a:latin typeface="黑体"/>
                <a:cs typeface="黑体"/>
              </a:rPr>
              <a:t>国</a:t>
            </a:r>
            <a:r>
              <a:rPr sz="1700" spc="140">
                <a:latin typeface="黑体"/>
                <a:cs typeface="黑体"/>
              </a:rPr>
              <a:t>家层</a:t>
            </a:r>
            <a:r>
              <a:rPr sz="1700" spc="145">
                <a:latin typeface="黑体"/>
                <a:cs typeface="黑体"/>
              </a:rPr>
              <a:t>面</a:t>
            </a:r>
            <a:r>
              <a:rPr sz="1700" spc="140">
                <a:latin typeface="黑体"/>
                <a:cs typeface="黑体"/>
              </a:rPr>
              <a:t>保持</a:t>
            </a:r>
            <a:r>
              <a:rPr sz="1700" spc="145">
                <a:latin typeface="黑体"/>
                <a:cs typeface="黑体"/>
              </a:rPr>
              <a:t>着</a:t>
            </a:r>
            <a:r>
              <a:rPr sz="1700" spc="140">
                <a:latin typeface="黑体"/>
                <a:cs typeface="黑体"/>
              </a:rPr>
              <a:t>每年</a:t>
            </a:r>
            <a:r>
              <a:rPr sz="1700" spc="145">
                <a:latin typeface="黑体"/>
                <a:cs typeface="黑体"/>
              </a:rPr>
              <a:t>一</a:t>
            </a:r>
            <a:r>
              <a:rPr sz="1700" spc="140">
                <a:latin typeface="黑体"/>
                <a:cs typeface="黑体"/>
              </a:rPr>
              <a:t>至三</a:t>
            </a:r>
            <a:r>
              <a:rPr sz="1700" spc="145">
                <a:latin typeface="黑体"/>
                <a:cs typeface="黑体"/>
              </a:rPr>
              <a:t>标</a:t>
            </a:r>
            <a:r>
              <a:rPr sz="1700" spc="140">
                <a:latin typeface="黑体"/>
                <a:cs typeface="黑体"/>
              </a:rPr>
              <a:t>的频</a:t>
            </a:r>
            <a:r>
              <a:rPr sz="1700" spc="145">
                <a:latin typeface="黑体"/>
                <a:cs typeface="黑体"/>
              </a:rPr>
              <a:t>率</a:t>
            </a:r>
            <a:r>
              <a:rPr sz="1700" spc="140">
                <a:latin typeface="黑体"/>
                <a:cs typeface="黑体"/>
              </a:rPr>
              <a:t>开展</a:t>
            </a:r>
            <a:r>
              <a:rPr sz="1700" spc="145">
                <a:latin typeface="黑体"/>
                <a:cs typeface="黑体"/>
              </a:rPr>
              <a:t>药</a:t>
            </a:r>
            <a:r>
              <a:rPr sz="1700" spc="140">
                <a:latin typeface="黑体"/>
                <a:cs typeface="黑体"/>
              </a:rPr>
              <a:t>品集</a:t>
            </a:r>
            <a:r>
              <a:rPr sz="1700" spc="145">
                <a:latin typeface="黑体"/>
                <a:cs typeface="黑体"/>
              </a:rPr>
              <a:t>中</a:t>
            </a:r>
            <a:r>
              <a:rPr sz="1700" spc="140">
                <a:latin typeface="黑体"/>
                <a:cs typeface="黑体"/>
              </a:rPr>
              <a:t>带量</a:t>
            </a:r>
            <a:r>
              <a:rPr sz="1700" spc="145">
                <a:latin typeface="黑体"/>
                <a:cs typeface="黑体"/>
              </a:rPr>
              <a:t>采</a:t>
            </a:r>
            <a:r>
              <a:rPr sz="1700" spc="140">
                <a:latin typeface="黑体"/>
                <a:cs typeface="黑体"/>
              </a:rPr>
              <a:t>购。</a:t>
            </a:r>
            <a:r>
              <a:rPr sz="1700" spc="145">
                <a:latin typeface="黑体"/>
                <a:cs typeface="黑体"/>
              </a:rPr>
              <a:t>截</a:t>
            </a:r>
            <a:r>
              <a:rPr sz="1700" spc="210">
                <a:latin typeface="黑体"/>
                <a:cs typeface="黑体"/>
              </a:rPr>
              <a:t>至</a:t>
            </a:r>
            <a:r>
              <a:rPr sz="1700" spc="110">
                <a:latin typeface="黑体"/>
                <a:cs typeface="黑体"/>
              </a:rPr>
              <a:t>2022</a:t>
            </a:r>
            <a:r>
              <a:rPr sz="1700" spc="-685">
                <a:latin typeface="黑体"/>
                <a:cs typeface="黑体"/>
              </a:rPr>
              <a:t> </a:t>
            </a:r>
            <a:r>
              <a:rPr sz="1700" spc="140">
                <a:latin typeface="黑体"/>
                <a:cs typeface="黑体"/>
              </a:rPr>
              <a:t>年底</a:t>
            </a:r>
            <a:r>
              <a:rPr sz="1700" spc="-5">
                <a:latin typeface="黑体"/>
                <a:cs typeface="黑体"/>
              </a:rPr>
              <a:t>，</a:t>
            </a:r>
            <a:r>
              <a:rPr sz="1700" spc="-695">
                <a:latin typeface="黑体"/>
                <a:cs typeface="黑体"/>
              </a:rPr>
              <a:t> </a:t>
            </a:r>
            <a:r>
              <a:rPr sz="1700" spc="140">
                <a:latin typeface="黑体"/>
                <a:cs typeface="黑体"/>
              </a:rPr>
              <a:t>我国</a:t>
            </a:r>
            <a:r>
              <a:rPr sz="1700" spc="145">
                <a:latin typeface="黑体"/>
                <a:cs typeface="黑体"/>
              </a:rPr>
              <a:t>共</a:t>
            </a:r>
            <a:r>
              <a:rPr sz="1700" spc="140">
                <a:latin typeface="黑体"/>
                <a:cs typeface="黑体"/>
              </a:rPr>
              <a:t>进行</a:t>
            </a:r>
            <a:r>
              <a:rPr sz="1700" spc="145">
                <a:latin typeface="黑体"/>
                <a:cs typeface="黑体"/>
              </a:rPr>
              <a:t>七</a:t>
            </a:r>
            <a:r>
              <a:rPr sz="1700" spc="140">
                <a:latin typeface="黑体"/>
                <a:cs typeface="黑体"/>
              </a:rPr>
              <a:t>批药</a:t>
            </a:r>
            <a:r>
              <a:rPr sz="1700" spc="-5">
                <a:latin typeface="黑体"/>
                <a:cs typeface="黑体"/>
              </a:rPr>
              <a:t>品 </a:t>
            </a:r>
            <a:r>
              <a:rPr sz="1700" spc="145">
                <a:latin typeface="黑体"/>
                <a:cs typeface="黑体"/>
              </a:rPr>
              <a:t>集</a:t>
            </a:r>
            <a:r>
              <a:rPr sz="1700" spc="140">
                <a:latin typeface="黑体"/>
                <a:cs typeface="黑体"/>
              </a:rPr>
              <a:t>采</a:t>
            </a:r>
            <a:r>
              <a:rPr sz="1700" spc="-5">
                <a:latin typeface="黑体"/>
                <a:cs typeface="黑体"/>
              </a:rPr>
              <a:t>，</a:t>
            </a:r>
            <a:r>
              <a:rPr sz="1700" spc="-705">
                <a:latin typeface="黑体"/>
                <a:cs typeface="黑体"/>
              </a:rPr>
              <a:t> </a:t>
            </a:r>
            <a:r>
              <a:rPr sz="1700" spc="145">
                <a:latin typeface="黑体"/>
                <a:cs typeface="黑体"/>
              </a:rPr>
              <a:t>除</a:t>
            </a:r>
            <a:r>
              <a:rPr sz="1700" spc="140">
                <a:latin typeface="黑体"/>
                <a:cs typeface="黑体"/>
              </a:rPr>
              <a:t>第六</a:t>
            </a:r>
            <a:r>
              <a:rPr sz="1700" spc="145">
                <a:latin typeface="黑体"/>
                <a:cs typeface="黑体"/>
              </a:rPr>
              <a:t>批</a:t>
            </a:r>
            <a:r>
              <a:rPr sz="1700" spc="140">
                <a:latin typeface="黑体"/>
                <a:cs typeface="黑体"/>
              </a:rPr>
              <a:t>胰岛</a:t>
            </a:r>
            <a:r>
              <a:rPr sz="1700" spc="145">
                <a:latin typeface="黑体"/>
                <a:cs typeface="黑体"/>
              </a:rPr>
              <a:t>素</a:t>
            </a:r>
            <a:r>
              <a:rPr sz="1700" spc="-5">
                <a:latin typeface="黑体"/>
                <a:cs typeface="黑体"/>
              </a:rPr>
              <a:t>（</a:t>
            </a:r>
            <a:r>
              <a:rPr sz="1700" spc="-705">
                <a:latin typeface="黑体"/>
                <a:cs typeface="黑体"/>
              </a:rPr>
              <a:t> </a:t>
            </a:r>
            <a:r>
              <a:rPr sz="1700" spc="140">
                <a:latin typeface="黑体"/>
                <a:cs typeface="黑体"/>
              </a:rPr>
              <a:t>生</a:t>
            </a:r>
            <a:r>
              <a:rPr sz="1700" spc="145">
                <a:latin typeface="黑体"/>
                <a:cs typeface="黑体"/>
              </a:rPr>
              <a:t>物</a:t>
            </a:r>
            <a:r>
              <a:rPr sz="1700" spc="140">
                <a:latin typeface="黑体"/>
                <a:cs typeface="黑体"/>
              </a:rPr>
              <a:t>药</a:t>
            </a:r>
            <a:r>
              <a:rPr sz="1700" spc="-5">
                <a:latin typeface="黑体"/>
                <a:cs typeface="黑体"/>
              </a:rPr>
              <a:t>）</a:t>
            </a:r>
            <a:r>
              <a:rPr sz="1700" spc="-705">
                <a:latin typeface="黑体"/>
                <a:cs typeface="黑体"/>
              </a:rPr>
              <a:t> </a:t>
            </a:r>
            <a:r>
              <a:rPr sz="1700" spc="145">
                <a:latin typeface="黑体"/>
                <a:cs typeface="黑体"/>
              </a:rPr>
              <a:t>专</a:t>
            </a:r>
            <a:r>
              <a:rPr sz="1700" spc="140">
                <a:latin typeface="黑体"/>
                <a:cs typeface="黑体"/>
              </a:rPr>
              <a:t>项集</a:t>
            </a:r>
            <a:r>
              <a:rPr sz="1700" spc="145">
                <a:latin typeface="黑体"/>
                <a:cs typeface="黑体"/>
              </a:rPr>
              <a:t>采</a:t>
            </a:r>
            <a:r>
              <a:rPr sz="1700" spc="140">
                <a:latin typeface="黑体"/>
                <a:cs typeface="黑体"/>
              </a:rPr>
              <a:t>外</a:t>
            </a:r>
            <a:r>
              <a:rPr sz="1700" spc="-5">
                <a:latin typeface="黑体"/>
                <a:cs typeface="黑体"/>
              </a:rPr>
              <a:t>，</a:t>
            </a:r>
            <a:r>
              <a:rPr sz="1700" spc="-705">
                <a:latin typeface="黑体"/>
                <a:cs typeface="黑体"/>
              </a:rPr>
              <a:t> </a:t>
            </a:r>
            <a:r>
              <a:rPr sz="1700" spc="145">
                <a:latin typeface="黑体"/>
                <a:cs typeface="黑体"/>
              </a:rPr>
              <a:t>其</a:t>
            </a:r>
            <a:r>
              <a:rPr sz="1700" spc="140">
                <a:latin typeface="黑体"/>
                <a:cs typeface="黑体"/>
              </a:rPr>
              <a:t>余六</a:t>
            </a:r>
            <a:r>
              <a:rPr sz="1700" spc="145">
                <a:latin typeface="黑体"/>
                <a:cs typeface="黑体"/>
              </a:rPr>
              <a:t>批</a:t>
            </a:r>
            <a:r>
              <a:rPr sz="1700" spc="140">
                <a:latin typeface="黑体"/>
                <a:cs typeface="黑体"/>
              </a:rPr>
              <a:t>均以</a:t>
            </a:r>
            <a:r>
              <a:rPr sz="1700" spc="145">
                <a:latin typeface="黑体"/>
                <a:cs typeface="黑体"/>
              </a:rPr>
              <a:t>化</a:t>
            </a:r>
            <a:r>
              <a:rPr sz="1700" spc="140">
                <a:latin typeface="黑体"/>
                <a:cs typeface="黑体"/>
              </a:rPr>
              <a:t>学仿</a:t>
            </a:r>
            <a:r>
              <a:rPr sz="1700" spc="145">
                <a:latin typeface="黑体"/>
                <a:cs typeface="黑体"/>
              </a:rPr>
              <a:t>制</a:t>
            </a:r>
            <a:r>
              <a:rPr sz="1700" spc="140">
                <a:latin typeface="黑体"/>
                <a:cs typeface="黑体"/>
              </a:rPr>
              <a:t>药为</a:t>
            </a:r>
            <a:r>
              <a:rPr sz="1700" spc="145">
                <a:latin typeface="黑体"/>
                <a:cs typeface="黑体"/>
              </a:rPr>
              <a:t>主</a:t>
            </a:r>
            <a:r>
              <a:rPr sz="1700" spc="-5">
                <a:latin typeface="黑体"/>
                <a:cs typeface="黑体"/>
              </a:rPr>
              <a:t>。</a:t>
            </a:r>
            <a:endParaRPr sz="1700">
              <a:latin typeface="黑体"/>
              <a:cs typeface="黑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47191" y="399288"/>
            <a:ext cx="3339465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00" spc="95"/>
              <a:t>2.1</a:t>
            </a:r>
            <a:r>
              <a:rPr sz="2000" spc="229"/>
              <a:t> </a:t>
            </a:r>
            <a:r>
              <a:rPr sz="2000" spc="145"/>
              <a:t>药</a:t>
            </a:r>
            <a:r>
              <a:rPr sz="2000" spc="155"/>
              <a:t>品</a:t>
            </a:r>
            <a:r>
              <a:rPr sz="2000" spc="145"/>
              <a:t>集</a:t>
            </a:r>
            <a:r>
              <a:rPr sz="2000" spc="155"/>
              <a:t>采</a:t>
            </a:r>
            <a:r>
              <a:rPr sz="2000" spc="145"/>
              <a:t>历</a:t>
            </a:r>
            <a:r>
              <a:rPr sz="2000" spc="155"/>
              <a:t>史</a:t>
            </a:r>
            <a:r>
              <a:rPr sz="2000" spc="145"/>
              <a:t>信</a:t>
            </a:r>
            <a:r>
              <a:rPr sz="2000" spc="155"/>
              <a:t>息</a:t>
            </a:r>
            <a:r>
              <a:rPr sz="2000" spc="145"/>
              <a:t>汇</a:t>
            </a:r>
            <a:r>
              <a:rPr sz="2000" spc="-10"/>
              <a:t>总</a:t>
            </a:r>
            <a:endParaRPr sz="2000"/>
          </a:p>
        </p:txBody>
      </p:sp>
      <p:sp>
        <p:nvSpPr>
          <p:cNvPr id="4" name="object 4"/>
          <p:cNvSpPr txBox="1"/>
          <p:nvPr/>
        </p:nvSpPr>
        <p:spPr>
          <a:xfrm>
            <a:off x="8017764" y="6390640"/>
            <a:ext cx="3616960" cy="1854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资料来源：国家联合采购办公</a:t>
            </a:r>
            <a:r>
              <a:rPr sz="1050">
                <a:solidFill>
                  <a:srgbClr val="7E7E7E"/>
                </a:solidFill>
                <a:latin typeface="黑体"/>
                <a:cs typeface="黑体"/>
              </a:rPr>
              <a:t>室</a:t>
            </a:r>
            <a:r>
              <a:rPr sz="1050" spc="215">
                <a:solidFill>
                  <a:srgbClr val="7E7E7E"/>
                </a:solidFill>
                <a:latin typeface="黑体"/>
                <a:cs typeface="黑体"/>
              </a:rPr>
              <a:t> </a:t>
            </a: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前瞻产业研究院整理</a:t>
            </a:r>
            <a:endParaRPr sz="1050">
              <a:latin typeface="黑体"/>
              <a:cs typeface="黑体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79425" y="5362981"/>
            <a:ext cx="1447800" cy="422909"/>
          </a:xfrm>
          <a:custGeom>
            <a:rect l="l" t="t" r="r" b="b"/>
            <a:pathLst>
              <a:path w="1447800" h="422909">
                <a:moveTo>
                  <a:pt x="0" y="422414"/>
                </a:moveTo>
                <a:lnTo>
                  <a:pt x="1447291" y="422414"/>
                </a:lnTo>
                <a:lnTo>
                  <a:pt x="1447291" y="0"/>
                </a:lnTo>
                <a:lnTo>
                  <a:pt x="0" y="0"/>
                </a:lnTo>
                <a:lnTo>
                  <a:pt x="0" y="42241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926717" y="5785408"/>
            <a:ext cx="1415415" cy="422909"/>
          </a:xfrm>
          <a:custGeom>
            <a:rect l="l" t="t" r="r" b="b"/>
            <a:pathLst>
              <a:path w="1415414" h="422909">
                <a:moveTo>
                  <a:pt x="0" y="422414"/>
                </a:moveTo>
                <a:lnTo>
                  <a:pt x="1415160" y="422414"/>
                </a:lnTo>
                <a:lnTo>
                  <a:pt x="1415160" y="0"/>
                </a:lnTo>
                <a:lnTo>
                  <a:pt x="0" y="0"/>
                </a:lnTo>
                <a:lnTo>
                  <a:pt x="0" y="422414"/>
                </a:lnTo>
                <a:close/>
              </a:path>
            </a:pathLst>
          </a:custGeom>
          <a:solidFill>
            <a:srgbClr val="D9E7F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3341878" y="5785408"/>
            <a:ext cx="1567815" cy="422909"/>
          </a:xfrm>
          <a:custGeom>
            <a:rect l="l" t="t" r="r" b="b"/>
            <a:pathLst>
              <a:path w="1567814" h="422909">
                <a:moveTo>
                  <a:pt x="0" y="422414"/>
                </a:moveTo>
                <a:lnTo>
                  <a:pt x="1567561" y="422414"/>
                </a:lnTo>
                <a:lnTo>
                  <a:pt x="1567561" y="0"/>
                </a:lnTo>
                <a:lnTo>
                  <a:pt x="0" y="0"/>
                </a:lnTo>
                <a:lnTo>
                  <a:pt x="0" y="422414"/>
                </a:lnTo>
                <a:close/>
              </a:path>
            </a:pathLst>
          </a:custGeom>
          <a:solidFill>
            <a:srgbClr val="D9E7F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4909439" y="5785408"/>
            <a:ext cx="1219200" cy="422909"/>
          </a:xfrm>
          <a:custGeom>
            <a:rect l="l" t="t" r="r" b="b"/>
            <a:pathLst>
              <a:path w="1219200" h="422909">
                <a:moveTo>
                  <a:pt x="0" y="422414"/>
                </a:moveTo>
                <a:lnTo>
                  <a:pt x="1219200" y="422414"/>
                </a:lnTo>
                <a:lnTo>
                  <a:pt x="1219200" y="0"/>
                </a:lnTo>
                <a:lnTo>
                  <a:pt x="0" y="0"/>
                </a:lnTo>
                <a:lnTo>
                  <a:pt x="0" y="422414"/>
                </a:lnTo>
                <a:close/>
              </a:path>
            </a:pathLst>
          </a:custGeom>
          <a:solidFill>
            <a:srgbClr val="D9E7F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6128639" y="5785408"/>
            <a:ext cx="1034415" cy="422909"/>
          </a:xfrm>
          <a:custGeom>
            <a:rect l="l" t="t" r="r" b="b"/>
            <a:pathLst>
              <a:path w="1034415" h="422909">
                <a:moveTo>
                  <a:pt x="0" y="422414"/>
                </a:moveTo>
                <a:lnTo>
                  <a:pt x="1034148" y="422414"/>
                </a:lnTo>
                <a:lnTo>
                  <a:pt x="1034148" y="0"/>
                </a:lnTo>
                <a:lnTo>
                  <a:pt x="0" y="0"/>
                </a:lnTo>
                <a:lnTo>
                  <a:pt x="0" y="422414"/>
                </a:lnTo>
                <a:close/>
              </a:path>
            </a:pathLst>
          </a:custGeom>
          <a:solidFill>
            <a:srgbClr val="D9E7F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7162800" y="5785408"/>
            <a:ext cx="1176020" cy="422909"/>
          </a:xfrm>
          <a:custGeom>
            <a:rect l="l" t="t" r="r" b="b"/>
            <a:pathLst>
              <a:path w="1176020" h="422909">
                <a:moveTo>
                  <a:pt x="0" y="422414"/>
                </a:moveTo>
                <a:lnTo>
                  <a:pt x="1175651" y="422414"/>
                </a:lnTo>
                <a:lnTo>
                  <a:pt x="1175651" y="0"/>
                </a:lnTo>
                <a:lnTo>
                  <a:pt x="0" y="0"/>
                </a:lnTo>
                <a:lnTo>
                  <a:pt x="0" y="422414"/>
                </a:lnTo>
                <a:close/>
              </a:path>
            </a:pathLst>
          </a:custGeom>
          <a:solidFill>
            <a:srgbClr val="D9E7F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8338439" y="5785408"/>
            <a:ext cx="1121410" cy="422909"/>
          </a:xfrm>
          <a:custGeom>
            <a:rect l="l" t="t" r="r" b="b"/>
            <a:pathLst>
              <a:path w="1121409" h="422909">
                <a:moveTo>
                  <a:pt x="0" y="422414"/>
                </a:moveTo>
                <a:lnTo>
                  <a:pt x="1121232" y="422414"/>
                </a:lnTo>
                <a:lnTo>
                  <a:pt x="1121232" y="0"/>
                </a:lnTo>
                <a:lnTo>
                  <a:pt x="0" y="0"/>
                </a:lnTo>
                <a:lnTo>
                  <a:pt x="0" y="422414"/>
                </a:lnTo>
                <a:close/>
              </a:path>
            </a:pathLst>
          </a:custGeom>
          <a:solidFill>
            <a:srgbClr val="D9E7F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9459721" y="5785408"/>
            <a:ext cx="1197610" cy="422909"/>
          </a:xfrm>
          <a:custGeom>
            <a:rect l="l" t="t" r="r" b="b"/>
            <a:pathLst>
              <a:path w="1197609" h="422909">
                <a:moveTo>
                  <a:pt x="0" y="422414"/>
                </a:moveTo>
                <a:lnTo>
                  <a:pt x="1197432" y="422414"/>
                </a:lnTo>
                <a:lnTo>
                  <a:pt x="1197432" y="0"/>
                </a:lnTo>
                <a:lnTo>
                  <a:pt x="0" y="0"/>
                </a:lnTo>
                <a:lnTo>
                  <a:pt x="0" y="422414"/>
                </a:lnTo>
                <a:close/>
              </a:path>
            </a:pathLst>
          </a:custGeom>
          <a:solidFill>
            <a:srgbClr val="D9E7F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10657078" y="5785408"/>
            <a:ext cx="1049655" cy="422909"/>
          </a:xfrm>
          <a:custGeom>
            <a:rect l="l" t="t" r="r" b="b"/>
            <a:pathLst>
              <a:path w="1049654" h="422909">
                <a:moveTo>
                  <a:pt x="0" y="422414"/>
                </a:moveTo>
                <a:lnTo>
                  <a:pt x="1049108" y="422414"/>
                </a:lnTo>
                <a:lnTo>
                  <a:pt x="1049108" y="0"/>
                </a:lnTo>
                <a:lnTo>
                  <a:pt x="0" y="0"/>
                </a:lnTo>
                <a:lnTo>
                  <a:pt x="0" y="422414"/>
                </a:lnTo>
                <a:close/>
              </a:path>
            </a:pathLst>
          </a:custGeom>
          <a:solidFill>
            <a:srgbClr val="D9E7F8"/>
          </a:solidFill>
        </p:spPr>
        <p:txBody>
          <a:bodyPr wrap="square" lIns="0" tIns="0" rIns="0" bIns="0" rtlCol="0"/>
          <a:lstStyle/>
          <a:p/>
        </p:txBody>
      </p:sp>
      <p:graphicFrame>
        <p:nvGraphicFramePr>
          <p:cNvPr id="14" name="object 14"/>
          <p:cNvGraphicFramePr>
            <a:graphicFrameLocks noGrp="1"/>
          </p:cNvGraphicFramePr>
          <p:nvPr/>
        </p:nvGraphicFramePr>
        <p:xfrm>
          <a:off x="473075" y="2674492"/>
          <a:ext cx="11245850" cy="36410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47165"/>
                <a:gridCol w="1414780"/>
                <a:gridCol w="1567179"/>
                <a:gridCol w="1218564"/>
                <a:gridCol w="1033780"/>
                <a:gridCol w="1175384"/>
                <a:gridCol w="1120775"/>
                <a:gridCol w="1196975"/>
                <a:gridCol w="1049020"/>
              </a:tblGrid>
              <a:tr h="47282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1D50A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94"/>
                        </a:spcBef>
                      </a:pPr>
                      <a:r>
                        <a:rPr sz="1400" b="1" spc="-10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第一批（4+7）</a:t>
                      </a:r>
                      <a:endParaRPr sz="1400">
                        <a:latin typeface="黑体"/>
                        <a:cs typeface="黑体"/>
                      </a:endParaRPr>
                    </a:p>
                  </a:txBody>
                  <a:tcPr marL="0" marR="0" marT="12636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1D50A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94"/>
                        </a:spcBef>
                      </a:pPr>
                      <a:r>
                        <a:rPr sz="1400" b="1" spc="-10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第一批（4+7扩围）</a:t>
                      </a:r>
                      <a:endParaRPr sz="1400">
                        <a:latin typeface="黑体"/>
                        <a:cs typeface="黑体"/>
                      </a:endParaRPr>
                    </a:p>
                  </a:txBody>
                  <a:tcPr marL="0" marR="0" marT="12636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1D50A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42265">
                        <a:lnSpc>
                          <a:spcPct val="100000"/>
                        </a:lnSpc>
                        <a:spcBef>
                          <a:spcPts val="994"/>
                        </a:spcBef>
                      </a:pPr>
                      <a:r>
                        <a:rPr sz="1400" b="1" spc="-5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第</a:t>
                      </a:r>
                      <a:r>
                        <a:rPr sz="1400" b="1" spc="-10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二批</a:t>
                      </a:r>
                      <a:endParaRPr sz="1400">
                        <a:latin typeface="黑体"/>
                        <a:cs typeface="黑体"/>
                      </a:endParaRPr>
                    </a:p>
                  </a:txBody>
                  <a:tcPr marL="0" marR="0" marT="12636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1D50A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50190">
                        <a:lnSpc>
                          <a:spcPct val="100000"/>
                        </a:lnSpc>
                        <a:spcBef>
                          <a:spcPts val="994"/>
                        </a:spcBef>
                      </a:pPr>
                      <a:r>
                        <a:rPr sz="1400" b="1" spc="-10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第三批</a:t>
                      </a:r>
                      <a:endParaRPr sz="1400">
                        <a:latin typeface="黑体"/>
                        <a:cs typeface="黑体"/>
                      </a:endParaRPr>
                    </a:p>
                  </a:txBody>
                  <a:tcPr marL="0" marR="0" marT="12636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1D50A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94"/>
                        </a:spcBef>
                      </a:pPr>
                      <a:r>
                        <a:rPr sz="1400" b="1" spc="-10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第四批</a:t>
                      </a:r>
                      <a:endParaRPr sz="1400">
                        <a:latin typeface="黑体"/>
                        <a:cs typeface="黑体"/>
                      </a:endParaRPr>
                    </a:p>
                  </a:txBody>
                  <a:tcPr marL="0" marR="0" marT="12636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1D50A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994"/>
                        </a:spcBef>
                      </a:pPr>
                      <a:r>
                        <a:rPr sz="1400" b="1" spc="-10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第五批</a:t>
                      </a:r>
                      <a:endParaRPr sz="1400">
                        <a:latin typeface="黑体"/>
                        <a:cs typeface="黑体"/>
                      </a:endParaRPr>
                    </a:p>
                  </a:txBody>
                  <a:tcPr marL="0" marR="0" marT="12636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1D50A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332105">
                        <a:lnSpc>
                          <a:spcPct val="100000"/>
                        </a:lnSpc>
                        <a:spcBef>
                          <a:spcPts val="994"/>
                        </a:spcBef>
                      </a:pPr>
                      <a:r>
                        <a:rPr sz="1400" b="1" spc="-10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第六批</a:t>
                      </a:r>
                      <a:endParaRPr sz="1400">
                        <a:latin typeface="黑体"/>
                        <a:cs typeface="黑体"/>
                      </a:endParaRPr>
                    </a:p>
                  </a:txBody>
                  <a:tcPr marL="0" marR="0" marT="12636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1D50A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58445">
                        <a:lnSpc>
                          <a:spcPct val="100000"/>
                        </a:lnSpc>
                        <a:spcBef>
                          <a:spcPts val="994"/>
                        </a:spcBef>
                      </a:pPr>
                      <a:r>
                        <a:rPr sz="1400" b="1" spc="-10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第七批</a:t>
                      </a:r>
                      <a:endParaRPr sz="1400">
                        <a:latin typeface="黑体"/>
                        <a:cs typeface="黑体"/>
                      </a:endParaRPr>
                    </a:p>
                  </a:txBody>
                  <a:tcPr marL="0" marR="0" marT="126364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1D50A1"/>
                    </a:solidFill>
                  </a:tcPr>
                </a:tc>
              </a:tr>
              <a:tr h="53594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>
                          <a:latin typeface="黑体"/>
                          <a:cs typeface="黑体"/>
                        </a:rPr>
                        <a:t>公布采购文件时间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>
                          <a:latin typeface="黑体"/>
                          <a:cs typeface="黑体"/>
                        </a:rPr>
                        <a:t>2018年11月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>
                          <a:latin typeface="黑体"/>
                          <a:cs typeface="黑体"/>
                        </a:rPr>
                        <a:t>2019年9月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 marL="227965">
                        <a:lnSpc>
                          <a:spcPct val="100000"/>
                        </a:lnSpc>
                      </a:pPr>
                      <a:r>
                        <a:rPr sz="1200">
                          <a:latin typeface="黑体"/>
                          <a:cs typeface="黑体"/>
                        </a:rPr>
                        <a:t>2019年12月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 marR="166370" algn="r">
                        <a:lnSpc>
                          <a:spcPct val="100000"/>
                        </a:lnSpc>
                      </a:pPr>
                      <a:r>
                        <a:rPr sz="1200">
                          <a:latin typeface="黑体"/>
                          <a:cs typeface="黑体"/>
                        </a:rPr>
                        <a:t>2020年7月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>
                          <a:latin typeface="黑体"/>
                          <a:cs typeface="黑体"/>
                        </a:rPr>
                        <a:t>2021年1月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200">
                          <a:latin typeface="黑体"/>
                          <a:cs typeface="黑体"/>
                        </a:rPr>
                        <a:t>2021年6月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 marL="217804">
                        <a:lnSpc>
                          <a:spcPct val="100000"/>
                        </a:lnSpc>
                      </a:pPr>
                      <a:r>
                        <a:rPr sz="1200">
                          <a:latin typeface="黑体"/>
                          <a:cs typeface="黑体"/>
                        </a:rPr>
                        <a:t>2021年11月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 marL="182245">
                        <a:lnSpc>
                          <a:spcPct val="100000"/>
                        </a:lnSpc>
                      </a:pPr>
                      <a:r>
                        <a:rPr sz="1200">
                          <a:latin typeface="黑体"/>
                          <a:cs typeface="黑体"/>
                        </a:rPr>
                        <a:t>2022年6月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</a:tr>
              <a:tr h="422401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35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公布中选结果时间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1187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9E7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35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2018年12月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1187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9E7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35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2019年9月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1187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9E7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66065">
                        <a:lnSpc>
                          <a:spcPct val="100000"/>
                        </a:lnSpc>
                        <a:spcBef>
                          <a:spcPts val="935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2020年1月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1187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9E7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R="166370" algn="r">
                        <a:lnSpc>
                          <a:spcPct val="100000"/>
                        </a:lnSpc>
                        <a:spcBef>
                          <a:spcPts val="935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2020年8月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1187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9E7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35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2021年2月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1187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9E7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935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2021年6月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1187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9E7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217804">
                        <a:lnSpc>
                          <a:spcPct val="100000"/>
                        </a:lnSpc>
                        <a:spcBef>
                          <a:spcPts val="935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2021年11月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1187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9E7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82245">
                        <a:lnSpc>
                          <a:spcPct val="100000"/>
                        </a:lnSpc>
                        <a:spcBef>
                          <a:spcPts val="935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2022年7月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1187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9E7F8"/>
                    </a:solidFill>
                  </a:tcPr>
                </a:tc>
              </a:tr>
              <a:tr h="422402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35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开始执行时间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1187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35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2019年3月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118745" marB="0"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35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2019年12月-2020年1月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1187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66065">
                        <a:lnSpc>
                          <a:spcPct val="100000"/>
                        </a:lnSpc>
                        <a:spcBef>
                          <a:spcPts val="935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2020年4月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1187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128270" algn="r">
                        <a:lnSpc>
                          <a:spcPct val="100000"/>
                        </a:lnSpc>
                        <a:spcBef>
                          <a:spcPts val="935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2020年11月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118745" marB="0"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35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2021年4-5月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118745" marB="0"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935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2021年9-10月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1187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55904">
                        <a:lnSpc>
                          <a:spcPct val="100000"/>
                        </a:lnSpc>
                        <a:spcBef>
                          <a:spcPts val="935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2022年5月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118745" marB="0"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44145">
                        <a:lnSpc>
                          <a:spcPct val="100000"/>
                        </a:lnSpc>
                        <a:spcBef>
                          <a:spcPts val="935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2022年11月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118745" marB="0">
                    <a:solidFill>
                      <a:srgbClr val="FFFFFF"/>
                    </a:solidFill>
                  </a:tcPr>
                </a:tc>
              </a:tr>
              <a:tr h="653033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采购品种及主要类型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9E7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>
                          <a:latin typeface="黑体"/>
                          <a:cs typeface="黑体"/>
                        </a:rPr>
                        <a:t>25</a:t>
                      </a:r>
                      <a:endParaRPr sz="1200">
                        <a:latin typeface="黑体"/>
                        <a:cs typeface="黑体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>
                          <a:latin typeface="黑体"/>
                          <a:cs typeface="黑体"/>
                        </a:rPr>
                        <a:t>化学仿制药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38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9E7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>
                          <a:latin typeface="黑体"/>
                          <a:cs typeface="黑体"/>
                        </a:rPr>
                        <a:t>25</a:t>
                      </a:r>
                      <a:endParaRPr sz="1200">
                        <a:latin typeface="黑体"/>
                        <a:cs typeface="黑体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>
                          <a:latin typeface="黑体"/>
                          <a:cs typeface="黑体"/>
                        </a:rPr>
                        <a:t>化学仿制药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38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9E7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>
                          <a:latin typeface="黑体"/>
                          <a:cs typeface="黑体"/>
                        </a:rPr>
                        <a:t>33</a:t>
                      </a:r>
                      <a:endParaRPr sz="1200">
                        <a:latin typeface="黑体"/>
                        <a:cs typeface="黑体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>
                          <a:latin typeface="黑体"/>
                          <a:cs typeface="黑体"/>
                        </a:rPr>
                        <a:t>化学仿制药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38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9E7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>
                          <a:latin typeface="黑体"/>
                          <a:cs typeface="黑体"/>
                        </a:rPr>
                        <a:t>56</a:t>
                      </a:r>
                      <a:endParaRPr sz="1200">
                        <a:latin typeface="黑体"/>
                        <a:cs typeface="黑体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>
                          <a:latin typeface="黑体"/>
                          <a:cs typeface="黑体"/>
                        </a:rPr>
                        <a:t>化学仿制药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38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9E7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>
                          <a:latin typeface="黑体"/>
                          <a:cs typeface="黑体"/>
                        </a:rPr>
                        <a:t>45</a:t>
                      </a:r>
                      <a:endParaRPr sz="1200">
                        <a:latin typeface="黑体"/>
                        <a:cs typeface="黑体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200">
                          <a:latin typeface="黑体"/>
                          <a:cs typeface="黑体"/>
                        </a:rPr>
                        <a:t>化学仿制药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38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9E7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200">
                          <a:latin typeface="黑体"/>
                          <a:cs typeface="黑体"/>
                        </a:rPr>
                        <a:t>62</a:t>
                      </a:r>
                      <a:endParaRPr sz="1200">
                        <a:latin typeface="黑体"/>
                        <a:cs typeface="黑体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</a:pPr>
                      <a:r>
                        <a:rPr sz="1200">
                          <a:latin typeface="黑体"/>
                          <a:cs typeface="黑体"/>
                        </a:rPr>
                        <a:t>化学仿制药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38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9E7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marL="1270" algn="ctr">
                        <a:lnSpc>
                          <a:spcPct val="100000"/>
                        </a:lnSpc>
                      </a:pPr>
                      <a:r>
                        <a:rPr sz="1200">
                          <a:latin typeface="黑体"/>
                          <a:cs typeface="黑体"/>
                        </a:rPr>
                        <a:t>11</a:t>
                      </a:r>
                      <a:endParaRPr sz="1200">
                        <a:latin typeface="黑体"/>
                        <a:cs typeface="黑体"/>
                      </a:endParaRPr>
                    </a:p>
                    <a:p>
                      <a:pPr marL="1270" algn="ctr">
                        <a:lnSpc>
                          <a:spcPct val="100000"/>
                        </a:lnSpc>
                      </a:pPr>
                      <a:r>
                        <a:rPr sz="1200">
                          <a:latin typeface="黑体"/>
                          <a:cs typeface="黑体"/>
                        </a:rPr>
                        <a:t>生物药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38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9E7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marL="1270" algn="ctr">
                        <a:lnSpc>
                          <a:spcPct val="100000"/>
                        </a:lnSpc>
                      </a:pPr>
                      <a:r>
                        <a:rPr sz="1200">
                          <a:latin typeface="黑体"/>
                          <a:cs typeface="黑体"/>
                        </a:rPr>
                        <a:t>61</a:t>
                      </a:r>
                      <a:endParaRPr sz="1200">
                        <a:latin typeface="黑体"/>
                        <a:cs typeface="黑体"/>
                      </a:endParaRPr>
                    </a:p>
                    <a:p>
                      <a:pPr marL="1270" algn="ctr">
                        <a:lnSpc>
                          <a:spcPct val="100000"/>
                        </a:lnSpc>
                      </a:pPr>
                      <a:r>
                        <a:rPr sz="1200">
                          <a:latin typeface="黑体"/>
                          <a:cs typeface="黑体"/>
                        </a:rPr>
                        <a:t>化学仿制药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38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9E7F8"/>
                    </a:solidFill>
                  </a:tcPr>
                </a:tc>
              </a:tr>
              <a:tr h="42244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35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中标品种数量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1187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35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25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1187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35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25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1187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35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32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118745" marB="0"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35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55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118745" marB="0"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35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45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1187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935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61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118745" marB="0"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935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11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118745" marB="0"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935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60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1187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</a:tr>
              <a:tr h="422427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35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平均降价幅度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1187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9E7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35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52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1187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35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59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1187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35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53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1187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35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53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1187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35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52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1187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935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56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1187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935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48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1187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935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48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1187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15" name="object 15"/>
          <p:cNvSpPr/>
          <p:nvPr/>
        </p:nvSpPr>
        <p:spPr>
          <a:xfrm>
            <a:off x="2675254" y="5948934"/>
            <a:ext cx="69850" cy="10795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4166742" y="5948934"/>
            <a:ext cx="69850" cy="10795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5560186" y="5948934"/>
            <a:ext cx="69850" cy="10795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6686931" y="5948934"/>
            <a:ext cx="69850" cy="10795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7792084" y="5948934"/>
            <a:ext cx="69850" cy="10795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8940927" y="5948934"/>
            <a:ext cx="69850" cy="10795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10100436" y="5948934"/>
            <a:ext cx="69850" cy="10795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11223625" y="5948934"/>
            <a:ext cx="69850" cy="10795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 txBox="1"/>
          <p:nvPr/>
        </p:nvSpPr>
        <p:spPr>
          <a:xfrm>
            <a:off x="556768" y="6289040"/>
            <a:ext cx="6656705" cy="44195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</a:pP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注</a:t>
            </a:r>
            <a:r>
              <a:rPr sz="1050">
                <a:solidFill>
                  <a:srgbClr val="7E7E7E"/>
                </a:solidFill>
                <a:latin typeface="黑体"/>
                <a:cs typeface="黑体"/>
              </a:rPr>
              <a:t>：</a:t>
            </a:r>
            <a:r>
              <a:rPr sz="1050" spc="-380">
                <a:solidFill>
                  <a:srgbClr val="7E7E7E"/>
                </a:solidFill>
                <a:latin typeface="黑体"/>
                <a:cs typeface="黑体"/>
              </a:rPr>
              <a:t> </a:t>
            </a:r>
            <a:r>
              <a:rPr sz="1050">
                <a:solidFill>
                  <a:srgbClr val="7E7E7E"/>
                </a:solidFill>
                <a:latin typeface="黑体"/>
                <a:cs typeface="黑体"/>
              </a:rPr>
              <a:t>4</a:t>
            </a:r>
            <a:r>
              <a:rPr sz="1050" spc="-390">
                <a:solidFill>
                  <a:srgbClr val="7E7E7E"/>
                </a:solidFill>
                <a:latin typeface="黑体"/>
                <a:cs typeface="黑体"/>
              </a:rPr>
              <a:t> </a:t>
            </a:r>
            <a:r>
              <a:rPr sz="1050">
                <a:solidFill>
                  <a:srgbClr val="7E7E7E"/>
                </a:solidFill>
                <a:latin typeface="黑体"/>
                <a:cs typeface="黑体"/>
              </a:rPr>
              <a:t>+</a:t>
            </a:r>
            <a:r>
              <a:rPr sz="1050" spc="-385">
                <a:solidFill>
                  <a:srgbClr val="7E7E7E"/>
                </a:solidFill>
                <a:latin typeface="黑体"/>
                <a:cs typeface="黑体"/>
              </a:rPr>
              <a:t> </a:t>
            </a:r>
            <a:r>
              <a:rPr sz="1050">
                <a:solidFill>
                  <a:srgbClr val="7E7E7E"/>
                </a:solidFill>
                <a:latin typeface="黑体"/>
                <a:cs typeface="黑体"/>
              </a:rPr>
              <a:t>7</a:t>
            </a:r>
            <a:r>
              <a:rPr sz="1050" spc="-390">
                <a:solidFill>
                  <a:srgbClr val="7E7E7E"/>
                </a:solidFill>
                <a:latin typeface="黑体"/>
                <a:cs typeface="黑体"/>
              </a:rPr>
              <a:t> </a:t>
            </a: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是指国家首批组织药品集中采购试点地区，包括北京、天津、上海、重庆和沈阳、大连、 厦门、广州、深圳、成都、西</a:t>
            </a:r>
            <a:r>
              <a:rPr sz="1050" spc="155">
                <a:solidFill>
                  <a:srgbClr val="7E7E7E"/>
                </a:solidFill>
                <a:latin typeface="黑体"/>
                <a:cs typeface="黑体"/>
              </a:rPr>
              <a:t>安</a:t>
            </a:r>
            <a:r>
              <a:rPr sz="1050" spc="70">
                <a:solidFill>
                  <a:srgbClr val="7E7E7E"/>
                </a:solidFill>
                <a:latin typeface="黑体"/>
                <a:cs typeface="黑体"/>
              </a:rPr>
              <a:t>11</a:t>
            </a:r>
            <a:r>
              <a:rPr sz="1050" spc="-400">
                <a:solidFill>
                  <a:srgbClr val="7E7E7E"/>
                </a:solidFill>
                <a:latin typeface="黑体"/>
                <a:cs typeface="黑体"/>
              </a:rPr>
              <a:t> </a:t>
            </a: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个城市</a:t>
            </a:r>
            <a:r>
              <a:rPr sz="1050">
                <a:solidFill>
                  <a:srgbClr val="7E7E7E"/>
                </a:solidFill>
                <a:latin typeface="黑体"/>
                <a:cs typeface="黑体"/>
              </a:rPr>
              <a:t>；</a:t>
            </a:r>
            <a:r>
              <a:rPr sz="1050" spc="-400">
                <a:solidFill>
                  <a:srgbClr val="7E7E7E"/>
                </a:solidFill>
                <a:latin typeface="黑体"/>
                <a:cs typeface="黑体"/>
              </a:rPr>
              <a:t> </a:t>
            </a:r>
            <a:r>
              <a:rPr sz="1050" spc="100">
                <a:solidFill>
                  <a:srgbClr val="7E7E7E"/>
                </a:solidFill>
                <a:latin typeface="黑体"/>
                <a:cs typeface="黑体"/>
              </a:rPr>
              <a:t>4+7</a:t>
            </a:r>
            <a:r>
              <a:rPr sz="1050" spc="-400">
                <a:solidFill>
                  <a:srgbClr val="7E7E7E"/>
                </a:solidFill>
                <a:latin typeface="黑体"/>
                <a:cs typeface="黑体"/>
              </a:rPr>
              <a:t> </a:t>
            </a: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扩围是指由原来的</a:t>
            </a:r>
            <a:r>
              <a:rPr sz="1050" spc="100">
                <a:solidFill>
                  <a:srgbClr val="7E7E7E"/>
                </a:solidFill>
                <a:latin typeface="黑体"/>
                <a:cs typeface="黑体"/>
              </a:rPr>
              <a:t>4+7</a:t>
            </a:r>
            <a:r>
              <a:rPr sz="1050" spc="-400">
                <a:solidFill>
                  <a:srgbClr val="7E7E7E"/>
                </a:solidFill>
                <a:latin typeface="黑体"/>
                <a:cs typeface="黑体"/>
              </a:rPr>
              <a:t> </a:t>
            </a: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个试点城市正式扩展到全国。</a:t>
            </a:r>
            <a:endParaRPr sz="1050">
              <a:latin typeface="黑体"/>
              <a:cs typeface="黑体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8092313" y="2630551"/>
            <a:ext cx="92075" cy="14287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 txBox="1"/>
          <p:nvPr/>
        </p:nvSpPr>
        <p:spPr>
          <a:xfrm>
            <a:off x="3776217" y="2557272"/>
            <a:ext cx="4632325" cy="269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>
                <a:latin typeface="黑体"/>
                <a:cs typeface="黑体"/>
              </a:rPr>
              <a:t>第一</a:t>
            </a:r>
            <a:r>
              <a:rPr sz="1600" b="1" spc="-5">
                <a:latin typeface="黑体"/>
                <a:cs typeface="黑体"/>
              </a:rPr>
              <a:t>批</a:t>
            </a:r>
            <a:r>
              <a:rPr sz="1600" b="1">
                <a:latin typeface="黑体"/>
                <a:cs typeface="黑体"/>
              </a:rPr>
              <a:t>至第</a:t>
            </a:r>
            <a:r>
              <a:rPr sz="1600" b="1" spc="-5">
                <a:latin typeface="黑体"/>
                <a:cs typeface="黑体"/>
              </a:rPr>
              <a:t>七</a:t>
            </a:r>
            <a:r>
              <a:rPr sz="1600" b="1">
                <a:latin typeface="黑体"/>
                <a:cs typeface="黑体"/>
              </a:rPr>
              <a:t>批药</a:t>
            </a:r>
            <a:r>
              <a:rPr sz="1600" b="1" spc="-5">
                <a:latin typeface="黑体"/>
                <a:cs typeface="黑体"/>
              </a:rPr>
              <a:t>品</a:t>
            </a:r>
            <a:r>
              <a:rPr sz="1600" b="1">
                <a:latin typeface="黑体"/>
                <a:cs typeface="黑体"/>
              </a:rPr>
              <a:t>集采</a:t>
            </a:r>
            <a:r>
              <a:rPr sz="1600" b="1" spc="-5">
                <a:latin typeface="黑体"/>
                <a:cs typeface="黑体"/>
              </a:rPr>
              <a:t>信</a:t>
            </a:r>
            <a:r>
              <a:rPr sz="1600" b="1">
                <a:latin typeface="黑体"/>
                <a:cs typeface="黑体"/>
              </a:rPr>
              <a:t>息汇</a:t>
            </a:r>
            <a:r>
              <a:rPr sz="1600" b="1" spc="-5">
                <a:latin typeface="黑体"/>
                <a:cs typeface="黑体"/>
              </a:rPr>
              <a:t>总</a:t>
            </a:r>
            <a:r>
              <a:rPr sz="1600" b="1">
                <a:latin typeface="黑体"/>
                <a:cs typeface="黑体"/>
              </a:rPr>
              <a:t>（单</a:t>
            </a:r>
            <a:r>
              <a:rPr sz="1600" b="1" spc="-5">
                <a:latin typeface="黑体"/>
                <a:cs typeface="黑体"/>
              </a:rPr>
              <a:t>位</a:t>
            </a:r>
            <a:r>
              <a:rPr sz="1600" b="1">
                <a:latin typeface="黑体"/>
                <a:cs typeface="黑体"/>
              </a:rPr>
              <a:t>：个</a:t>
            </a:r>
            <a:r>
              <a:rPr sz="1600" b="1" spc="-5">
                <a:latin typeface="黑体"/>
                <a:cs typeface="黑体"/>
              </a:rPr>
              <a:t>，</a:t>
            </a:r>
            <a:r>
              <a:rPr sz="1600" b="1" spc="-15">
                <a:latin typeface="黑体"/>
                <a:cs typeface="黑体"/>
              </a:rPr>
              <a:t> </a:t>
            </a:r>
            <a:r>
              <a:rPr sz="1600" b="1" spc="-5">
                <a:latin typeface="黑体"/>
                <a:cs typeface="黑体"/>
              </a:rPr>
              <a:t>）</a:t>
            </a:r>
            <a:endParaRPr sz="16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0771505" y="1517014"/>
            <a:ext cx="104775" cy="16192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47191" y="399288"/>
            <a:ext cx="3339465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00" spc="95"/>
              <a:t>2.1</a:t>
            </a:r>
            <a:r>
              <a:rPr sz="2000" spc="229"/>
              <a:t> </a:t>
            </a:r>
            <a:r>
              <a:rPr sz="2000" spc="145"/>
              <a:t>药</a:t>
            </a:r>
            <a:r>
              <a:rPr sz="2000" spc="155"/>
              <a:t>品</a:t>
            </a:r>
            <a:r>
              <a:rPr sz="2000" spc="145"/>
              <a:t>集</a:t>
            </a:r>
            <a:r>
              <a:rPr sz="2000" spc="155"/>
              <a:t>采</a:t>
            </a:r>
            <a:r>
              <a:rPr sz="2000" spc="145"/>
              <a:t>历</a:t>
            </a:r>
            <a:r>
              <a:rPr sz="2000" spc="155"/>
              <a:t>史</a:t>
            </a:r>
            <a:r>
              <a:rPr sz="2000" spc="145"/>
              <a:t>信</a:t>
            </a:r>
            <a:r>
              <a:rPr sz="2000" spc="155"/>
              <a:t>息</a:t>
            </a:r>
            <a:r>
              <a:rPr sz="2000" spc="145"/>
              <a:t>汇</a:t>
            </a:r>
            <a:r>
              <a:rPr sz="2000" spc="-10"/>
              <a:t>总</a:t>
            </a:r>
            <a:endParaRPr sz="2000"/>
          </a:p>
        </p:txBody>
      </p:sp>
      <p:sp>
        <p:nvSpPr>
          <p:cNvPr id="4" name="object 4"/>
          <p:cNvSpPr txBox="1"/>
          <p:nvPr/>
        </p:nvSpPr>
        <p:spPr>
          <a:xfrm>
            <a:off x="7626857" y="6390640"/>
            <a:ext cx="4008120" cy="1854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资料来源：国家医疗保障</a:t>
            </a:r>
            <a:r>
              <a:rPr sz="1050">
                <a:solidFill>
                  <a:srgbClr val="7E7E7E"/>
                </a:solidFill>
                <a:latin typeface="黑体"/>
                <a:cs typeface="黑体"/>
              </a:rPr>
              <a:t>局</a:t>
            </a:r>
            <a:r>
              <a:rPr sz="1050" spc="254">
                <a:solidFill>
                  <a:srgbClr val="7E7E7E"/>
                </a:solidFill>
                <a:latin typeface="黑体"/>
                <a:cs typeface="黑体"/>
              </a:rPr>
              <a:t> </a:t>
            </a: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医药魔</a:t>
            </a:r>
            <a:r>
              <a:rPr sz="1050">
                <a:solidFill>
                  <a:srgbClr val="7E7E7E"/>
                </a:solidFill>
                <a:latin typeface="黑体"/>
                <a:cs typeface="黑体"/>
              </a:rPr>
              <a:t>方</a:t>
            </a:r>
            <a:r>
              <a:rPr sz="1050" spc="254">
                <a:solidFill>
                  <a:srgbClr val="7E7E7E"/>
                </a:solidFill>
                <a:latin typeface="黑体"/>
                <a:cs typeface="黑体"/>
              </a:rPr>
              <a:t> </a:t>
            </a: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前瞻产业研究院整理</a:t>
            </a:r>
            <a:endParaRPr sz="1050">
              <a:latin typeface="黑体"/>
              <a:cs typeface="黑体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12875" y="3032760"/>
            <a:ext cx="4915662" cy="254660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912494" y="5579745"/>
            <a:ext cx="4916170" cy="0"/>
          </a:xfrm>
          <a:custGeom>
            <a:rect l="l" t="t" r="r" b="b"/>
            <a:pathLst>
              <a:path w="4916170">
                <a:moveTo>
                  <a:pt x="0" y="0"/>
                </a:moveTo>
                <a:lnTo>
                  <a:pt x="4915662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1609344" y="4918455"/>
            <a:ext cx="1949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404040"/>
                </a:solidFill>
                <a:latin typeface="Arial"/>
                <a:cs typeface="Arial"/>
              </a:rPr>
              <a:t>57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335276" y="4426204"/>
            <a:ext cx="2794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404040"/>
                </a:solidFill>
                <a:latin typeface="Arial"/>
                <a:cs typeface="Arial"/>
              </a:rPr>
              <a:t>112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154679" y="4040885"/>
            <a:ext cx="2794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404040"/>
                </a:solidFill>
                <a:latin typeface="Arial"/>
                <a:cs typeface="Arial"/>
              </a:rPr>
              <a:t>157</a:t>
            </a:r>
            <a:endParaRPr sz="12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050029" y="3505454"/>
            <a:ext cx="2794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404040"/>
                </a:solidFill>
                <a:latin typeface="Arial"/>
                <a:cs typeface="Arial"/>
              </a:rPr>
              <a:t>219</a:t>
            </a:r>
            <a:endParaRPr sz="12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818634" y="3343402"/>
            <a:ext cx="2794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404040"/>
                </a:solidFill>
                <a:latin typeface="Arial"/>
                <a:cs typeface="Arial"/>
              </a:rPr>
              <a:t>233</a:t>
            </a:r>
            <a:endParaRPr sz="12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612638" y="2875788"/>
            <a:ext cx="2794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404040"/>
                </a:solidFill>
                <a:latin typeface="Arial"/>
                <a:cs typeface="Arial"/>
              </a:rPr>
              <a:t>294</a:t>
            </a:r>
            <a:endParaRPr sz="12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15339" y="5011420"/>
            <a:ext cx="194945" cy="558800"/>
          </a:xfrm>
          <a:prstGeom prst="rect">
            <a:avLst/>
          </a:prstGeom>
        </p:spPr>
        <p:txBody>
          <a:bodyPr vert="horz" wrap="square" lIns="0" tIns="965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60"/>
              </a:spcBef>
            </a:pPr>
            <a:r>
              <a:rPr sz="1200" spc="-10">
                <a:solidFill>
                  <a:srgbClr val="404040"/>
                </a:solidFill>
                <a:latin typeface="Arial"/>
                <a:cs typeface="Arial"/>
              </a:rPr>
              <a:t>25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60"/>
              </a:spcBef>
            </a:pPr>
            <a:r>
              <a:rPr sz="1200" spc="-10">
                <a:solidFill>
                  <a:srgbClr val="404040"/>
                </a:solidFill>
                <a:latin typeface="Arial"/>
                <a:cs typeface="Arial"/>
              </a:rPr>
              <a:t>25</a:t>
            </a:r>
            <a:endParaRPr sz="12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634744" y="5331714"/>
            <a:ext cx="1949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404040"/>
                </a:solidFill>
                <a:latin typeface="Arial"/>
                <a:cs typeface="Arial"/>
              </a:rPr>
              <a:t>32</a:t>
            </a:r>
            <a:endParaRPr sz="12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2454148" y="5231891"/>
            <a:ext cx="1949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404040"/>
                </a:solidFill>
                <a:latin typeface="Arial"/>
                <a:cs typeface="Arial"/>
              </a:rPr>
              <a:t>55</a:t>
            </a:r>
            <a:endParaRPr sz="12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273552" y="5275326"/>
            <a:ext cx="1949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404040"/>
                </a:solidFill>
                <a:latin typeface="Arial"/>
                <a:cs typeface="Arial"/>
              </a:rPr>
              <a:t>45</a:t>
            </a:r>
            <a:endParaRPr sz="120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092702" y="5201666"/>
            <a:ext cx="1949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404040"/>
                </a:solidFill>
                <a:latin typeface="Arial"/>
                <a:cs typeface="Arial"/>
              </a:rPr>
              <a:t>62</a:t>
            </a:r>
            <a:endParaRPr sz="1200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912105" y="5409184"/>
            <a:ext cx="194945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404040"/>
                </a:solidFill>
                <a:latin typeface="Arial"/>
                <a:cs typeface="Arial"/>
              </a:rPr>
              <a:t>14</a:t>
            </a:r>
            <a:endParaRPr sz="1200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5731509" y="5205983"/>
            <a:ext cx="1949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404040"/>
                </a:solidFill>
                <a:latin typeface="Arial"/>
                <a:cs typeface="Arial"/>
              </a:rPr>
              <a:t>61</a:t>
            </a:r>
            <a:endParaRPr sz="120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541781" y="5697728"/>
            <a:ext cx="741045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585858"/>
                </a:solidFill>
                <a:latin typeface="Arial"/>
                <a:cs typeface="Arial"/>
              </a:rPr>
              <a:t>4+</a:t>
            </a:r>
            <a:r>
              <a:rPr sz="1200" spc="-5">
                <a:solidFill>
                  <a:srgbClr val="585858"/>
                </a:solidFill>
                <a:latin typeface="Arial"/>
                <a:cs typeface="Arial"/>
              </a:rPr>
              <a:t>7</a:t>
            </a:r>
            <a:r>
              <a:rPr sz="1200" spc="-5">
                <a:solidFill>
                  <a:srgbClr val="585858"/>
                </a:solidFill>
                <a:latin typeface="微软雅黑"/>
                <a:cs typeface="微软雅黑"/>
              </a:rPr>
              <a:t>及扩围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490725" y="5697728"/>
            <a:ext cx="1302385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831850"/>
              </a:tabLst>
            </a:pPr>
            <a:r>
              <a:rPr sz="1200" spc="-5">
                <a:solidFill>
                  <a:srgbClr val="585858"/>
                </a:solidFill>
                <a:latin typeface="微软雅黑"/>
                <a:cs typeface="微软雅黑"/>
              </a:rPr>
              <a:t>第二</a:t>
            </a:r>
            <a:r>
              <a:rPr sz="1200">
                <a:solidFill>
                  <a:srgbClr val="585858"/>
                </a:solidFill>
                <a:latin typeface="微软雅黑"/>
                <a:cs typeface="微软雅黑"/>
              </a:rPr>
              <a:t>批	</a:t>
            </a:r>
            <a:r>
              <a:rPr sz="1200" spc="-5">
                <a:solidFill>
                  <a:srgbClr val="585858"/>
                </a:solidFill>
                <a:latin typeface="微软雅黑"/>
                <a:cs typeface="微软雅黑"/>
              </a:rPr>
              <a:t>第三批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129279" y="5697728"/>
            <a:ext cx="2121535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831850"/>
                <a:tab pos="1651000"/>
              </a:tabLst>
            </a:pPr>
            <a:r>
              <a:rPr sz="1200">
                <a:solidFill>
                  <a:srgbClr val="585858"/>
                </a:solidFill>
                <a:latin typeface="微软雅黑"/>
                <a:cs typeface="微软雅黑"/>
              </a:rPr>
              <a:t>第四批	</a:t>
            </a:r>
            <a:r>
              <a:rPr sz="1200" spc="-5">
                <a:solidFill>
                  <a:srgbClr val="585858"/>
                </a:solidFill>
                <a:latin typeface="微软雅黑"/>
                <a:cs typeface="微软雅黑"/>
              </a:rPr>
              <a:t>第五</a:t>
            </a:r>
            <a:r>
              <a:rPr sz="1200">
                <a:solidFill>
                  <a:srgbClr val="585858"/>
                </a:solidFill>
                <a:latin typeface="微软雅黑"/>
                <a:cs typeface="微软雅黑"/>
              </a:rPr>
              <a:t>批	</a:t>
            </a:r>
            <a:r>
              <a:rPr sz="1200" spc="-5">
                <a:solidFill>
                  <a:srgbClr val="585858"/>
                </a:solidFill>
                <a:latin typeface="微软雅黑"/>
                <a:cs typeface="微软雅黑"/>
              </a:rPr>
              <a:t>第六批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1731264" y="6187440"/>
            <a:ext cx="76200" cy="76962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3454908" y="6187440"/>
            <a:ext cx="76962" cy="76962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 txBox="1"/>
          <p:nvPr/>
        </p:nvSpPr>
        <p:spPr>
          <a:xfrm>
            <a:off x="1828545" y="6117335"/>
            <a:ext cx="3120390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736089"/>
              </a:tabLst>
            </a:pPr>
            <a:r>
              <a:rPr sz="1200" spc="-5">
                <a:solidFill>
                  <a:srgbClr val="585858"/>
                </a:solidFill>
                <a:latin typeface="微软雅黑"/>
                <a:cs typeface="微软雅黑"/>
              </a:rPr>
              <a:t>累计品种数量（</a:t>
            </a:r>
            <a:r>
              <a:rPr sz="1200" spc="-10">
                <a:solidFill>
                  <a:srgbClr val="585858"/>
                </a:solidFill>
                <a:latin typeface="微软雅黑"/>
                <a:cs typeface="微软雅黑"/>
              </a:rPr>
              <a:t>个</a:t>
            </a:r>
            <a:r>
              <a:rPr sz="1200">
                <a:solidFill>
                  <a:srgbClr val="585858"/>
                </a:solidFill>
                <a:latin typeface="微软雅黑"/>
                <a:cs typeface="微软雅黑"/>
              </a:rPr>
              <a:t>）	</a:t>
            </a:r>
            <a:r>
              <a:rPr sz="1200" spc="-5">
                <a:solidFill>
                  <a:srgbClr val="585858"/>
                </a:solidFill>
                <a:latin typeface="微软雅黑"/>
                <a:cs typeface="微软雅黑"/>
              </a:rPr>
              <a:t>新增品种数量（</a:t>
            </a:r>
            <a:r>
              <a:rPr sz="1200" spc="-10">
                <a:solidFill>
                  <a:srgbClr val="585858"/>
                </a:solidFill>
                <a:latin typeface="微软雅黑"/>
                <a:cs typeface="微软雅黑"/>
              </a:rPr>
              <a:t>个</a:t>
            </a:r>
            <a:r>
              <a:rPr sz="1200">
                <a:solidFill>
                  <a:srgbClr val="585858"/>
                </a:solidFill>
                <a:latin typeface="微软雅黑"/>
                <a:cs typeface="微软雅黑"/>
              </a:rPr>
              <a:t>）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10997056" y="2308986"/>
            <a:ext cx="92075" cy="142875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 txBox="1"/>
          <p:nvPr/>
        </p:nvSpPr>
        <p:spPr>
          <a:xfrm>
            <a:off x="563118" y="888999"/>
            <a:ext cx="10865485" cy="16167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800" spc="150">
                <a:latin typeface="黑体"/>
                <a:cs typeface="黑体"/>
              </a:rPr>
              <a:t>从药品集采品种数量情况来看，截至2022年底，药品集采共涉及294个品种，其中第五批药品集采新 增品种数量最多，达到62个；从平均降价幅度情况来看，前五批药品集采平均降价幅度超过50，</a:t>
            </a:r>
            <a:r>
              <a:rPr sz="1800" spc="-640">
                <a:latin typeface="黑体"/>
                <a:cs typeface="黑体"/>
              </a:rPr>
              <a:t>第 </a:t>
            </a:r>
            <a:r>
              <a:rPr sz="1800" spc="150">
                <a:latin typeface="黑体"/>
                <a:cs typeface="黑体"/>
              </a:rPr>
              <a:t>六、七批降价幅度略有回落，企业大幅降价、恶意拼低价行为有所改善。</a:t>
            </a:r>
            <a:endParaRPr sz="1800">
              <a:latin typeface="黑体"/>
              <a:cs typeface="黑体"/>
            </a:endParaRPr>
          </a:p>
          <a:p>
            <a:pPr marL="351790" algn="just">
              <a:lnSpc>
                <a:spcPct val="100000"/>
              </a:lnSpc>
              <a:spcBef>
                <a:spcPts val="885"/>
              </a:spcBef>
            </a:pPr>
            <a:r>
              <a:rPr sz="1600" b="1">
                <a:latin typeface="黑体"/>
                <a:cs typeface="黑体"/>
              </a:rPr>
              <a:t>第一</a:t>
            </a:r>
            <a:r>
              <a:rPr sz="1600" b="1" spc="-5">
                <a:latin typeface="黑体"/>
                <a:cs typeface="黑体"/>
              </a:rPr>
              <a:t>批</a:t>
            </a:r>
            <a:r>
              <a:rPr sz="1600" b="1">
                <a:latin typeface="黑体"/>
                <a:cs typeface="黑体"/>
              </a:rPr>
              <a:t>至第</a:t>
            </a:r>
            <a:r>
              <a:rPr sz="1600" b="1" spc="-5">
                <a:latin typeface="黑体"/>
                <a:cs typeface="黑体"/>
              </a:rPr>
              <a:t>七</a:t>
            </a:r>
            <a:r>
              <a:rPr sz="1600" b="1">
                <a:latin typeface="黑体"/>
                <a:cs typeface="黑体"/>
              </a:rPr>
              <a:t>批药</a:t>
            </a:r>
            <a:r>
              <a:rPr sz="1600" b="1" spc="-5">
                <a:latin typeface="黑体"/>
                <a:cs typeface="黑体"/>
              </a:rPr>
              <a:t>品</a:t>
            </a:r>
            <a:r>
              <a:rPr sz="1600" b="1">
                <a:latin typeface="黑体"/>
                <a:cs typeface="黑体"/>
              </a:rPr>
              <a:t>集采</a:t>
            </a:r>
            <a:r>
              <a:rPr sz="1600" b="1" spc="-5">
                <a:latin typeface="黑体"/>
                <a:cs typeface="黑体"/>
              </a:rPr>
              <a:t>品</a:t>
            </a:r>
            <a:r>
              <a:rPr sz="1600" b="1" spc="30">
                <a:latin typeface="黑体"/>
                <a:cs typeface="黑体"/>
              </a:rPr>
              <a:t>种</a:t>
            </a:r>
            <a:r>
              <a:rPr sz="1600" b="1" spc="5">
                <a:latin typeface="黑体"/>
                <a:cs typeface="黑体"/>
              </a:rPr>
              <a:t>数</a:t>
            </a:r>
            <a:r>
              <a:rPr sz="1600" b="1">
                <a:latin typeface="黑体"/>
                <a:cs typeface="黑体"/>
              </a:rPr>
              <a:t>量</a:t>
            </a:r>
            <a:r>
              <a:rPr sz="1600" b="1" spc="5">
                <a:latin typeface="黑体"/>
                <a:cs typeface="黑体"/>
              </a:rPr>
              <a:t>变化</a:t>
            </a:r>
            <a:r>
              <a:rPr sz="1600" b="1">
                <a:latin typeface="黑体"/>
                <a:cs typeface="黑体"/>
              </a:rPr>
              <a:t>（</a:t>
            </a:r>
            <a:r>
              <a:rPr sz="1600" b="1" spc="5">
                <a:latin typeface="黑体"/>
                <a:cs typeface="黑体"/>
              </a:rPr>
              <a:t>单位</a:t>
            </a:r>
            <a:r>
              <a:rPr sz="1600" b="1">
                <a:latin typeface="黑体"/>
                <a:cs typeface="黑体"/>
              </a:rPr>
              <a:t>：</a:t>
            </a:r>
            <a:r>
              <a:rPr sz="1600" b="1" spc="5">
                <a:latin typeface="黑体"/>
                <a:cs typeface="黑体"/>
              </a:rPr>
              <a:t>个</a:t>
            </a:r>
            <a:r>
              <a:rPr sz="1600" b="1" spc="-5">
                <a:latin typeface="黑体"/>
                <a:cs typeface="黑体"/>
              </a:rPr>
              <a:t>）</a:t>
            </a:r>
            <a:r>
              <a:rPr sz="1600" b="1" spc="350">
                <a:latin typeface="黑体"/>
                <a:cs typeface="黑体"/>
              </a:rPr>
              <a:t> </a:t>
            </a:r>
            <a:r>
              <a:rPr sz="1600" b="1">
                <a:latin typeface="黑体"/>
                <a:cs typeface="黑体"/>
              </a:rPr>
              <a:t>第一</a:t>
            </a:r>
            <a:r>
              <a:rPr sz="1600" b="1" spc="-5">
                <a:latin typeface="黑体"/>
                <a:cs typeface="黑体"/>
              </a:rPr>
              <a:t>批</a:t>
            </a:r>
            <a:r>
              <a:rPr sz="1600" b="1">
                <a:latin typeface="黑体"/>
                <a:cs typeface="黑体"/>
              </a:rPr>
              <a:t>至第</a:t>
            </a:r>
            <a:r>
              <a:rPr sz="1600" b="1" spc="-5">
                <a:latin typeface="黑体"/>
                <a:cs typeface="黑体"/>
              </a:rPr>
              <a:t>七</a:t>
            </a:r>
            <a:r>
              <a:rPr sz="1600" b="1">
                <a:latin typeface="黑体"/>
                <a:cs typeface="黑体"/>
              </a:rPr>
              <a:t>批药</a:t>
            </a:r>
            <a:r>
              <a:rPr sz="1600" b="1" spc="-5">
                <a:latin typeface="黑体"/>
                <a:cs typeface="黑体"/>
              </a:rPr>
              <a:t>品</a:t>
            </a:r>
            <a:r>
              <a:rPr sz="1600" b="1">
                <a:latin typeface="黑体"/>
                <a:cs typeface="黑体"/>
              </a:rPr>
              <a:t>集采</a:t>
            </a:r>
            <a:r>
              <a:rPr sz="1600" b="1" spc="-5">
                <a:latin typeface="黑体"/>
                <a:cs typeface="黑体"/>
              </a:rPr>
              <a:t>降</a:t>
            </a:r>
            <a:r>
              <a:rPr sz="1600" b="1">
                <a:latin typeface="黑体"/>
                <a:cs typeface="黑体"/>
              </a:rPr>
              <a:t>价幅</a:t>
            </a:r>
            <a:r>
              <a:rPr sz="1600" b="1" spc="-5">
                <a:latin typeface="黑体"/>
                <a:cs typeface="黑体"/>
              </a:rPr>
              <a:t>度</a:t>
            </a:r>
            <a:r>
              <a:rPr sz="1600" b="1">
                <a:latin typeface="黑体"/>
                <a:cs typeface="黑体"/>
              </a:rPr>
              <a:t>变化</a:t>
            </a:r>
            <a:r>
              <a:rPr sz="1600" b="1" spc="-5">
                <a:latin typeface="黑体"/>
                <a:cs typeface="黑体"/>
              </a:rPr>
              <a:t>（</a:t>
            </a:r>
            <a:r>
              <a:rPr sz="1600" b="1">
                <a:latin typeface="黑体"/>
                <a:cs typeface="黑体"/>
              </a:rPr>
              <a:t>单位</a:t>
            </a:r>
            <a:r>
              <a:rPr sz="1600" b="1" spc="-5">
                <a:latin typeface="黑体"/>
                <a:cs typeface="黑体"/>
              </a:rPr>
              <a:t>：</a:t>
            </a:r>
            <a:r>
              <a:rPr sz="1600" b="1" spc="50">
                <a:latin typeface="黑体"/>
                <a:cs typeface="黑体"/>
              </a:rPr>
              <a:t> </a:t>
            </a:r>
            <a:r>
              <a:rPr sz="1600" b="1" spc="-5">
                <a:latin typeface="黑体"/>
                <a:cs typeface="黑体"/>
              </a:rPr>
              <a:t>）</a:t>
            </a:r>
            <a:endParaRPr sz="1600">
              <a:latin typeface="黑体"/>
              <a:cs typeface="黑体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6358890" y="3608832"/>
            <a:ext cx="366521" cy="1970532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7127747" y="3230117"/>
            <a:ext cx="367284" cy="2349245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7896606" y="3179826"/>
            <a:ext cx="367284" cy="2399538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8665464" y="3154679"/>
            <a:ext cx="367283" cy="2424684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9434321" y="3103626"/>
            <a:ext cx="367284" cy="2475738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10203942" y="3659885"/>
            <a:ext cx="366522" cy="1919477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10972800" y="3103626"/>
            <a:ext cx="366522" cy="2475738"/>
          </a:xfrm>
          <a:prstGeom prst="rect">
            <a:avLst/>
          </a:prstGeom>
          <a:blipFill>
            <a:blip r:embed="rId1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6158103" y="5579745"/>
            <a:ext cx="5382895" cy="0"/>
          </a:xfrm>
          <a:custGeom>
            <a:rect l="l" t="t" r="r" b="b"/>
            <a:pathLst>
              <a:path w="5382895">
                <a:moveTo>
                  <a:pt x="0" y="0"/>
                </a:moveTo>
                <a:lnTo>
                  <a:pt x="5382768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 txBox="1"/>
          <p:nvPr/>
        </p:nvSpPr>
        <p:spPr>
          <a:xfrm>
            <a:off x="6285991" y="3834892"/>
            <a:ext cx="43942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404040"/>
                </a:solidFill>
                <a:latin typeface="Arial"/>
                <a:cs typeface="Arial"/>
              </a:rPr>
              <a:t>59%</a:t>
            </a:r>
            <a:endParaRPr sz="1200">
              <a:latin typeface="Arial"/>
              <a:cs typeface="Arial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7054850" y="3986529"/>
            <a:ext cx="4406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404040"/>
                </a:solidFill>
                <a:latin typeface="Arial"/>
                <a:cs typeface="Arial"/>
              </a:rPr>
              <a:t>53%</a:t>
            </a:r>
            <a:endParaRPr sz="1200">
              <a:latin typeface="Arial"/>
              <a:cs typeface="Arial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7823961" y="3986529"/>
            <a:ext cx="4400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404040"/>
                </a:solidFill>
                <a:latin typeface="Arial"/>
                <a:cs typeface="Arial"/>
              </a:rPr>
              <a:t>53%</a:t>
            </a:r>
            <a:endParaRPr sz="1200">
              <a:latin typeface="Arial"/>
              <a:cs typeface="Arial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8593073" y="4011929"/>
            <a:ext cx="4400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404040"/>
                </a:solidFill>
                <a:latin typeface="Arial"/>
                <a:cs typeface="Arial"/>
              </a:rPr>
              <a:t>52%</a:t>
            </a:r>
            <a:endParaRPr sz="1200">
              <a:latin typeface="Arial"/>
              <a:cs typeface="Arial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9361931" y="3910838"/>
            <a:ext cx="4400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404040"/>
                </a:solidFill>
                <a:latin typeface="Arial"/>
                <a:cs typeface="Arial"/>
              </a:rPr>
              <a:t>56%</a:t>
            </a:r>
            <a:endParaRPr sz="1200">
              <a:latin typeface="Arial"/>
              <a:cs typeface="Arial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10131043" y="4112767"/>
            <a:ext cx="43942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404040"/>
                </a:solidFill>
                <a:latin typeface="Arial"/>
                <a:cs typeface="Arial"/>
              </a:rPr>
              <a:t>48%</a:t>
            </a:r>
            <a:endParaRPr sz="1200">
              <a:latin typeface="Arial"/>
              <a:cs typeface="Arial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10900156" y="4112767"/>
            <a:ext cx="43942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404040"/>
                </a:solidFill>
                <a:latin typeface="Arial"/>
                <a:cs typeface="Arial"/>
              </a:rPr>
              <a:t>48%</a:t>
            </a:r>
            <a:endParaRPr sz="1200">
              <a:latin typeface="Arial"/>
              <a:cs typeface="Arial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6469379" y="3354832"/>
            <a:ext cx="330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404040"/>
                </a:solidFill>
                <a:latin typeface="Arial"/>
                <a:cs typeface="Arial"/>
              </a:rPr>
              <a:t>78%</a:t>
            </a:r>
            <a:endParaRPr sz="1200">
              <a:latin typeface="Arial"/>
              <a:cs typeface="Arial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7238492" y="2975864"/>
            <a:ext cx="330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404040"/>
                </a:solidFill>
                <a:latin typeface="Arial"/>
                <a:cs typeface="Arial"/>
              </a:rPr>
              <a:t>93%</a:t>
            </a:r>
            <a:endParaRPr sz="1200">
              <a:latin typeface="Arial"/>
              <a:cs typeface="Arial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8007604" y="2925317"/>
            <a:ext cx="330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404040"/>
                </a:solidFill>
                <a:latin typeface="Arial"/>
                <a:cs typeface="Arial"/>
              </a:rPr>
              <a:t>95%</a:t>
            </a:r>
            <a:endParaRPr sz="1200">
              <a:latin typeface="Arial"/>
              <a:cs typeface="Arial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8776461" y="2900171"/>
            <a:ext cx="330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404040"/>
                </a:solidFill>
                <a:latin typeface="Arial"/>
                <a:cs typeface="Arial"/>
              </a:rPr>
              <a:t>96%</a:t>
            </a:r>
            <a:endParaRPr sz="1200">
              <a:latin typeface="Arial"/>
              <a:cs typeface="Arial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9545573" y="2849626"/>
            <a:ext cx="330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404040"/>
                </a:solidFill>
                <a:latin typeface="Arial"/>
                <a:cs typeface="Arial"/>
              </a:rPr>
              <a:t>98%</a:t>
            </a:r>
            <a:endParaRPr sz="1200">
              <a:latin typeface="Arial"/>
              <a:cs typeface="Arial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10314685" y="3405378"/>
            <a:ext cx="330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404040"/>
                </a:solidFill>
                <a:latin typeface="Arial"/>
                <a:cs typeface="Arial"/>
              </a:rPr>
              <a:t>76%</a:t>
            </a:r>
            <a:endParaRPr sz="1200">
              <a:latin typeface="Arial"/>
              <a:cs typeface="Arial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11083543" y="2849626"/>
            <a:ext cx="330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404040"/>
                </a:solidFill>
                <a:latin typeface="Arial"/>
                <a:cs typeface="Arial"/>
              </a:rPr>
              <a:t>98%</a:t>
            </a:r>
            <a:endParaRPr sz="1200">
              <a:latin typeface="Arial"/>
              <a:cs typeface="Arial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5587491" y="5697728"/>
            <a:ext cx="1325880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96900"/>
              </a:tabLst>
            </a:pPr>
            <a:r>
              <a:rPr sz="1200" spc="-5">
                <a:solidFill>
                  <a:srgbClr val="585858"/>
                </a:solidFill>
                <a:latin typeface="微软雅黑"/>
                <a:cs typeface="微软雅黑"/>
              </a:rPr>
              <a:t>第七</a:t>
            </a:r>
            <a:r>
              <a:rPr sz="1200">
                <a:solidFill>
                  <a:srgbClr val="585858"/>
                </a:solidFill>
                <a:latin typeface="微软雅黑"/>
                <a:cs typeface="微软雅黑"/>
              </a:rPr>
              <a:t>批	</a:t>
            </a:r>
            <a:r>
              <a:rPr sz="1200">
                <a:solidFill>
                  <a:srgbClr val="585858"/>
                </a:solidFill>
                <a:latin typeface="Arial"/>
                <a:cs typeface="Arial"/>
              </a:rPr>
              <a:t>4+</a:t>
            </a:r>
            <a:r>
              <a:rPr sz="1200" spc="-5">
                <a:solidFill>
                  <a:srgbClr val="585858"/>
                </a:solidFill>
                <a:latin typeface="Arial"/>
                <a:cs typeface="Arial"/>
              </a:rPr>
              <a:t>7</a:t>
            </a:r>
            <a:r>
              <a:rPr sz="1200" spc="-5">
                <a:solidFill>
                  <a:srgbClr val="585858"/>
                </a:solidFill>
                <a:latin typeface="微软雅黑"/>
                <a:cs typeface="微软雅黑"/>
              </a:rPr>
              <a:t>及扩围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1" name="object 51"/>
          <p:cNvSpPr/>
          <p:nvPr/>
        </p:nvSpPr>
        <p:spPr>
          <a:xfrm>
            <a:off x="7653528" y="6187440"/>
            <a:ext cx="76200" cy="76962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2" name="object 52"/>
          <p:cNvSpPr txBox="1"/>
          <p:nvPr/>
        </p:nvSpPr>
        <p:spPr>
          <a:xfrm>
            <a:off x="7069835" y="5697728"/>
            <a:ext cx="2021205" cy="6286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781685"/>
                <a:tab pos="1550670"/>
              </a:tabLst>
            </a:pPr>
            <a:r>
              <a:rPr sz="1200" spc="-5">
                <a:solidFill>
                  <a:srgbClr val="585858"/>
                </a:solidFill>
                <a:latin typeface="微软雅黑"/>
                <a:cs typeface="微软雅黑"/>
              </a:rPr>
              <a:t>第二</a:t>
            </a:r>
            <a:r>
              <a:rPr sz="1200">
                <a:solidFill>
                  <a:srgbClr val="585858"/>
                </a:solidFill>
                <a:latin typeface="微软雅黑"/>
                <a:cs typeface="微软雅黑"/>
              </a:rPr>
              <a:t>批	</a:t>
            </a:r>
            <a:r>
              <a:rPr sz="1200" spc="-5">
                <a:solidFill>
                  <a:srgbClr val="585858"/>
                </a:solidFill>
                <a:latin typeface="微软雅黑"/>
                <a:cs typeface="微软雅黑"/>
              </a:rPr>
              <a:t>第三</a:t>
            </a:r>
            <a:r>
              <a:rPr sz="1200">
                <a:solidFill>
                  <a:srgbClr val="585858"/>
                </a:solidFill>
                <a:latin typeface="微软雅黑"/>
                <a:cs typeface="微软雅黑"/>
              </a:rPr>
              <a:t>批	</a:t>
            </a:r>
            <a:r>
              <a:rPr sz="1200" spc="-5">
                <a:solidFill>
                  <a:srgbClr val="585858"/>
                </a:solidFill>
                <a:latin typeface="微软雅黑"/>
                <a:cs typeface="微软雅黑"/>
              </a:rPr>
              <a:t>第四批</a:t>
            </a:r>
            <a:endParaRPr sz="12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000">
              <a:latin typeface="微软雅黑"/>
              <a:cs typeface="微软雅黑"/>
            </a:endParaRPr>
          </a:p>
          <a:p>
            <a:pPr marL="694055">
              <a:lnSpc>
                <a:spcPct val="100000"/>
              </a:lnSpc>
            </a:pPr>
            <a:r>
              <a:rPr sz="1200" spc="-5">
                <a:solidFill>
                  <a:srgbClr val="585858"/>
                </a:solidFill>
                <a:latin typeface="微软雅黑"/>
                <a:cs typeface="微软雅黑"/>
              </a:rPr>
              <a:t>平均降幅（</a:t>
            </a:r>
            <a:r>
              <a:rPr sz="1200" spc="-5">
                <a:solidFill>
                  <a:srgbClr val="585858"/>
                </a:solidFill>
                <a:latin typeface="Arial"/>
                <a:cs typeface="Arial"/>
              </a:rPr>
              <a:t>%</a:t>
            </a:r>
            <a:r>
              <a:rPr sz="1200" spc="-5">
                <a:solidFill>
                  <a:srgbClr val="585858"/>
                </a:solidFill>
                <a:latin typeface="微软雅黑"/>
                <a:cs typeface="微软雅黑"/>
              </a:rPr>
              <a:t>）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53" name="object 53"/>
          <p:cNvSpPr/>
          <p:nvPr/>
        </p:nvSpPr>
        <p:spPr>
          <a:xfrm>
            <a:off x="9013697" y="6187440"/>
            <a:ext cx="76200" cy="76962"/>
          </a:xfrm>
          <a:prstGeom prst="rect">
            <a:avLst/>
          </a:prstGeom>
          <a:blipFill>
            <a:blip r:embed="rId1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4" name="object 54"/>
          <p:cNvSpPr txBox="1"/>
          <p:nvPr/>
        </p:nvSpPr>
        <p:spPr>
          <a:xfrm>
            <a:off x="9111488" y="5697728"/>
            <a:ext cx="2286635" cy="6286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7495">
              <a:lnSpc>
                <a:spcPct val="100000"/>
              </a:lnSpc>
              <a:spcBef>
                <a:spcPts val="100"/>
              </a:spcBef>
              <a:tabLst>
                <a:tab pos="1047115"/>
                <a:tab pos="1816100"/>
              </a:tabLst>
            </a:pPr>
            <a:r>
              <a:rPr sz="1200">
                <a:solidFill>
                  <a:srgbClr val="585858"/>
                </a:solidFill>
                <a:latin typeface="微软雅黑"/>
                <a:cs typeface="微软雅黑"/>
              </a:rPr>
              <a:t>第五批	</a:t>
            </a:r>
            <a:r>
              <a:rPr sz="1200" spc="-5">
                <a:solidFill>
                  <a:srgbClr val="585858"/>
                </a:solidFill>
                <a:latin typeface="微软雅黑"/>
                <a:cs typeface="微软雅黑"/>
              </a:rPr>
              <a:t>第六</a:t>
            </a:r>
            <a:r>
              <a:rPr sz="1200">
                <a:solidFill>
                  <a:srgbClr val="585858"/>
                </a:solidFill>
                <a:latin typeface="微软雅黑"/>
                <a:cs typeface="微软雅黑"/>
              </a:rPr>
              <a:t>批	</a:t>
            </a:r>
            <a:r>
              <a:rPr sz="1200" spc="-5">
                <a:solidFill>
                  <a:srgbClr val="585858"/>
                </a:solidFill>
                <a:latin typeface="微软雅黑"/>
                <a:cs typeface="微软雅黑"/>
              </a:rPr>
              <a:t>第七批</a:t>
            </a:r>
            <a:endParaRPr sz="12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0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200" spc="-5">
                <a:solidFill>
                  <a:srgbClr val="585858"/>
                </a:solidFill>
                <a:latin typeface="微软雅黑"/>
                <a:cs typeface="微软雅黑"/>
              </a:rPr>
              <a:t>最高降幅（</a:t>
            </a:r>
            <a:r>
              <a:rPr sz="1200" spc="-5">
                <a:solidFill>
                  <a:srgbClr val="585858"/>
                </a:solidFill>
                <a:latin typeface="Arial"/>
                <a:cs typeface="Arial"/>
              </a:rPr>
              <a:t>%</a:t>
            </a:r>
            <a:r>
              <a:rPr sz="1200" spc="-5">
                <a:solidFill>
                  <a:srgbClr val="585858"/>
                </a:solidFill>
                <a:latin typeface="微软雅黑"/>
                <a:cs typeface="微软雅黑"/>
              </a:rPr>
              <a:t>）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43890" y="399288"/>
            <a:ext cx="4460875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00" spc="95"/>
              <a:t>2.2</a:t>
            </a:r>
            <a:r>
              <a:rPr sz="2000" spc="235"/>
              <a:t> </a:t>
            </a:r>
            <a:r>
              <a:rPr sz="2000" spc="150"/>
              <a:t>投</a:t>
            </a:r>
            <a:r>
              <a:rPr sz="2000" spc="155"/>
              <a:t>标</a:t>
            </a:r>
            <a:r>
              <a:rPr sz="2000" spc="145"/>
              <a:t>数</a:t>
            </a:r>
            <a:r>
              <a:rPr sz="2000" spc="155"/>
              <a:t>量</a:t>
            </a:r>
            <a:r>
              <a:rPr sz="2000" spc="145"/>
              <a:t>最</a:t>
            </a:r>
            <a:r>
              <a:rPr sz="2000" spc="155"/>
              <a:t>多</a:t>
            </a:r>
            <a:r>
              <a:rPr sz="2000" spc="145"/>
              <a:t>的</a:t>
            </a:r>
            <a:r>
              <a:rPr sz="2000" spc="155"/>
              <a:t>公</a:t>
            </a:r>
            <a:r>
              <a:rPr sz="2000" spc="165"/>
              <a:t>司</a:t>
            </a:r>
            <a:r>
              <a:rPr sz="2000" spc="155"/>
              <a:t>--</a:t>
            </a:r>
            <a:r>
              <a:rPr sz="2000" spc="145"/>
              <a:t>齐</a:t>
            </a:r>
            <a:r>
              <a:rPr sz="2000" spc="155"/>
              <a:t>鲁</a:t>
            </a:r>
            <a:r>
              <a:rPr sz="2000" spc="145"/>
              <a:t>制</a:t>
            </a:r>
            <a:r>
              <a:rPr sz="2000" spc="-10"/>
              <a:t>药</a:t>
            </a:r>
            <a:endParaRPr sz="2000"/>
          </a:p>
        </p:txBody>
      </p:sp>
      <p:sp>
        <p:nvSpPr>
          <p:cNvPr id="3" name="object 3"/>
          <p:cNvSpPr txBox="1"/>
          <p:nvPr/>
        </p:nvSpPr>
        <p:spPr>
          <a:xfrm>
            <a:off x="563118" y="895857"/>
            <a:ext cx="11036935" cy="14147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0000"/>
              </a:lnSpc>
              <a:spcBef>
                <a:spcPts val="100"/>
              </a:spcBef>
            </a:pPr>
            <a:r>
              <a:rPr sz="1800" spc="150">
                <a:latin typeface="黑体"/>
                <a:cs typeface="黑体"/>
              </a:rPr>
              <a:t>2022年药品集采共248家企业投标480个产品，其中，齐鲁制药有限公司投标数量共17个，成为投标数 量最多的企业，扬子江药业集团和科伦药业紧随其后，投标数量均为15个。</a:t>
            </a:r>
            <a:endParaRPr sz="18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2300">
              <a:latin typeface="黑体"/>
              <a:cs typeface="黑体"/>
            </a:endParaRPr>
          </a:p>
          <a:p>
            <a:pPr marR="152400" algn="ctr">
              <a:lnSpc>
                <a:spcPct val="100000"/>
              </a:lnSpc>
            </a:pPr>
            <a:r>
              <a:rPr sz="1600" b="1">
                <a:latin typeface="黑体"/>
                <a:cs typeface="黑体"/>
              </a:rPr>
              <a:t>2022年药品</a:t>
            </a:r>
            <a:r>
              <a:rPr sz="1600" b="1" spc="-5">
                <a:latin typeface="黑体"/>
                <a:cs typeface="黑体"/>
              </a:rPr>
              <a:t>集</a:t>
            </a:r>
            <a:r>
              <a:rPr sz="1600" b="1">
                <a:latin typeface="黑体"/>
                <a:cs typeface="黑体"/>
              </a:rPr>
              <a:t>采企</a:t>
            </a:r>
            <a:r>
              <a:rPr sz="1600" b="1" spc="-5">
                <a:latin typeface="黑体"/>
                <a:cs typeface="黑体"/>
              </a:rPr>
              <a:t>业</a:t>
            </a:r>
            <a:r>
              <a:rPr sz="1600" b="1">
                <a:latin typeface="黑体"/>
                <a:cs typeface="黑体"/>
              </a:rPr>
              <a:t>投标</a:t>
            </a:r>
            <a:r>
              <a:rPr sz="1600" b="1" spc="-5">
                <a:latin typeface="黑体"/>
                <a:cs typeface="黑体"/>
              </a:rPr>
              <a:t>数</a:t>
            </a:r>
            <a:r>
              <a:rPr sz="1600" b="1" spc="25">
                <a:latin typeface="黑体"/>
                <a:cs typeface="黑体"/>
              </a:rPr>
              <a:t>量</a:t>
            </a:r>
            <a:r>
              <a:rPr sz="1600" b="1">
                <a:latin typeface="黑体"/>
                <a:cs typeface="黑体"/>
              </a:rPr>
              <a:t>TOP10（单</a:t>
            </a:r>
            <a:r>
              <a:rPr sz="1600" b="1" spc="-5">
                <a:latin typeface="黑体"/>
                <a:cs typeface="黑体"/>
              </a:rPr>
              <a:t>位</a:t>
            </a:r>
            <a:r>
              <a:rPr sz="1600" b="1">
                <a:latin typeface="黑体"/>
                <a:cs typeface="黑体"/>
              </a:rPr>
              <a:t>：个</a:t>
            </a:r>
            <a:r>
              <a:rPr sz="1600" b="1" spc="-5">
                <a:latin typeface="黑体"/>
                <a:cs typeface="黑体"/>
              </a:rPr>
              <a:t>）</a:t>
            </a:r>
            <a:endParaRPr sz="1600">
              <a:latin typeface="黑体"/>
              <a:cs typeface="黑体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834895" y="2360676"/>
            <a:ext cx="8521700" cy="394830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1835276" y="2361819"/>
            <a:ext cx="2558415" cy="2156460"/>
          </a:xfrm>
          <a:custGeom>
            <a:rect l="l" t="t" r="r" b="b"/>
            <a:pathLst>
              <a:path w="2558415" h="2156460">
                <a:moveTo>
                  <a:pt x="0" y="2156460"/>
                </a:moveTo>
                <a:lnTo>
                  <a:pt x="2558033" y="2156460"/>
                </a:lnTo>
                <a:lnTo>
                  <a:pt x="2558033" y="0"/>
                </a:lnTo>
                <a:lnTo>
                  <a:pt x="0" y="0"/>
                </a:lnTo>
                <a:lnTo>
                  <a:pt x="0" y="2156460"/>
                </a:lnTo>
                <a:close/>
              </a:path>
            </a:pathLst>
          </a:custGeom>
          <a:ln w="12700">
            <a:solidFill>
              <a:srgbClr val="FF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7626857" y="6409392"/>
            <a:ext cx="4008120" cy="15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10"/>
              </a:lnSpc>
            </a:pP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资料来源：医药魔</a:t>
            </a:r>
            <a:r>
              <a:rPr sz="1050">
                <a:solidFill>
                  <a:srgbClr val="7E7E7E"/>
                </a:solidFill>
                <a:latin typeface="黑体"/>
                <a:cs typeface="黑体"/>
              </a:rPr>
              <a:t>方</a:t>
            </a:r>
            <a:r>
              <a:rPr sz="1050" spc="254">
                <a:solidFill>
                  <a:srgbClr val="7E7E7E"/>
                </a:solidFill>
                <a:latin typeface="黑体"/>
                <a:cs typeface="黑体"/>
              </a:rPr>
              <a:t> </a:t>
            </a: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上海阳光采购</a:t>
            </a:r>
            <a:r>
              <a:rPr sz="1050">
                <a:solidFill>
                  <a:srgbClr val="7E7E7E"/>
                </a:solidFill>
                <a:latin typeface="黑体"/>
                <a:cs typeface="黑体"/>
              </a:rPr>
              <a:t>网</a:t>
            </a:r>
            <a:r>
              <a:rPr sz="1050" spc="254">
                <a:solidFill>
                  <a:srgbClr val="7E7E7E"/>
                </a:solidFill>
                <a:latin typeface="黑体"/>
                <a:cs typeface="黑体"/>
              </a:rPr>
              <a:t> </a:t>
            </a: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前瞻产业研究院整理</a:t>
            </a:r>
            <a:endParaRPr sz="105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63118" y="898601"/>
            <a:ext cx="10945495" cy="11137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0000"/>
              </a:lnSpc>
              <a:spcBef>
                <a:spcPts val="100"/>
              </a:spcBef>
            </a:pPr>
            <a:r>
              <a:rPr sz="1700" spc="145">
                <a:latin typeface="黑体"/>
                <a:cs typeface="黑体"/>
              </a:rPr>
              <a:t>2022</a:t>
            </a:r>
            <a:r>
              <a:rPr sz="1700" spc="140">
                <a:latin typeface="黑体"/>
                <a:cs typeface="黑体"/>
              </a:rPr>
              <a:t>年</a:t>
            </a:r>
            <a:r>
              <a:rPr sz="1700" spc="145">
                <a:latin typeface="黑体"/>
                <a:cs typeface="黑体"/>
              </a:rPr>
              <a:t>药</a:t>
            </a:r>
            <a:r>
              <a:rPr sz="1700" spc="140">
                <a:latin typeface="黑体"/>
                <a:cs typeface="黑体"/>
              </a:rPr>
              <a:t>品集</a:t>
            </a:r>
            <a:r>
              <a:rPr sz="1700" spc="145">
                <a:latin typeface="黑体"/>
                <a:cs typeface="黑体"/>
              </a:rPr>
              <a:t>采</a:t>
            </a:r>
            <a:r>
              <a:rPr sz="1700" spc="150">
                <a:latin typeface="黑体"/>
                <a:cs typeface="黑体"/>
              </a:rPr>
              <a:t>共</a:t>
            </a:r>
            <a:r>
              <a:rPr sz="1700" spc="95">
                <a:latin typeface="黑体"/>
                <a:cs typeface="黑体"/>
              </a:rPr>
              <a:t>217</a:t>
            </a:r>
            <a:r>
              <a:rPr sz="1700" spc="-690">
                <a:latin typeface="黑体"/>
                <a:cs typeface="黑体"/>
              </a:rPr>
              <a:t> </a:t>
            </a:r>
            <a:r>
              <a:rPr sz="1700" spc="140">
                <a:latin typeface="黑体"/>
                <a:cs typeface="黑体"/>
              </a:rPr>
              <a:t>家企</a:t>
            </a:r>
            <a:r>
              <a:rPr sz="1700" spc="145">
                <a:latin typeface="黑体"/>
                <a:cs typeface="黑体"/>
              </a:rPr>
              <a:t>业</a:t>
            </a:r>
            <a:r>
              <a:rPr sz="1700" spc="140">
                <a:latin typeface="黑体"/>
                <a:cs typeface="黑体"/>
              </a:rPr>
              <a:t>中</a:t>
            </a:r>
            <a:r>
              <a:rPr sz="1700" spc="150">
                <a:latin typeface="黑体"/>
                <a:cs typeface="黑体"/>
              </a:rPr>
              <a:t>标</a:t>
            </a:r>
            <a:r>
              <a:rPr sz="1700" spc="145">
                <a:latin typeface="黑体"/>
                <a:cs typeface="黑体"/>
              </a:rPr>
              <a:t>327</a:t>
            </a:r>
            <a:r>
              <a:rPr sz="1700" spc="140">
                <a:latin typeface="黑体"/>
                <a:cs typeface="黑体"/>
              </a:rPr>
              <a:t>个</a:t>
            </a:r>
            <a:r>
              <a:rPr sz="1700" spc="145">
                <a:latin typeface="黑体"/>
                <a:cs typeface="黑体"/>
              </a:rPr>
              <a:t>产</a:t>
            </a:r>
            <a:r>
              <a:rPr sz="1700" spc="140">
                <a:latin typeface="黑体"/>
                <a:cs typeface="黑体"/>
              </a:rPr>
              <a:t>品</a:t>
            </a:r>
            <a:r>
              <a:rPr sz="1700" spc="-5">
                <a:latin typeface="黑体"/>
                <a:cs typeface="黑体"/>
              </a:rPr>
              <a:t>，</a:t>
            </a:r>
            <a:r>
              <a:rPr sz="1700" spc="-690">
                <a:latin typeface="黑体"/>
                <a:cs typeface="黑体"/>
              </a:rPr>
              <a:t> </a:t>
            </a:r>
            <a:r>
              <a:rPr sz="1700" spc="145">
                <a:latin typeface="黑体"/>
                <a:cs typeface="黑体"/>
              </a:rPr>
              <a:t>其</a:t>
            </a:r>
            <a:r>
              <a:rPr sz="1700" spc="140">
                <a:latin typeface="黑体"/>
                <a:cs typeface="黑体"/>
              </a:rPr>
              <a:t>中</a:t>
            </a:r>
            <a:r>
              <a:rPr sz="1700" spc="-5">
                <a:latin typeface="黑体"/>
                <a:cs typeface="黑体"/>
              </a:rPr>
              <a:t>，</a:t>
            </a:r>
            <a:r>
              <a:rPr sz="1700" spc="-695">
                <a:latin typeface="黑体"/>
                <a:cs typeface="黑体"/>
              </a:rPr>
              <a:t> </a:t>
            </a:r>
            <a:r>
              <a:rPr sz="1700" spc="145">
                <a:latin typeface="黑体"/>
                <a:cs typeface="黑体"/>
              </a:rPr>
              <a:t>齐</a:t>
            </a:r>
            <a:r>
              <a:rPr sz="1700" spc="140">
                <a:latin typeface="黑体"/>
                <a:cs typeface="黑体"/>
              </a:rPr>
              <a:t>鲁制</a:t>
            </a:r>
            <a:r>
              <a:rPr sz="1700" spc="145">
                <a:latin typeface="黑体"/>
                <a:cs typeface="黑体"/>
              </a:rPr>
              <a:t>药</a:t>
            </a:r>
            <a:r>
              <a:rPr sz="1700" spc="140">
                <a:latin typeface="黑体"/>
                <a:cs typeface="黑体"/>
              </a:rPr>
              <a:t>有限</a:t>
            </a:r>
            <a:r>
              <a:rPr sz="1700" spc="145">
                <a:latin typeface="黑体"/>
                <a:cs typeface="黑体"/>
              </a:rPr>
              <a:t>公</a:t>
            </a:r>
            <a:r>
              <a:rPr sz="1700" spc="140">
                <a:latin typeface="黑体"/>
                <a:cs typeface="黑体"/>
              </a:rPr>
              <a:t>司</a:t>
            </a:r>
            <a:r>
              <a:rPr sz="1700" spc="175">
                <a:latin typeface="黑体"/>
                <a:cs typeface="黑体"/>
              </a:rPr>
              <a:t>以</a:t>
            </a:r>
            <a:r>
              <a:rPr sz="1700" spc="145">
                <a:latin typeface="黑体"/>
                <a:cs typeface="黑体"/>
              </a:rPr>
              <a:t>17中16的</a:t>
            </a:r>
            <a:r>
              <a:rPr sz="1700" spc="140">
                <a:latin typeface="黑体"/>
                <a:cs typeface="黑体"/>
              </a:rPr>
              <a:t>成绩</a:t>
            </a:r>
            <a:r>
              <a:rPr sz="1700" spc="145">
                <a:latin typeface="黑体"/>
                <a:cs typeface="黑体"/>
              </a:rPr>
              <a:t>成</a:t>
            </a:r>
            <a:r>
              <a:rPr sz="1700" spc="140">
                <a:latin typeface="黑体"/>
                <a:cs typeface="黑体"/>
              </a:rPr>
              <a:t>为中</a:t>
            </a:r>
            <a:r>
              <a:rPr sz="1700" spc="145">
                <a:latin typeface="黑体"/>
                <a:cs typeface="黑体"/>
              </a:rPr>
              <a:t>标</a:t>
            </a:r>
            <a:r>
              <a:rPr sz="1700" spc="140">
                <a:latin typeface="黑体"/>
                <a:cs typeface="黑体"/>
              </a:rPr>
              <a:t>数量</a:t>
            </a:r>
            <a:r>
              <a:rPr sz="1700" spc="145">
                <a:latin typeface="黑体"/>
                <a:cs typeface="黑体"/>
              </a:rPr>
              <a:t>最</a:t>
            </a:r>
            <a:r>
              <a:rPr sz="1700" spc="-5">
                <a:latin typeface="黑体"/>
                <a:cs typeface="黑体"/>
              </a:rPr>
              <a:t>多 </a:t>
            </a:r>
            <a:r>
              <a:rPr sz="1700" spc="145">
                <a:latin typeface="黑体"/>
                <a:cs typeface="黑体"/>
              </a:rPr>
              <a:t>的</a:t>
            </a:r>
            <a:r>
              <a:rPr sz="1700" spc="140">
                <a:latin typeface="黑体"/>
                <a:cs typeface="黑体"/>
              </a:rPr>
              <a:t>企业</a:t>
            </a:r>
            <a:r>
              <a:rPr sz="1700" spc="-5">
                <a:latin typeface="黑体"/>
                <a:cs typeface="黑体"/>
              </a:rPr>
              <a:t>；</a:t>
            </a:r>
            <a:r>
              <a:rPr sz="1700" spc="-700">
                <a:latin typeface="黑体"/>
                <a:cs typeface="黑体"/>
              </a:rPr>
              <a:t> </a:t>
            </a:r>
            <a:r>
              <a:rPr sz="1700" spc="140">
                <a:latin typeface="黑体"/>
                <a:cs typeface="黑体"/>
              </a:rPr>
              <a:t>科伦</a:t>
            </a:r>
            <a:r>
              <a:rPr sz="1700" spc="145">
                <a:latin typeface="黑体"/>
                <a:cs typeface="黑体"/>
              </a:rPr>
              <a:t>药</a:t>
            </a:r>
            <a:r>
              <a:rPr sz="1700" spc="140">
                <a:latin typeface="黑体"/>
                <a:cs typeface="黑体"/>
              </a:rPr>
              <a:t>业和</a:t>
            </a:r>
            <a:r>
              <a:rPr sz="1700" spc="145">
                <a:latin typeface="黑体"/>
                <a:cs typeface="黑体"/>
              </a:rPr>
              <a:t>扬</a:t>
            </a:r>
            <a:r>
              <a:rPr sz="1700" spc="140">
                <a:latin typeface="黑体"/>
                <a:cs typeface="黑体"/>
              </a:rPr>
              <a:t>子江</a:t>
            </a:r>
            <a:r>
              <a:rPr sz="1700" spc="145">
                <a:latin typeface="黑体"/>
                <a:cs typeface="黑体"/>
              </a:rPr>
              <a:t>药</a:t>
            </a:r>
            <a:r>
              <a:rPr sz="1700" spc="140">
                <a:latin typeface="黑体"/>
                <a:cs typeface="黑体"/>
              </a:rPr>
              <a:t>业集</a:t>
            </a:r>
            <a:r>
              <a:rPr sz="1700" spc="145">
                <a:latin typeface="黑体"/>
                <a:cs typeface="黑体"/>
              </a:rPr>
              <a:t>团</a:t>
            </a:r>
            <a:r>
              <a:rPr sz="1700" spc="140">
                <a:latin typeface="黑体"/>
                <a:cs typeface="黑体"/>
              </a:rPr>
              <a:t>中标</a:t>
            </a:r>
            <a:r>
              <a:rPr sz="1700" spc="145">
                <a:latin typeface="黑体"/>
                <a:cs typeface="黑体"/>
              </a:rPr>
              <a:t>数</a:t>
            </a:r>
            <a:r>
              <a:rPr sz="1700" spc="140">
                <a:latin typeface="黑体"/>
                <a:cs typeface="黑体"/>
              </a:rPr>
              <a:t>量仅</a:t>
            </a:r>
            <a:r>
              <a:rPr sz="1700" spc="145">
                <a:latin typeface="黑体"/>
                <a:cs typeface="黑体"/>
              </a:rPr>
              <a:t>次</a:t>
            </a:r>
            <a:r>
              <a:rPr sz="1700" spc="140">
                <a:latin typeface="黑体"/>
                <a:cs typeface="黑体"/>
              </a:rPr>
              <a:t>齐鲁</a:t>
            </a:r>
            <a:r>
              <a:rPr sz="1700" spc="145">
                <a:latin typeface="黑体"/>
                <a:cs typeface="黑体"/>
              </a:rPr>
              <a:t>制</a:t>
            </a:r>
            <a:r>
              <a:rPr sz="1700" spc="140">
                <a:latin typeface="黑体"/>
                <a:cs typeface="黑体"/>
              </a:rPr>
              <a:t>药</a:t>
            </a:r>
            <a:r>
              <a:rPr sz="1700" spc="-5">
                <a:latin typeface="黑体"/>
                <a:cs typeface="黑体"/>
              </a:rPr>
              <a:t>，</a:t>
            </a:r>
            <a:r>
              <a:rPr sz="1700" spc="-700">
                <a:latin typeface="黑体"/>
                <a:cs typeface="黑体"/>
              </a:rPr>
              <a:t> </a:t>
            </a:r>
            <a:r>
              <a:rPr sz="1700" spc="145">
                <a:latin typeface="黑体"/>
                <a:cs typeface="黑体"/>
              </a:rPr>
              <a:t>中</a:t>
            </a:r>
            <a:r>
              <a:rPr sz="1700" spc="140">
                <a:latin typeface="黑体"/>
                <a:cs typeface="黑体"/>
              </a:rPr>
              <a:t>标数</a:t>
            </a:r>
            <a:r>
              <a:rPr sz="1700" spc="145">
                <a:latin typeface="黑体"/>
                <a:cs typeface="黑体"/>
              </a:rPr>
              <a:t>量</a:t>
            </a:r>
            <a:r>
              <a:rPr sz="1700" spc="140">
                <a:latin typeface="黑体"/>
                <a:cs typeface="黑体"/>
              </a:rPr>
              <a:t>分别</a:t>
            </a:r>
            <a:r>
              <a:rPr sz="1700" spc="220">
                <a:latin typeface="黑体"/>
                <a:cs typeface="黑体"/>
              </a:rPr>
              <a:t>为</a:t>
            </a:r>
            <a:r>
              <a:rPr sz="1700" spc="145">
                <a:latin typeface="黑体"/>
                <a:cs typeface="黑体"/>
              </a:rPr>
              <a:t>11个</a:t>
            </a:r>
            <a:r>
              <a:rPr sz="1700" spc="150">
                <a:latin typeface="黑体"/>
                <a:cs typeface="黑体"/>
              </a:rPr>
              <a:t>和</a:t>
            </a:r>
            <a:r>
              <a:rPr sz="1700" spc="145">
                <a:latin typeface="黑体"/>
                <a:cs typeface="黑体"/>
              </a:rPr>
              <a:t>10</a:t>
            </a:r>
            <a:r>
              <a:rPr sz="1700" spc="140">
                <a:latin typeface="黑体"/>
                <a:cs typeface="黑体"/>
              </a:rPr>
              <a:t>个</a:t>
            </a:r>
            <a:r>
              <a:rPr sz="1700" spc="-5">
                <a:latin typeface="黑体"/>
                <a:cs typeface="黑体"/>
              </a:rPr>
              <a:t>，</a:t>
            </a:r>
            <a:r>
              <a:rPr sz="1700" spc="-695">
                <a:latin typeface="黑体"/>
                <a:cs typeface="黑体"/>
              </a:rPr>
              <a:t> </a:t>
            </a:r>
            <a:r>
              <a:rPr sz="1700" spc="140">
                <a:latin typeface="黑体"/>
                <a:cs typeface="黑体"/>
              </a:rPr>
              <a:t>位居</a:t>
            </a:r>
            <a:r>
              <a:rPr sz="1700" spc="145">
                <a:latin typeface="黑体"/>
                <a:cs typeface="黑体"/>
              </a:rPr>
              <a:t>第</a:t>
            </a:r>
            <a:r>
              <a:rPr sz="1700" spc="140">
                <a:latin typeface="黑体"/>
                <a:cs typeface="黑体"/>
              </a:rPr>
              <a:t>二名</a:t>
            </a:r>
            <a:r>
              <a:rPr sz="1700" spc="-5">
                <a:latin typeface="黑体"/>
                <a:cs typeface="黑体"/>
              </a:rPr>
              <a:t>和 </a:t>
            </a:r>
            <a:r>
              <a:rPr sz="1700" spc="145">
                <a:latin typeface="黑体"/>
                <a:cs typeface="黑体"/>
              </a:rPr>
              <a:t>第</a:t>
            </a:r>
            <a:r>
              <a:rPr sz="1700" spc="140">
                <a:latin typeface="黑体"/>
                <a:cs typeface="黑体"/>
              </a:rPr>
              <a:t>三名</a:t>
            </a:r>
            <a:r>
              <a:rPr sz="1700" spc="-5">
                <a:latin typeface="黑体"/>
                <a:cs typeface="黑体"/>
              </a:rPr>
              <a:t>。</a:t>
            </a:r>
            <a:endParaRPr sz="1700">
              <a:latin typeface="黑体"/>
              <a:cs typeface="黑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43890" y="399288"/>
            <a:ext cx="4460875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00" spc="95"/>
              <a:t>2.2</a:t>
            </a:r>
            <a:r>
              <a:rPr sz="2000" spc="235"/>
              <a:t> </a:t>
            </a:r>
            <a:r>
              <a:rPr sz="2000" spc="150"/>
              <a:t>中</a:t>
            </a:r>
            <a:r>
              <a:rPr sz="2000" spc="155"/>
              <a:t>标</a:t>
            </a:r>
            <a:r>
              <a:rPr sz="2000" spc="145"/>
              <a:t>数</a:t>
            </a:r>
            <a:r>
              <a:rPr sz="2000" spc="155"/>
              <a:t>量</a:t>
            </a:r>
            <a:r>
              <a:rPr sz="2000" spc="145"/>
              <a:t>最</a:t>
            </a:r>
            <a:r>
              <a:rPr sz="2000" spc="155"/>
              <a:t>多</a:t>
            </a:r>
            <a:r>
              <a:rPr sz="2000" spc="145"/>
              <a:t>的</a:t>
            </a:r>
            <a:r>
              <a:rPr sz="2000" spc="155"/>
              <a:t>公</a:t>
            </a:r>
            <a:r>
              <a:rPr sz="2000" spc="165"/>
              <a:t>司</a:t>
            </a:r>
            <a:r>
              <a:rPr sz="2000" spc="155"/>
              <a:t>--</a:t>
            </a:r>
            <a:r>
              <a:rPr sz="2000" spc="145"/>
              <a:t>齐</a:t>
            </a:r>
            <a:r>
              <a:rPr sz="2000" spc="155"/>
              <a:t>鲁</a:t>
            </a:r>
            <a:r>
              <a:rPr sz="2000" spc="145"/>
              <a:t>制</a:t>
            </a:r>
            <a:r>
              <a:rPr sz="2000" spc="-10"/>
              <a:t>药</a:t>
            </a:r>
            <a:endParaRPr sz="2000"/>
          </a:p>
        </p:txBody>
      </p:sp>
      <p:sp>
        <p:nvSpPr>
          <p:cNvPr id="4" name="object 4"/>
          <p:cNvSpPr txBox="1"/>
          <p:nvPr/>
        </p:nvSpPr>
        <p:spPr>
          <a:xfrm>
            <a:off x="3930903" y="2781045"/>
            <a:ext cx="4329430" cy="269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>
                <a:latin typeface="黑体"/>
                <a:cs typeface="黑体"/>
              </a:rPr>
              <a:t>2022年药品</a:t>
            </a:r>
            <a:r>
              <a:rPr sz="1600" b="1" spc="-5">
                <a:latin typeface="黑体"/>
                <a:cs typeface="黑体"/>
              </a:rPr>
              <a:t>集</a:t>
            </a:r>
            <a:r>
              <a:rPr sz="1600" b="1">
                <a:latin typeface="黑体"/>
                <a:cs typeface="黑体"/>
              </a:rPr>
              <a:t>采企</a:t>
            </a:r>
            <a:r>
              <a:rPr sz="1600" b="1" spc="-5">
                <a:latin typeface="黑体"/>
                <a:cs typeface="黑体"/>
              </a:rPr>
              <a:t>业</a:t>
            </a:r>
            <a:r>
              <a:rPr sz="1600" b="1">
                <a:latin typeface="黑体"/>
                <a:cs typeface="黑体"/>
              </a:rPr>
              <a:t>中标</a:t>
            </a:r>
            <a:r>
              <a:rPr sz="1600" b="1" spc="-5">
                <a:latin typeface="黑体"/>
                <a:cs typeface="黑体"/>
              </a:rPr>
              <a:t>数</a:t>
            </a:r>
            <a:r>
              <a:rPr sz="1600" b="1" spc="25">
                <a:latin typeface="黑体"/>
                <a:cs typeface="黑体"/>
              </a:rPr>
              <a:t>量</a:t>
            </a:r>
            <a:r>
              <a:rPr sz="1600" b="1">
                <a:latin typeface="黑体"/>
                <a:cs typeface="黑体"/>
              </a:rPr>
              <a:t>TOP8（单</a:t>
            </a:r>
            <a:r>
              <a:rPr sz="1600" b="1" spc="-5">
                <a:latin typeface="黑体"/>
                <a:cs typeface="黑体"/>
              </a:rPr>
              <a:t>位</a:t>
            </a:r>
            <a:r>
              <a:rPr sz="1600" b="1">
                <a:latin typeface="黑体"/>
                <a:cs typeface="黑体"/>
              </a:rPr>
              <a:t>：个</a:t>
            </a:r>
            <a:r>
              <a:rPr sz="1600" b="1" spc="-5">
                <a:latin typeface="黑体"/>
                <a:cs typeface="黑体"/>
              </a:rPr>
              <a:t>）</a:t>
            </a:r>
            <a:endParaRPr sz="1600">
              <a:latin typeface="黑体"/>
              <a:cs typeface="黑体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2363723" y="3080004"/>
            <a:ext cx="7506716" cy="3241929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3299840" y="3109341"/>
            <a:ext cx="6570980" cy="458470"/>
          </a:xfrm>
          <a:custGeom>
            <a:rect l="l" t="t" r="r" b="b"/>
            <a:pathLst>
              <a:path w="6570980" h="458470">
                <a:moveTo>
                  <a:pt x="0" y="457962"/>
                </a:moveTo>
                <a:lnTo>
                  <a:pt x="6570726" y="457962"/>
                </a:lnTo>
                <a:lnTo>
                  <a:pt x="6570726" y="0"/>
                </a:lnTo>
                <a:lnTo>
                  <a:pt x="0" y="0"/>
                </a:lnTo>
                <a:lnTo>
                  <a:pt x="0" y="457962"/>
                </a:lnTo>
                <a:close/>
              </a:path>
            </a:pathLst>
          </a:custGeom>
          <a:ln w="12700">
            <a:solidFill>
              <a:srgbClr val="FF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7626857" y="6409392"/>
            <a:ext cx="4008120" cy="15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10"/>
              </a:lnSpc>
            </a:pP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资料来源：医药魔</a:t>
            </a:r>
            <a:r>
              <a:rPr sz="1050">
                <a:solidFill>
                  <a:srgbClr val="7E7E7E"/>
                </a:solidFill>
                <a:latin typeface="黑体"/>
                <a:cs typeface="黑体"/>
              </a:rPr>
              <a:t>方</a:t>
            </a:r>
            <a:r>
              <a:rPr sz="1050" spc="254">
                <a:solidFill>
                  <a:srgbClr val="7E7E7E"/>
                </a:solidFill>
                <a:latin typeface="黑体"/>
                <a:cs typeface="黑体"/>
              </a:rPr>
              <a:t> </a:t>
            </a: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上海阳光采购</a:t>
            </a:r>
            <a:r>
              <a:rPr sz="1050">
                <a:solidFill>
                  <a:srgbClr val="7E7E7E"/>
                </a:solidFill>
                <a:latin typeface="黑体"/>
                <a:cs typeface="黑体"/>
              </a:rPr>
              <a:t>网</a:t>
            </a:r>
            <a:r>
              <a:rPr sz="1050" spc="254">
                <a:solidFill>
                  <a:srgbClr val="7E7E7E"/>
                </a:solidFill>
                <a:latin typeface="黑体"/>
                <a:cs typeface="黑体"/>
              </a:rPr>
              <a:t> </a:t>
            </a: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前瞻产业研究院整理</a:t>
            </a:r>
            <a:endParaRPr sz="105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455796" y="1105535"/>
            <a:ext cx="104775" cy="16192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2236342" y="1517014"/>
            <a:ext cx="104775" cy="16192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2884297" y="1517014"/>
            <a:ext cx="104775" cy="16192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563118" y="888999"/>
            <a:ext cx="1096073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800" spc="150">
                <a:latin typeface="黑体"/>
                <a:cs typeface="黑体"/>
              </a:rPr>
              <a:t>华海药业和塞隆药业以100的中标率成为中标率最高的企业；齐鲁制药和国药集团紧随其后，中标</a:t>
            </a:r>
            <a:r>
              <a:rPr sz="1800" spc="-790">
                <a:latin typeface="黑体"/>
                <a:cs typeface="黑体"/>
              </a:rPr>
              <a:t>率 </a:t>
            </a:r>
            <a:r>
              <a:rPr sz="1800" spc="150">
                <a:latin typeface="黑体"/>
                <a:cs typeface="黑体"/>
              </a:rPr>
              <a:t>分别达到94.12和90</a:t>
            </a:r>
            <a:r>
              <a:rPr sz="1800">
                <a:latin typeface="黑体"/>
                <a:cs typeface="黑体"/>
              </a:rPr>
              <a:t>。</a:t>
            </a:r>
            <a:endParaRPr sz="1800">
              <a:latin typeface="黑体"/>
              <a:cs typeface="黑体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643890" y="399288"/>
            <a:ext cx="5558790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00" spc="95"/>
              <a:t>2.2</a:t>
            </a:r>
            <a:r>
              <a:rPr sz="2000" spc="235"/>
              <a:t> </a:t>
            </a:r>
            <a:r>
              <a:rPr sz="2000" spc="145"/>
              <a:t>中</a:t>
            </a:r>
            <a:r>
              <a:rPr sz="2000" spc="155"/>
              <a:t>标</a:t>
            </a:r>
            <a:r>
              <a:rPr sz="2000" spc="145"/>
              <a:t>率</a:t>
            </a:r>
            <a:r>
              <a:rPr sz="2000" spc="155"/>
              <a:t>最</a:t>
            </a:r>
            <a:r>
              <a:rPr sz="2000" spc="145"/>
              <a:t>高</a:t>
            </a:r>
            <a:r>
              <a:rPr sz="2000" spc="155"/>
              <a:t>的</a:t>
            </a:r>
            <a:r>
              <a:rPr sz="2000" spc="145"/>
              <a:t>企</a:t>
            </a:r>
            <a:r>
              <a:rPr sz="2000" spc="175"/>
              <a:t>业</a:t>
            </a:r>
            <a:r>
              <a:rPr sz="2000" spc="150"/>
              <a:t>--</a:t>
            </a:r>
            <a:r>
              <a:rPr sz="2000" spc="155"/>
              <a:t>华海</a:t>
            </a:r>
            <a:r>
              <a:rPr sz="2000" spc="145"/>
              <a:t>药</a:t>
            </a:r>
            <a:r>
              <a:rPr sz="2000" spc="155"/>
              <a:t>业</a:t>
            </a:r>
            <a:r>
              <a:rPr sz="2000" spc="145"/>
              <a:t>和</a:t>
            </a:r>
            <a:r>
              <a:rPr sz="2000" spc="155"/>
              <a:t>塞</a:t>
            </a:r>
            <a:r>
              <a:rPr sz="2000" spc="145"/>
              <a:t>隆</a:t>
            </a:r>
            <a:r>
              <a:rPr sz="2000" spc="155"/>
              <a:t>药</a:t>
            </a:r>
            <a:r>
              <a:rPr sz="2000" spc="-10"/>
              <a:t>业</a:t>
            </a:r>
            <a:endParaRPr sz="2000"/>
          </a:p>
        </p:txBody>
      </p:sp>
      <p:sp>
        <p:nvSpPr>
          <p:cNvPr id="7" name="object 7"/>
          <p:cNvSpPr/>
          <p:nvPr/>
        </p:nvSpPr>
        <p:spPr>
          <a:xfrm>
            <a:off x="7792084" y="2765932"/>
            <a:ext cx="92075" cy="14287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4083303" y="2692654"/>
            <a:ext cx="4024629" cy="269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>
                <a:latin typeface="黑体"/>
                <a:cs typeface="黑体"/>
              </a:rPr>
              <a:t>2022年药品</a:t>
            </a:r>
            <a:r>
              <a:rPr sz="1600" b="1" spc="-5">
                <a:latin typeface="黑体"/>
                <a:cs typeface="黑体"/>
              </a:rPr>
              <a:t>集</a:t>
            </a:r>
            <a:r>
              <a:rPr sz="1600" b="1">
                <a:latin typeface="黑体"/>
                <a:cs typeface="黑体"/>
              </a:rPr>
              <a:t>采企</a:t>
            </a:r>
            <a:r>
              <a:rPr sz="1600" b="1" spc="-5">
                <a:latin typeface="黑体"/>
                <a:cs typeface="黑体"/>
              </a:rPr>
              <a:t>业</a:t>
            </a:r>
            <a:r>
              <a:rPr sz="1600" b="1">
                <a:latin typeface="黑体"/>
                <a:cs typeface="黑体"/>
              </a:rPr>
              <a:t>中标</a:t>
            </a:r>
            <a:r>
              <a:rPr sz="1600" b="1" spc="25">
                <a:latin typeface="黑体"/>
                <a:cs typeface="黑体"/>
              </a:rPr>
              <a:t>率</a:t>
            </a:r>
            <a:r>
              <a:rPr sz="1600" b="1" spc="-5">
                <a:latin typeface="黑体"/>
                <a:cs typeface="黑体"/>
              </a:rPr>
              <a:t>TOP6（</a:t>
            </a:r>
            <a:r>
              <a:rPr sz="1600" b="1" spc="10">
                <a:latin typeface="黑体"/>
                <a:cs typeface="黑体"/>
              </a:rPr>
              <a:t>单</a:t>
            </a:r>
            <a:r>
              <a:rPr sz="1600" b="1">
                <a:latin typeface="黑体"/>
                <a:cs typeface="黑体"/>
              </a:rPr>
              <a:t>位</a:t>
            </a:r>
            <a:r>
              <a:rPr sz="1600" b="1" spc="-5">
                <a:latin typeface="黑体"/>
                <a:cs typeface="黑体"/>
              </a:rPr>
              <a:t>：</a:t>
            </a:r>
            <a:r>
              <a:rPr sz="1600" b="1" spc="-30">
                <a:latin typeface="黑体"/>
                <a:cs typeface="黑体"/>
              </a:rPr>
              <a:t> </a:t>
            </a:r>
            <a:r>
              <a:rPr sz="1600" b="1" spc="-5">
                <a:latin typeface="黑体"/>
                <a:cs typeface="黑体"/>
              </a:rPr>
              <a:t>）</a:t>
            </a:r>
            <a:endParaRPr sz="1600">
              <a:latin typeface="黑体"/>
              <a:cs typeface="黑体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2631313" y="3438905"/>
            <a:ext cx="6929246" cy="2502408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1944242" y="5940933"/>
            <a:ext cx="8303895" cy="0"/>
          </a:xfrm>
          <a:custGeom>
            <a:rect l="l" t="t" r="r" b="b"/>
            <a:pathLst>
              <a:path w="8303895">
                <a:moveTo>
                  <a:pt x="0" y="0"/>
                </a:moveTo>
                <a:lnTo>
                  <a:pt x="8303513" y="0"/>
                </a:lnTo>
              </a:path>
            </a:pathLst>
          </a:custGeom>
          <a:ln w="9525">
            <a:solidFill>
              <a:srgbClr val="D9D9D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2636139" y="3439286"/>
            <a:ext cx="6920230" cy="417195"/>
          </a:xfrm>
          <a:custGeom>
            <a:rect l="l" t="t" r="r" b="b"/>
            <a:pathLst>
              <a:path w="6920230" h="417195">
                <a:moveTo>
                  <a:pt x="0" y="0"/>
                </a:moveTo>
                <a:lnTo>
                  <a:pt x="1383791" y="0"/>
                </a:lnTo>
                <a:lnTo>
                  <a:pt x="2767584" y="147065"/>
                </a:lnTo>
                <a:lnTo>
                  <a:pt x="4152138" y="249936"/>
                </a:lnTo>
                <a:lnTo>
                  <a:pt x="5535930" y="357377"/>
                </a:lnTo>
                <a:lnTo>
                  <a:pt x="6919721" y="416813"/>
                </a:lnTo>
              </a:path>
            </a:pathLst>
          </a:custGeom>
          <a:ln w="19050">
            <a:solidFill>
              <a:srgbClr val="346DB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2312670" y="3108960"/>
            <a:ext cx="558800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400" spc="-5">
                <a:latin typeface="黑体"/>
                <a:cs typeface="黑体"/>
              </a:rPr>
              <a:t>100.00</a:t>
            </a:r>
            <a:endParaRPr sz="1400">
              <a:latin typeface="黑体"/>
              <a:cs typeface="黑体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2862248" y="3175380"/>
            <a:ext cx="82550" cy="123825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 txBox="1"/>
          <p:nvPr/>
        </p:nvSpPr>
        <p:spPr>
          <a:xfrm>
            <a:off x="3696461" y="3108960"/>
            <a:ext cx="558800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400" spc="-5">
                <a:latin typeface="黑体"/>
                <a:cs typeface="黑体"/>
              </a:rPr>
              <a:t>100.00</a:t>
            </a:r>
            <a:endParaRPr sz="1400">
              <a:latin typeface="黑体"/>
              <a:cs typeface="黑体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4246040" y="3175380"/>
            <a:ext cx="82550" cy="123825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 txBox="1"/>
          <p:nvPr/>
        </p:nvSpPr>
        <p:spPr>
          <a:xfrm>
            <a:off x="5124703" y="3256025"/>
            <a:ext cx="558800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400" spc="-5">
                <a:latin typeface="黑体"/>
                <a:cs typeface="黑体"/>
              </a:rPr>
              <a:t>94.12</a:t>
            </a:r>
            <a:endParaRPr sz="1400">
              <a:latin typeface="黑体"/>
              <a:cs typeface="黑体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5584976" y="3322446"/>
            <a:ext cx="82550" cy="123825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 txBox="1"/>
          <p:nvPr/>
        </p:nvSpPr>
        <p:spPr>
          <a:xfrm>
            <a:off x="6508750" y="3359150"/>
            <a:ext cx="558800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400" spc="-5">
                <a:latin typeface="黑体"/>
                <a:cs typeface="黑体"/>
              </a:rPr>
              <a:t>90.00</a:t>
            </a:r>
            <a:endParaRPr sz="1400">
              <a:latin typeface="黑体"/>
              <a:cs typeface="黑体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6969022" y="3425571"/>
            <a:ext cx="82550" cy="123825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 txBox="1"/>
          <p:nvPr/>
        </p:nvSpPr>
        <p:spPr>
          <a:xfrm>
            <a:off x="7892542" y="3466591"/>
            <a:ext cx="558800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400" spc="-5">
                <a:latin typeface="黑体"/>
                <a:cs typeface="黑体"/>
              </a:rPr>
              <a:t>85.71</a:t>
            </a:r>
            <a:endParaRPr sz="1400">
              <a:latin typeface="黑体"/>
              <a:cs typeface="黑体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8352814" y="3533013"/>
            <a:ext cx="82550" cy="123825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 txBox="1"/>
          <p:nvPr/>
        </p:nvSpPr>
        <p:spPr>
          <a:xfrm>
            <a:off x="9276588" y="3526027"/>
            <a:ext cx="558800" cy="238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400" spc="-5">
                <a:latin typeface="黑体"/>
                <a:cs typeface="黑体"/>
              </a:rPr>
              <a:t>83.33</a:t>
            </a:r>
            <a:endParaRPr sz="1400">
              <a:latin typeface="黑体"/>
              <a:cs typeface="黑体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9736860" y="3592448"/>
            <a:ext cx="82550" cy="123825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 txBox="1"/>
          <p:nvPr/>
        </p:nvSpPr>
        <p:spPr>
          <a:xfrm>
            <a:off x="2331720" y="6017767"/>
            <a:ext cx="6223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黑体"/>
                <a:cs typeface="黑体"/>
              </a:rPr>
              <a:t>华海药业</a:t>
            </a:r>
            <a:endParaRPr sz="1200">
              <a:latin typeface="黑体"/>
              <a:cs typeface="黑体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3715765" y="6017767"/>
            <a:ext cx="6223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黑体"/>
                <a:cs typeface="黑体"/>
              </a:rPr>
              <a:t>赛隆药业</a:t>
            </a:r>
            <a:endParaRPr sz="1200">
              <a:latin typeface="黑体"/>
              <a:cs typeface="黑体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5086858" y="6017767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黑体"/>
                <a:cs typeface="黑体"/>
              </a:rPr>
              <a:t>齐鲁制药</a:t>
            </a:r>
            <a:endParaRPr sz="1200">
              <a:latin typeface="黑体"/>
              <a:cs typeface="黑体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6470903" y="6017767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黑体"/>
                <a:cs typeface="黑体"/>
              </a:rPr>
              <a:t>国药集团</a:t>
            </a:r>
            <a:endParaRPr sz="1200">
              <a:latin typeface="黑体"/>
              <a:cs typeface="黑体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854695" y="6017767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黑体"/>
                <a:cs typeface="黑体"/>
              </a:rPr>
              <a:t>华润医药</a:t>
            </a:r>
            <a:endParaRPr sz="1200">
              <a:latin typeface="黑体"/>
              <a:cs typeface="黑体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9238742" y="6017767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latin typeface="黑体"/>
                <a:cs typeface="黑体"/>
              </a:rPr>
              <a:t>豪森药业</a:t>
            </a:r>
            <a:endParaRPr sz="1200">
              <a:latin typeface="黑体"/>
              <a:cs typeface="黑体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2246757" y="2991992"/>
            <a:ext cx="2146935" cy="3317240"/>
          </a:xfrm>
          <a:custGeom>
            <a:rect l="l" t="t" r="r" b="b"/>
            <a:pathLst>
              <a:path w="2146935" h="3317240">
                <a:moveTo>
                  <a:pt x="0" y="3316986"/>
                </a:moveTo>
                <a:lnTo>
                  <a:pt x="2146554" y="3316986"/>
                </a:lnTo>
                <a:lnTo>
                  <a:pt x="2146554" y="0"/>
                </a:lnTo>
                <a:lnTo>
                  <a:pt x="0" y="0"/>
                </a:lnTo>
                <a:lnTo>
                  <a:pt x="0" y="3316986"/>
                </a:lnTo>
                <a:close/>
              </a:path>
            </a:pathLst>
          </a:custGeom>
          <a:ln w="12700">
            <a:solidFill>
              <a:srgbClr val="FF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 txBox="1"/>
          <p:nvPr/>
        </p:nvSpPr>
        <p:spPr>
          <a:xfrm>
            <a:off x="7626857" y="6409392"/>
            <a:ext cx="4008120" cy="15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10"/>
              </a:lnSpc>
            </a:pP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资料来源：医药魔</a:t>
            </a:r>
            <a:r>
              <a:rPr sz="1050">
                <a:solidFill>
                  <a:srgbClr val="7E7E7E"/>
                </a:solidFill>
                <a:latin typeface="黑体"/>
                <a:cs typeface="黑体"/>
              </a:rPr>
              <a:t>方</a:t>
            </a:r>
            <a:r>
              <a:rPr sz="1050" spc="254">
                <a:solidFill>
                  <a:srgbClr val="7E7E7E"/>
                </a:solidFill>
                <a:latin typeface="黑体"/>
                <a:cs typeface="黑体"/>
              </a:rPr>
              <a:t> </a:t>
            </a: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上海阳光采购</a:t>
            </a:r>
            <a:r>
              <a:rPr sz="1050">
                <a:solidFill>
                  <a:srgbClr val="7E7E7E"/>
                </a:solidFill>
                <a:latin typeface="黑体"/>
                <a:cs typeface="黑体"/>
              </a:rPr>
              <a:t>网</a:t>
            </a:r>
            <a:r>
              <a:rPr sz="1050" spc="254">
                <a:solidFill>
                  <a:srgbClr val="7E7E7E"/>
                </a:solidFill>
                <a:latin typeface="黑体"/>
                <a:cs typeface="黑体"/>
              </a:rPr>
              <a:t> </a:t>
            </a: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前瞻产业研究院整理</a:t>
            </a:r>
            <a:endParaRPr sz="105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47191" y="399288"/>
            <a:ext cx="4185285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00" spc="95"/>
              <a:t>2.3</a:t>
            </a:r>
            <a:r>
              <a:rPr sz="2000" spc="235"/>
              <a:t> </a:t>
            </a:r>
            <a:r>
              <a:rPr sz="2000" spc="145"/>
              <a:t>最</a:t>
            </a:r>
            <a:r>
              <a:rPr sz="2000" spc="155"/>
              <a:t>热</a:t>
            </a:r>
            <a:r>
              <a:rPr sz="2000" spc="145"/>
              <a:t>门</a:t>
            </a:r>
            <a:r>
              <a:rPr sz="2000" spc="155"/>
              <a:t>产</a:t>
            </a:r>
            <a:r>
              <a:rPr sz="2000" spc="160"/>
              <a:t>品</a:t>
            </a:r>
            <a:r>
              <a:rPr sz="2000" spc="155"/>
              <a:t>--</a:t>
            </a:r>
            <a:r>
              <a:rPr sz="2000" spc="145"/>
              <a:t>奥</a:t>
            </a:r>
            <a:r>
              <a:rPr sz="2000" spc="155"/>
              <a:t>美</a:t>
            </a:r>
            <a:r>
              <a:rPr sz="2000" spc="145"/>
              <a:t>拉</a:t>
            </a:r>
            <a:r>
              <a:rPr sz="2000" spc="155"/>
              <a:t>唑</a:t>
            </a:r>
            <a:r>
              <a:rPr sz="2000" spc="145"/>
              <a:t>注</a:t>
            </a:r>
            <a:r>
              <a:rPr sz="2000" spc="155"/>
              <a:t>射</a:t>
            </a:r>
            <a:r>
              <a:rPr sz="2000" spc="-10"/>
              <a:t>剂</a:t>
            </a:r>
            <a:endParaRPr sz="2000"/>
          </a:p>
        </p:txBody>
      </p:sp>
      <p:sp>
        <p:nvSpPr>
          <p:cNvPr id="3" name="object 3"/>
          <p:cNvSpPr txBox="1"/>
          <p:nvPr/>
        </p:nvSpPr>
        <p:spPr>
          <a:xfrm>
            <a:off x="563118" y="888999"/>
            <a:ext cx="11189335" cy="1376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800" spc="150">
                <a:latin typeface="黑体"/>
                <a:cs typeface="黑体"/>
              </a:rPr>
              <a:t>投标企业最多的产品是奥美拉唑注射剂，共有28家企业参与投标，其次是丙酚替诺福韦口服常释剂型， 共有19家企业参与投标。</a:t>
            </a:r>
            <a:endParaRPr sz="18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700">
              <a:latin typeface="黑体"/>
              <a:cs typeface="黑体"/>
            </a:endParaRPr>
          </a:p>
          <a:p>
            <a:pPr marR="118110" algn="ctr">
              <a:lnSpc>
                <a:spcPct val="100000"/>
              </a:lnSpc>
              <a:spcBef>
                <a:spcPts val="5"/>
              </a:spcBef>
            </a:pPr>
            <a:r>
              <a:rPr sz="1600" b="1">
                <a:latin typeface="黑体"/>
                <a:cs typeface="黑体"/>
              </a:rPr>
              <a:t>2022年药品</a:t>
            </a:r>
            <a:r>
              <a:rPr sz="1600" b="1" spc="-5">
                <a:latin typeface="黑体"/>
                <a:cs typeface="黑体"/>
              </a:rPr>
              <a:t>集</a:t>
            </a:r>
            <a:r>
              <a:rPr sz="1600" b="1">
                <a:latin typeface="黑体"/>
                <a:cs typeface="黑体"/>
              </a:rPr>
              <a:t>采投</a:t>
            </a:r>
            <a:r>
              <a:rPr sz="1600" b="1" spc="-5">
                <a:latin typeface="黑体"/>
                <a:cs typeface="黑体"/>
              </a:rPr>
              <a:t>标</a:t>
            </a:r>
            <a:r>
              <a:rPr sz="1600" b="1">
                <a:latin typeface="黑体"/>
                <a:cs typeface="黑体"/>
              </a:rPr>
              <a:t>企业</a:t>
            </a:r>
            <a:r>
              <a:rPr sz="1600" b="1" spc="-5">
                <a:latin typeface="黑体"/>
                <a:cs typeface="黑体"/>
              </a:rPr>
              <a:t>数</a:t>
            </a:r>
            <a:r>
              <a:rPr sz="1600" b="1" spc="25">
                <a:latin typeface="黑体"/>
                <a:cs typeface="黑体"/>
              </a:rPr>
              <a:t>量</a:t>
            </a:r>
            <a:r>
              <a:rPr sz="1600" b="1">
                <a:latin typeface="黑体"/>
                <a:cs typeface="黑体"/>
              </a:rPr>
              <a:t>TOP10的产</a:t>
            </a:r>
            <a:r>
              <a:rPr sz="1600" b="1" spc="-5">
                <a:latin typeface="黑体"/>
                <a:cs typeface="黑体"/>
              </a:rPr>
              <a:t>品</a:t>
            </a:r>
            <a:r>
              <a:rPr sz="1600" b="1">
                <a:latin typeface="黑体"/>
                <a:cs typeface="黑体"/>
              </a:rPr>
              <a:t>（单</a:t>
            </a:r>
            <a:r>
              <a:rPr sz="1600" b="1" spc="-5">
                <a:latin typeface="黑体"/>
                <a:cs typeface="黑体"/>
              </a:rPr>
              <a:t>位</a:t>
            </a:r>
            <a:r>
              <a:rPr sz="1600" b="1">
                <a:latin typeface="黑体"/>
                <a:cs typeface="黑体"/>
              </a:rPr>
              <a:t>：家</a:t>
            </a:r>
            <a:r>
              <a:rPr sz="1600" b="1" spc="-5">
                <a:latin typeface="黑体"/>
                <a:cs typeface="黑体"/>
              </a:rPr>
              <a:t>）</a:t>
            </a:r>
            <a:endParaRPr sz="1600">
              <a:latin typeface="黑体"/>
              <a:cs typeface="黑体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6087109" y="2656713"/>
            <a:ext cx="1299210" cy="1414145"/>
          </a:xfrm>
          <a:custGeom>
            <a:rect l="l" t="t" r="r" b="b"/>
            <a:pathLst>
              <a:path w="1299209" h="1414145">
                <a:moveTo>
                  <a:pt x="0" y="0"/>
                </a:moveTo>
                <a:lnTo>
                  <a:pt x="0" y="1413637"/>
                </a:lnTo>
                <a:lnTo>
                  <a:pt x="1298829" y="855726"/>
                </a:lnTo>
                <a:lnTo>
                  <a:pt x="1278421" y="810394"/>
                </a:lnTo>
                <a:lnTo>
                  <a:pt x="1256555" y="766033"/>
                </a:lnTo>
                <a:lnTo>
                  <a:pt x="1233265" y="722668"/>
                </a:lnTo>
                <a:lnTo>
                  <a:pt x="1208589" y="680321"/>
                </a:lnTo>
                <a:lnTo>
                  <a:pt x="1182560" y="639015"/>
                </a:lnTo>
                <a:lnTo>
                  <a:pt x="1155216" y="598775"/>
                </a:lnTo>
                <a:lnTo>
                  <a:pt x="1126591" y="559624"/>
                </a:lnTo>
                <a:lnTo>
                  <a:pt x="1096722" y="521586"/>
                </a:lnTo>
                <a:lnTo>
                  <a:pt x="1065643" y="484683"/>
                </a:lnTo>
                <a:lnTo>
                  <a:pt x="1033391" y="448940"/>
                </a:lnTo>
                <a:lnTo>
                  <a:pt x="1000001" y="414379"/>
                </a:lnTo>
                <a:lnTo>
                  <a:pt x="965508" y="381025"/>
                </a:lnTo>
                <a:lnTo>
                  <a:pt x="929950" y="348900"/>
                </a:lnTo>
                <a:lnTo>
                  <a:pt x="893360" y="318029"/>
                </a:lnTo>
                <a:lnTo>
                  <a:pt x="855776" y="288435"/>
                </a:lnTo>
                <a:lnTo>
                  <a:pt x="817231" y="260141"/>
                </a:lnTo>
                <a:lnTo>
                  <a:pt x="777763" y="233172"/>
                </a:lnTo>
                <a:lnTo>
                  <a:pt x="737407" y="207549"/>
                </a:lnTo>
                <a:lnTo>
                  <a:pt x="696198" y="183297"/>
                </a:lnTo>
                <a:lnTo>
                  <a:pt x="654172" y="160440"/>
                </a:lnTo>
                <a:lnTo>
                  <a:pt x="611365" y="139000"/>
                </a:lnTo>
                <a:lnTo>
                  <a:pt x="567812" y="119002"/>
                </a:lnTo>
                <a:lnTo>
                  <a:pt x="523550" y="100468"/>
                </a:lnTo>
                <a:lnTo>
                  <a:pt x="478613" y="83423"/>
                </a:lnTo>
                <a:lnTo>
                  <a:pt x="433037" y="67890"/>
                </a:lnTo>
                <a:lnTo>
                  <a:pt x="386859" y="53892"/>
                </a:lnTo>
                <a:lnTo>
                  <a:pt x="340113" y="41453"/>
                </a:lnTo>
                <a:lnTo>
                  <a:pt x="292835" y="30596"/>
                </a:lnTo>
                <a:lnTo>
                  <a:pt x="245061" y="21345"/>
                </a:lnTo>
                <a:lnTo>
                  <a:pt x="196827" y="13723"/>
                </a:lnTo>
                <a:lnTo>
                  <a:pt x="148168" y="7754"/>
                </a:lnTo>
                <a:lnTo>
                  <a:pt x="99120" y="3462"/>
                </a:lnTo>
                <a:lnTo>
                  <a:pt x="49719" y="869"/>
                </a:lnTo>
                <a:lnTo>
                  <a:pt x="0" y="0"/>
                </a:lnTo>
                <a:close/>
              </a:path>
            </a:pathLst>
          </a:custGeom>
          <a:solidFill>
            <a:srgbClr val="29589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6087109" y="3512439"/>
            <a:ext cx="1414145" cy="1089025"/>
          </a:xfrm>
          <a:custGeom>
            <a:rect l="l" t="t" r="r" b="b"/>
            <a:pathLst>
              <a:path w="1414145" h="1089025">
                <a:moveTo>
                  <a:pt x="1298829" y="0"/>
                </a:moveTo>
                <a:lnTo>
                  <a:pt x="0" y="557911"/>
                </a:lnTo>
                <a:lnTo>
                  <a:pt x="1310259" y="1088644"/>
                </a:lnTo>
                <a:lnTo>
                  <a:pt x="1327918" y="1042775"/>
                </a:lnTo>
                <a:lnTo>
                  <a:pt x="1343923" y="996473"/>
                </a:lnTo>
                <a:lnTo>
                  <a:pt x="1358274" y="949780"/>
                </a:lnTo>
                <a:lnTo>
                  <a:pt x="1370971" y="902739"/>
                </a:lnTo>
                <a:lnTo>
                  <a:pt x="1382016" y="855393"/>
                </a:lnTo>
                <a:lnTo>
                  <a:pt x="1391408" y="807785"/>
                </a:lnTo>
                <a:lnTo>
                  <a:pt x="1399149" y="759958"/>
                </a:lnTo>
                <a:lnTo>
                  <a:pt x="1405238" y="711955"/>
                </a:lnTo>
                <a:lnTo>
                  <a:pt x="1409677" y="663819"/>
                </a:lnTo>
                <a:lnTo>
                  <a:pt x="1412466" y="615593"/>
                </a:lnTo>
                <a:lnTo>
                  <a:pt x="1413606" y="567319"/>
                </a:lnTo>
                <a:lnTo>
                  <a:pt x="1413096" y="519042"/>
                </a:lnTo>
                <a:lnTo>
                  <a:pt x="1410939" y="470803"/>
                </a:lnTo>
                <a:lnTo>
                  <a:pt x="1407133" y="422646"/>
                </a:lnTo>
                <a:lnTo>
                  <a:pt x="1401681" y="374614"/>
                </a:lnTo>
                <a:lnTo>
                  <a:pt x="1394581" y="326749"/>
                </a:lnTo>
                <a:lnTo>
                  <a:pt x="1385836" y="279095"/>
                </a:lnTo>
                <a:lnTo>
                  <a:pt x="1375445" y="231694"/>
                </a:lnTo>
                <a:lnTo>
                  <a:pt x="1363410" y="184591"/>
                </a:lnTo>
                <a:lnTo>
                  <a:pt x="1349729" y="137826"/>
                </a:lnTo>
                <a:lnTo>
                  <a:pt x="1334406" y="91444"/>
                </a:lnTo>
                <a:lnTo>
                  <a:pt x="1317438" y="45488"/>
                </a:lnTo>
                <a:lnTo>
                  <a:pt x="1298829" y="0"/>
                </a:lnTo>
                <a:close/>
              </a:path>
            </a:pathLst>
          </a:custGeom>
          <a:solidFill>
            <a:srgbClr val="2F64A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6087109" y="4070350"/>
            <a:ext cx="1310640" cy="1254760"/>
          </a:xfrm>
          <a:custGeom>
            <a:rect l="l" t="t" r="r" b="b"/>
            <a:pathLst>
              <a:path w="1310640" h="1254760">
                <a:moveTo>
                  <a:pt x="0" y="0"/>
                </a:moveTo>
                <a:lnTo>
                  <a:pt x="651001" y="1254760"/>
                </a:lnTo>
                <a:lnTo>
                  <a:pt x="695351" y="1230742"/>
                </a:lnTo>
                <a:lnTo>
                  <a:pt x="738692" y="1205234"/>
                </a:lnTo>
                <a:lnTo>
                  <a:pt x="780993" y="1178269"/>
                </a:lnTo>
                <a:lnTo>
                  <a:pt x="822221" y="1149883"/>
                </a:lnTo>
                <a:lnTo>
                  <a:pt x="862345" y="1120110"/>
                </a:lnTo>
                <a:lnTo>
                  <a:pt x="901335" y="1088984"/>
                </a:lnTo>
                <a:lnTo>
                  <a:pt x="939157" y="1056542"/>
                </a:lnTo>
                <a:lnTo>
                  <a:pt x="975780" y="1022817"/>
                </a:lnTo>
                <a:lnTo>
                  <a:pt x="1011173" y="987844"/>
                </a:lnTo>
                <a:lnTo>
                  <a:pt x="1045305" y="951658"/>
                </a:lnTo>
                <a:lnTo>
                  <a:pt x="1078143" y="914294"/>
                </a:lnTo>
                <a:lnTo>
                  <a:pt x="1109655" y="875786"/>
                </a:lnTo>
                <a:lnTo>
                  <a:pt x="1139811" y="836170"/>
                </a:lnTo>
                <a:lnTo>
                  <a:pt x="1168579" y="795480"/>
                </a:lnTo>
                <a:lnTo>
                  <a:pt x="1195927" y="753750"/>
                </a:lnTo>
                <a:lnTo>
                  <a:pt x="1221823" y="711017"/>
                </a:lnTo>
                <a:lnTo>
                  <a:pt x="1246236" y="667313"/>
                </a:lnTo>
                <a:lnTo>
                  <a:pt x="1269134" y="622675"/>
                </a:lnTo>
                <a:lnTo>
                  <a:pt x="1290485" y="577136"/>
                </a:lnTo>
                <a:lnTo>
                  <a:pt x="1310259" y="530732"/>
                </a:lnTo>
                <a:lnTo>
                  <a:pt x="0" y="0"/>
                </a:lnTo>
                <a:close/>
              </a:path>
            </a:pathLst>
          </a:custGeom>
          <a:solidFill>
            <a:srgbClr val="356F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5823965" y="4070350"/>
            <a:ext cx="914400" cy="1413510"/>
          </a:xfrm>
          <a:custGeom>
            <a:rect l="l" t="t" r="r" b="b"/>
            <a:pathLst>
              <a:path w="914400" h="1413510">
                <a:moveTo>
                  <a:pt x="263144" y="0"/>
                </a:moveTo>
                <a:lnTo>
                  <a:pt x="0" y="1388872"/>
                </a:lnTo>
                <a:lnTo>
                  <a:pt x="49210" y="1397295"/>
                </a:lnTo>
                <a:lnTo>
                  <a:pt x="98552" y="1403960"/>
                </a:lnTo>
                <a:lnTo>
                  <a:pt x="147982" y="1408874"/>
                </a:lnTo>
                <a:lnTo>
                  <a:pt x="197455" y="1412043"/>
                </a:lnTo>
                <a:lnTo>
                  <a:pt x="246926" y="1413475"/>
                </a:lnTo>
                <a:lnTo>
                  <a:pt x="296349" y="1413175"/>
                </a:lnTo>
                <a:lnTo>
                  <a:pt x="345680" y="1411150"/>
                </a:lnTo>
                <a:lnTo>
                  <a:pt x="394875" y="1407407"/>
                </a:lnTo>
                <a:lnTo>
                  <a:pt x="443888" y="1401954"/>
                </a:lnTo>
                <a:lnTo>
                  <a:pt x="492674" y="1394795"/>
                </a:lnTo>
                <a:lnTo>
                  <a:pt x="541189" y="1385939"/>
                </a:lnTo>
                <a:lnTo>
                  <a:pt x="589387" y="1375391"/>
                </a:lnTo>
                <a:lnTo>
                  <a:pt x="637224" y="1363158"/>
                </a:lnTo>
                <a:lnTo>
                  <a:pt x="684655" y="1349248"/>
                </a:lnTo>
                <a:lnTo>
                  <a:pt x="731634" y="1333666"/>
                </a:lnTo>
                <a:lnTo>
                  <a:pt x="778118" y="1316420"/>
                </a:lnTo>
                <a:lnTo>
                  <a:pt x="824061" y="1297515"/>
                </a:lnTo>
                <a:lnTo>
                  <a:pt x="869419" y="1276960"/>
                </a:lnTo>
                <a:lnTo>
                  <a:pt x="914145" y="1254760"/>
                </a:lnTo>
                <a:lnTo>
                  <a:pt x="263144" y="0"/>
                </a:lnTo>
                <a:close/>
              </a:path>
            </a:pathLst>
          </a:custGeom>
          <a:solidFill>
            <a:srgbClr val="3979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5103367" y="4070350"/>
            <a:ext cx="984250" cy="1389380"/>
          </a:xfrm>
          <a:custGeom>
            <a:rect l="l" t="t" r="r" b="b"/>
            <a:pathLst>
              <a:path w="984250" h="1389379">
                <a:moveTo>
                  <a:pt x="983742" y="0"/>
                </a:moveTo>
                <a:lnTo>
                  <a:pt x="0" y="1014983"/>
                </a:lnTo>
                <a:lnTo>
                  <a:pt x="37821" y="1050325"/>
                </a:lnTo>
                <a:lnTo>
                  <a:pt x="76817" y="1084181"/>
                </a:lnTo>
                <a:lnTo>
                  <a:pt x="116943" y="1116527"/>
                </a:lnTo>
                <a:lnTo>
                  <a:pt x="158152" y="1147341"/>
                </a:lnTo>
                <a:lnTo>
                  <a:pt x="200400" y="1176598"/>
                </a:lnTo>
                <a:lnTo>
                  <a:pt x="243639" y="1204275"/>
                </a:lnTo>
                <a:lnTo>
                  <a:pt x="287826" y="1230347"/>
                </a:lnTo>
                <a:lnTo>
                  <a:pt x="332914" y="1254791"/>
                </a:lnTo>
                <a:lnTo>
                  <a:pt x="378858" y="1277583"/>
                </a:lnTo>
                <a:lnTo>
                  <a:pt x="425612" y="1298700"/>
                </a:lnTo>
                <a:lnTo>
                  <a:pt x="473131" y="1318116"/>
                </a:lnTo>
                <a:lnTo>
                  <a:pt x="521368" y="1335809"/>
                </a:lnTo>
                <a:lnTo>
                  <a:pt x="570279" y="1351755"/>
                </a:lnTo>
                <a:lnTo>
                  <a:pt x="619818" y="1365930"/>
                </a:lnTo>
                <a:lnTo>
                  <a:pt x="669940" y="1378310"/>
                </a:lnTo>
                <a:lnTo>
                  <a:pt x="720598" y="1388872"/>
                </a:lnTo>
                <a:lnTo>
                  <a:pt x="983742" y="0"/>
                </a:lnTo>
                <a:close/>
              </a:path>
            </a:pathLst>
          </a:custGeom>
          <a:solidFill>
            <a:srgbClr val="3E82D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4737353" y="4070350"/>
            <a:ext cx="1350010" cy="1015365"/>
          </a:xfrm>
          <a:custGeom>
            <a:rect l="l" t="t" r="r" b="b"/>
            <a:pathLst>
              <a:path w="1350010" h="1015364">
                <a:moveTo>
                  <a:pt x="1349756" y="0"/>
                </a:moveTo>
                <a:lnTo>
                  <a:pt x="0" y="419988"/>
                </a:lnTo>
                <a:lnTo>
                  <a:pt x="15920" y="468044"/>
                </a:lnTo>
                <a:lnTo>
                  <a:pt x="33510" y="515409"/>
                </a:lnTo>
                <a:lnTo>
                  <a:pt x="52747" y="562043"/>
                </a:lnTo>
                <a:lnTo>
                  <a:pt x="73606" y="607904"/>
                </a:lnTo>
                <a:lnTo>
                  <a:pt x="96062" y="652952"/>
                </a:lnTo>
                <a:lnTo>
                  <a:pt x="120091" y="697144"/>
                </a:lnTo>
                <a:lnTo>
                  <a:pt x="145669" y="740441"/>
                </a:lnTo>
                <a:lnTo>
                  <a:pt x="172770" y="782801"/>
                </a:lnTo>
                <a:lnTo>
                  <a:pt x="201371" y="824183"/>
                </a:lnTo>
                <a:lnTo>
                  <a:pt x="231447" y="864546"/>
                </a:lnTo>
                <a:lnTo>
                  <a:pt x="262974" y="903848"/>
                </a:lnTo>
                <a:lnTo>
                  <a:pt x="295927" y="942050"/>
                </a:lnTo>
                <a:lnTo>
                  <a:pt x="330281" y="979108"/>
                </a:lnTo>
                <a:lnTo>
                  <a:pt x="366013" y="1014983"/>
                </a:lnTo>
                <a:lnTo>
                  <a:pt x="1349756" y="0"/>
                </a:lnTo>
                <a:close/>
              </a:path>
            </a:pathLst>
          </a:custGeom>
          <a:solidFill>
            <a:srgbClr val="5D91E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4673753" y="3792728"/>
            <a:ext cx="1413510" cy="697865"/>
          </a:xfrm>
          <a:custGeom>
            <a:rect l="l" t="t" r="r" b="b"/>
            <a:pathLst>
              <a:path w="1413510" h="697864">
                <a:moveTo>
                  <a:pt x="27278" y="0"/>
                </a:moveTo>
                <a:lnTo>
                  <a:pt x="18245" y="49807"/>
                </a:lnTo>
                <a:lnTo>
                  <a:pt x="11009" y="99812"/>
                </a:lnTo>
                <a:lnTo>
                  <a:pt x="5569" y="149964"/>
                </a:lnTo>
                <a:lnTo>
                  <a:pt x="1922" y="200217"/>
                </a:lnTo>
                <a:lnTo>
                  <a:pt x="66" y="250521"/>
                </a:lnTo>
                <a:lnTo>
                  <a:pt x="0" y="300828"/>
                </a:lnTo>
                <a:lnTo>
                  <a:pt x="1719" y="351091"/>
                </a:lnTo>
                <a:lnTo>
                  <a:pt x="5224" y="401260"/>
                </a:lnTo>
                <a:lnTo>
                  <a:pt x="10511" y="451288"/>
                </a:lnTo>
                <a:lnTo>
                  <a:pt x="17577" y="501126"/>
                </a:lnTo>
                <a:lnTo>
                  <a:pt x="26422" y="550725"/>
                </a:lnTo>
                <a:lnTo>
                  <a:pt x="37042" y="600038"/>
                </a:lnTo>
                <a:lnTo>
                  <a:pt x="49436" y="649016"/>
                </a:lnTo>
                <a:lnTo>
                  <a:pt x="63600" y="697611"/>
                </a:lnTo>
                <a:lnTo>
                  <a:pt x="1413356" y="277622"/>
                </a:lnTo>
                <a:lnTo>
                  <a:pt x="27278" y="0"/>
                </a:lnTo>
                <a:close/>
              </a:path>
            </a:pathLst>
          </a:custGeom>
          <a:solidFill>
            <a:srgbClr val="85A6E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4701032" y="3208782"/>
            <a:ext cx="1386205" cy="861694"/>
          </a:xfrm>
          <a:custGeom>
            <a:rect l="l" t="t" r="r" b="b"/>
            <a:pathLst>
              <a:path w="1386204" h="861694">
                <a:moveTo>
                  <a:pt x="265429" y="0"/>
                </a:moveTo>
                <a:lnTo>
                  <a:pt x="235685" y="40142"/>
                </a:lnTo>
                <a:lnTo>
                  <a:pt x="207426" y="81234"/>
                </a:lnTo>
                <a:lnTo>
                  <a:pt x="180670" y="123234"/>
                </a:lnTo>
                <a:lnTo>
                  <a:pt x="155436" y="166101"/>
                </a:lnTo>
                <a:lnTo>
                  <a:pt x="131744" y="209791"/>
                </a:lnTo>
                <a:lnTo>
                  <a:pt x="109613" y="254264"/>
                </a:lnTo>
                <a:lnTo>
                  <a:pt x="89062" y="299476"/>
                </a:lnTo>
                <a:lnTo>
                  <a:pt x="70110" y="345387"/>
                </a:lnTo>
                <a:lnTo>
                  <a:pt x="52775" y="391954"/>
                </a:lnTo>
                <a:lnTo>
                  <a:pt x="37078" y="439136"/>
                </a:lnTo>
                <a:lnTo>
                  <a:pt x="23037" y="486889"/>
                </a:lnTo>
                <a:lnTo>
                  <a:pt x="10671" y="535173"/>
                </a:lnTo>
                <a:lnTo>
                  <a:pt x="0" y="583945"/>
                </a:lnTo>
                <a:lnTo>
                  <a:pt x="1386077" y="861567"/>
                </a:lnTo>
                <a:lnTo>
                  <a:pt x="265429" y="0"/>
                </a:lnTo>
                <a:close/>
              </a:path>
            </a:pathLst>
          </a:custGeom>
          <a:solidFill>
            <a:srgbClr val="9FB7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4966461" y="2802254"/>
            <a:ext cx="1120775" cy="1268095"/>
          </a:xfrm>
          <a:custGeom>
            <a:rect l="l" t="t" r="r" b="b"/>
            <a:pathLst>
              <a:path w="1120775" h="1268095">
                <a:moveTo>
                  <a:pt x="496062" y="0"/>
                </a:moveTo>
                <a:lnTo>
                  <a:pt x="451662" y="22861"/>
                </a:lnTo>
                <a:lnTo>
                  <a:pt x="408169" y="47232"/>
                </a:lnTo>
                <a:lnTo>
                  <a:pt x="365619" y="73081"/>
                </a:lnTo>
                <a:lnTo>
                  <a:pt x="324049" y="100381"/>
                </a:lnTo>
                <a:lnTo>
                  <a:pt x="283494" y="129102"/>
                </a:lnTo>
                <a:lnTo>
                  <a:pt x="243992" y="159214"/>
                </a:lnTo>
                <a:lnTo>
                  <a:pt x="205578" y="190689"/>
                </a:lnTo>
                <a:lnTo>
                  <a:pt x="168290" y="223498"/>
                </a:lnTo>
                <a:lnTo>
                  <a:pt x="132163" y="257612"/>
                </a:lnTo>
                <a:lnTo>
                  <a:pt x="97234" y="293000"/>
                </a:lnTo>
                <a:lnTo>
                  <a:pt x="63540" y="329635"/>
                </a:lnTo>
                <a:lnTo>
                  <a:pt x="31116" y="367487"/>
                </a:lnTo>
                <a:lnTo>
                  <a:pt x="0" y="406527"/>
                </a:lnTo>
                <a:lnTo>
                  <a:pt x="1120648" y="1268095"/>
                </a:lnTo>
                <a:lnTo>
                  <a:pt x="496062" y="0"/>
                </a:lnTo>
                <a:close/>
              </a:path>
            </a:pathLst>
          </a:custGeom>
          <a:solidFill>
            <a:srgbClr val="B6C6E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5462523" y="2656713"/>
            <a:ext cx="624840" cy="1414145"/>
          </a:xfrm>
          <a:custGeom>
            <a:rect l="l" t="t" r="r" b="b"/>
            <a:pathLst>
              <a:path w="624839" h="1414145">
                <a:moveTo>
                  <a:pt x="624586" y="0"/>
                </a:moveTo>
                <a:lnTo>
                  <a:pt x="574673" y="882"/>
                </a:lnTo>
                <a:lnTo>
                  <a:pt x="524905" y="3521"/>
                </a:lnTo>
                <a:lnTo>
                  <a:pt x="475327" y="7906"/>
                </a:lnTo>
                <a:lnTo>
                  <a:pt x="425985" y="14028"/>
                </a:lnTo>
                <a:lnTo>
                  <a:pt x="376924" y="21876"/>
                </a:lnTo>
                <a:lnTo>
                  <a:pt x="328189" y="31440"/>
                </a:lnTo>
                <a:lnTo>
                  <a:pt x="279826" y="42708"/>
                </a:lnTo>
                <a:lnTo>
                  <a:pt x="231880" y="55671"/>
                </a:lnTo>
                <a:lnTo>
                  <a:pt x="184397" y="70318"/>
                </a:lnTo>
                <a:lnTo>
                  <a:pt x="137422" y="86639"/>
                </a:lnTo>
                <a:lnTo>
                  <a:pt x="91000" y="104624"/>
                </a:lnTo>
                <a:lnTo>
                  <a:pt x="45178" y="124261"/>
                </a:lnTo>
                <a:lnTo>
                  <a:pt x="0" y="145541"/>
                </a:lnTo>
                <a:lnTo>
                  <a:pt x="624586" y="1413637"/>
                </a:lnTo>
                <a:lnTo>
                  <a:pt x="624586" y="0"/>
                </a:lnTo>
                <a:close/>
              </a:path>
            </a:pathLst>
          </a:custGeom>
          <a:solidFill>
            <a:srgbClr val="C9D5F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 txBox="1"/>
          <p:nvPr/>
        </p:nvSpPr>
        <p:spPr>
          <a:xfrm>
            <a:off x="6653783" y="2911094"/>
            <a:ext cx="1949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FF0000"/>
                </a:solidFill>
                <a:latin typeface="Arial"/>
                <a:cs typeface="Arial"/>
              </a:rPr>
              <a:t>28</a:t>
            </a:r>
            <a:endParaRPr sz="12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253985" y="3958844"/>
            <a:ext cx="1949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FFFFFF"/>
                </a:solidFill>
                <a:latin typeface="Arial"/>
                <a:cs typeface="Arial"/>
              </a:rPr>
              <a:t>19</a:t>
            </a:r>
            <a:endParaRPr sz="12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6911085" y="4806695"/>
            <a:ext cx="1949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FFFFFF"/>
                </a:solidFill>
                <a:latin typeface="Arial"/>
                <a:cs typeface="Arial"/>
              </a:rPr>
              <a:t>17</a:t>
            </a:r>
            <a:endParaRPr sz="120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5415534" y="5082794"/>
            <a:ext cx="937894" cy="3416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245"/>
              </a:lnSpc>
              <a:spcBef>
                <a:spcPts val="100"/>
              </a:spcBef>
            </a:pPr>
            <a:r>
              <a:rPr sz="1200" spc="-10">
                <a:solidFill>
                  <a:srgbClr val="FFFFFF"/>
                </a:solidFill>
                <a:latin typeface="Arial"/>
                <a:cs typeface="Arial"/>
              </a:rPr>
              <a:t>14</a:t>
            </a:r>
            <a:endParaRPr sz="1200">
              <a:latin typeface="Arial"/>
              <a:cs typeface="Arial"/>
            </a:endParaRPr>
          </a:p>
          <a:p>
            <a:pPr marL="755650">
              <a:lnSpc>
                <a:spcPts val="1245"/>
              </a:lnSpc>
            </a:pPr>
            <a:r>
              <a:rPr sz="1200" spc="-10">
                <a:solidFill>
                  <a:srgbClr val="FFFFFF"/>
                </a:solidFill>
                <a:latin typeface="Arial"/>
                <a:cs typeface="Arial"/>
              </a:rPr>
              <a:t>16</a:t>
            </a:r>
            <a:endParaRPr sz="1200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920234" y="4616195"/>
            <a:ext cx="1949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FFFFFF"/>
                </a:solidFill>
                <a:latin typeface="Arial"/>
                <a:cs typeface="Arial"/>
              </a:rPr>
              <a:t>12</a:t>
            </a:r>
            <a:endParaRPr sz="1200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720082" y="4035044"/>
            <a:ext cx="1949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FFFFFF"/>
                </a:solidFill>
                <a:latin typeface="Arial"/>
                <a:cs typeface="Arial"/>
              </a:rPr>
              <a:t>12</a:t>
            </a:r>
            <a:endParaRPr sz="120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4844034" y="3453892"/>
            <a:ext cx="1949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FFFFFF"/>
                </a:solidFill>
                <a:latin typeface="Arial"/>
                <a:cs typeface="Arial"/>
              </a:rPr>
              <a:t>11</a:t>
            </a:r>
            <a:endParaRPr sz="1200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5196332" y="3006344"/>
            <a:ext cx="1949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FFFFFF"/>
                </a:solidFill>
                <a:latin typeface="Arial"/>
                <a:cs typeface="Arial"/>
              </a:rPr>
              <a:t>11</a:t>
            </a:r>
            <a:endParaRPr sz="1200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5710682" y="2739136"/>
            <a:ext cx="194945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FFFFFF"/>
                </a:solidFill>
                <a:latin typeface="Arial"/>
                <a:cs typeface="Arial"/>
              </a:rPr>
              <a:t>11</a:t>
            </a:r>
            <a:endParaRPr sz="1200">
              <a:latin typeface="Arial"/>
              <a:cs typeface="Arial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1192530" y="5929121"/>
            <a:ext cx="76200" cy="77470"/>
          </a:xfrm>
          <a:custGeom>
            <a:rect l="l" t="t" r="r" b="b"/>
            <a:pathLst>
              <a:path w="76200" h="77470">
                <a:moveTo>
                  <a:pt x="0" y="76961"/>
                </a:moveTo>
                <a:lnTo>
                  <a:pt x="76200" y="76961"/>
                </a:lnTo>
                <a:lnTo>
                  <a:pt x="76200" y="0"/>
                </a:lnTo>
                <a:lnTo>
                  <a:pt x="0" y="0"/>
                </a:lnTo>
                <a:lnTo>
                  <a:pt x="0" y="76961"/>
                </a:lnTo>
                <a:close/>
              </a:path>
            </a:pathLst>
          </a:custGeom>
          <a:solidFill>
            <a:srgbClr val="29589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3169157" y="5929121"/>
            <a:ext cx="76200" cy="77470"/>
          </a:xfrm>
          <a:custGeom>
            <a:rect l="l" t="t" r="r" b="b"/>
            <a:pathLst>
              <a:path w="76200" h="77470">
                <a:moveTo>
                  <a:pt x="0" y="76961"/>
                </a:moveTo>
                <a:lnTo>
                  <a:pt x="76200" y="76961"/>
                </a:lnTo>
                <a:lnTo>
                  <a:pt x="76200" y="0"/>
                </a:lnTo>
                <a:lnTo>
                  <a:pt x="0" y="0"/>
                </a:lnTo>
                <a:lnTo>
                  <a:pt x="0" y="76961"/>
                </a:lnTo>
                <a:close/>
              </a:path>
            </a:pathLst>
          </a:custGeom>
          <a:solidFill>
            <a:srgbClr val="2F64A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5146547" y="5929121"/>
            <a:ext cx="76200" cy="77470"/>
          </a:xfrm>
          <a:custGeom>
            <a:rect l="l" t="t" r="r" b="b"/>
            <a:pathLst>
              <a:path w="76200" h="77470">
                <a:moveTo>
                  <a:pt x="0" y="76961"/>
                </a:moveTo>
                <a:lnTo>
                  <a:pt x="76200" y="76961"/>
                </a:lnTo>
                <a:lnTo>
                  <a:pt x="76200" y="0"/>
                </a:lnTo>
                <a:lnTo>
                  <a:pt x="0" y="0"/>
                </a:lnTo>
                <a:lnTo>
                  <a:pt x="0" y="76961"/>
                </a:lnTo>
                <a:close/>
              </a:path>
            </a:pathLst>
          </a:custGeom>
          <a:solidFill>
            <a:srgbClr val="356FB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7123176" y="5929121"/>
            <a:ext cx="77470" cy="77470"/>
          </a:xfrm>
          <a:custGeom>
            <a:rect l="l" t="t" r="r" b="b"/>
            <a:pathLst>
              <a:path w="77470" h="77470">
                <a:moveTo>
                  <a:pt x="0" y="76961"/>
                </a:moveTo>
                <a:lnTo>
                  <a:pt x="76961" y="76961"/>
                </a:lnTo>
                <a:lnTo>
                  <a:pt x="76961" y="0"/>
                </a:lnTo>
                <a:lnTo>
                  <a:pt x="0" y="0"/>
                </a:lnTo>
                <a:lnTo>
                  <a:pt x="0" y="76961"/>
                </a:lnTo>
                <a:close/>
              </a:path>
            </a:pathLst>
          </a:custGeom>
          <a:solidFill>
            <a:srgbClr val="3979C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9100566" y="5929121"/>
            <a:ext cx="76200" cy="77470"/>
          </a:xfrm>
          <a:custGeom>
            <a:rect l="l" t="t" r="r" b="b"/>
            <a:pathLst>
              <a:path w="76200" h="77470">
                <a:moveTo>
                  <a:pt x="0" y="76961"/>
                </a:moveTo>
                <a:lnTo>
                  <a:pt x="76200" y="76961"/>
                </a:lnTo>
                <a:lnTo>
                  <a:pt x="76200" y="0"/>
                </a:lnTo>
                <a:lnTo>
                  <a:pt x="0" y="0"/>
                </a:lnTo>
                <a:lnTo>
                  <a:pt x="0" y="76961"/>
                </a:lnTo>
                <a:close/>
              </a:path>
            </a:pathLst>
          </a:custGeom>
          <a:solidFill>
            <a:srgbClr val="3E82D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1192530" y="6173723"/>
            <a:ext cx="76200" cy="76200"/>
          </a:xfrm>
          <a:custGeom>
            <a:rect l="l" t="t" r="r" b="b"/>
            <a:pathLst>
              <a:path w="76200" h="76200">
                <a:moveTo>
                  <a:pt x="0" y="76199"/>
                </a:moveTo>
                <a:lnTo>
                  <a:pt x="76200" y="76199"/>
                </a:lnTo>
                <a:lnTo>
                  <a:pt x="76200" y="0"/>
                </a:lnTo>
                <a:lnTo>
                  <a:pt x="0" y="0"/>
                </a:lnTo>
                <a:lnTo>
                  <a:pt x="0" y="76199"/>
                </a:lnTo>
                <a:close/>
              </a:path>
            </a:pathLst>
          </a:custGeom>
          <a:solidFill>
            <a:srgbClr val="5D91E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 txBox="1"/>
          <p:nvPr/>
        </p:nvSpPr>
        <p:spPr>
          <a:xfrm>
            <a:off x="1289558" y="5798058"/>
            <a:ext cx="1092200" cy="5143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3600"/>
              </a:lnSpc>
              <a:spcBef>
                <a:spcPts val="100"/>
              </a:spcBef>
            </a:pPr>
            <a:r>
              <a:rPr sz="1200">
                <a:solidFill>
                  <a:srgbClr val="FF0000"/>
                </a:solidFill>
                <a:latin typeface="微软雅黑"/>
                <a:cs typeface="微软雅黑"/>
              </a:rPr>
              <a:t>奥美拉唑注射剂 </a:t>
            </a:r>
            <a:r>
              <a:rPr sz="1200">
                <a:solidFill>
                  <a:srgbClr val="585858"/>
                </a:solidFill>
                <a:latin typeface="微软雅黑"/>
                <a:cs typeface="微软雅黑"/>
              </a:rPr>
              <a:t>头孢米诺注射剂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3169157" y="6173723"/>
            <a:ext cx="76200" cy="76200"/>
          </a:xfrm>
          <a:custGeom>
            <a:rect l="l" t="t" r="r" b="b"/>
            <a:pathLst>
              <a:path w="76200" h="76200">
                <a:moveTo>
                  <a:pt x="0" y="76199"/>
                </a:moveTo>
                <a:lnTo>
                  <a:pt x="76200" y="76199"/>
                </a:lnTo>
                <a:lnTo>
                  <a:pt x="76200" y="0"/>
                </a:lnTo>
                <a:lnTo>
                  <a:pt x="0" y="0"/>
                </a:lnTo>
                <a:lnTo>
                  <a:pt x="0" y="76199"/>
                </a:lnTo>
                <a:close/>
              </a:path>
            </a:pathLst>
          </a:custGeom>
          <a:solidFill>
            <a:srgbClr val="85A6E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 txBox="1"/>
          <p:nvPr/>
        </p:nvSpPr>
        <p:spPr>
          <a:xfrm>
            <a:off x="3266694" y="5798058"/>
            <a:ext cx="1852930" cy="5143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3600"/>
              </a:lnSpc>
              <a:spcBef>
                <a:spcPts val="100"/>
              </a:spcBef>
            </a:pPr>
            <a:r>
              <a:rPr sz="1200">
                <a:solidFill>
                  <a:srgbClr val="585858"/>
                </a:solidFill>
                <a:latin typeface="微软雅黑"/>
                <a:cs typeface="微软雅黑"/>
              </a:rPr>
              <a:t>丙酚替诺福韦口</a:t>
            </a:r>
            <a:r>
              <a:rPr sz="1200" spc="-10">
                <a:solidFill>
                  <a:srgbClr val="585858"/>
                </a:solidFill>
                <a:latin typeface="微软雅黑"/>
                <a:cs typeface="微软雅黑"/>
              </a:rPr>
              <a:t>服</a:t>
            </a:r>
            <a:r>
              <a:rPr sz="1200">
                <a:solidFill>
                  <a:srgbClr val="585858"/>
                </a:solidFill>
                <a:latin typeface="微软雅黑"/>
                <a:cs typeface="微软雅黑"/>
              </a:rPr>
              <a:t>常</a:t>
            </a:r>
            <a:r>
              <a:rPr sz="1200" spc="-10">
                <a:solidFill>
                  <a:srgbClr val="585858"/>
                </a:solidFill>
                <a:latin typeface="微软雅黑"/>
                <a:cs typeface="微软雅黑"/>
              </a:rPr>
              <a:t>释</a:t>
            </a:r>
            <a:r>
              <a:rPr sz="1200">
                <a:solidFill>
                  <a:srgbClr val="585858"/>
                </a:solidFill>
                <a:latin typeface="微软雅黑"/>
                <a:cs typeface="微软雅黑"/>
              </a:rPr>
              <a:t>剂型 硝苯地控释片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2" name="object 32"/>
          <p:cNvSpPr/>
          <p:nvPr/>
        </p:nvSpPr>
        <p:spPr>
          <a:xfrm>
            <a:off x="5146547" y="6173723"/>
            <a:ext cx="76200" cy="76200"/>
          </a:xfrm>
          <a:custGeom>
            <a:rect l="l" t="t" r="r" b="b"/>
            <a:pathLst>
              <a:path w="76200" h="76200">
                <a:moveTo>
                  <a:pt x="0" y="76199"/>
                </a:moveTo>
                <a:lnTo>
                  <a:pt x="76200" y="76199"/>
                </a:lnTo>
                <a:lnTo>
                  <a:pt x="76200" y="0"/>
                </a:lnTo>
                <a:lnTo>
                  <a:pt x="0" y="0"/>
                </a:lnTo>
                <a:lnTo>
                  <a:pt x="0" y="76199"/>
                </a:lnTo>
                <a:close/>
              </a:path>
            </a:pathLst>
          </a:custGeom>
          <a:solidFill>
            <a:srgbClr val="9FB7E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 txBox="1"/>
          <p:nvPr/>
        </p:nvSpPr>
        <p:spPr>
          <a:xfrm>
            <a:off x="5243829" y="5798058"/>
            <a:ext cx="1548765" cy="5143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3600"/>
              </a:lnSpc>
              <a:spcBef>
                <a:spcPts val="100"/>
              </a:spcBef>
            </a:pPr>
            <a:r>
              <a:rPr sz="1200">
                <a:solidFill>
                  <a:srgbClr val="585858"/>
                </a:solidFill>
                <a:latin typeface="微软雅黑"/>
                <a:cs typeface="微软雅黑"/>
              </a:rPr>
              <a:t>克林霉素磷酸酯</a:t>
            </a:r>
            <a:r>
              <a:rPr sz="1200" spc="-10">
                <a:solidFill>
                  <a:srgbClr val="585858"/>
                </a:solidFill>
                <a:latin typeface="微软雅黑"/>
                <a:cs typeface="微软雅黑"/>
              </a:rPr>
              <a:t>注</a:t>
            </a:r>
            <a:r>
              <a:rPr sz="1200">
                <a:solidFill>
                  <a:srgbClr val="585858"/>
                </a:solidFill>
                <a:latin typeface="微软雅黑"/>
                <a:cs typeface="微软雅黑"/>
              </a:rPr>
              <a:t>射剂 利多卡因注射剂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7123176" y="6173723"/>
            <a:ext cx="77470" cy="76200"/>
          </a:xfrm>
          <a:custGeom>
            <a:rect l="l" t="t" r="r" b="b"/>
            <a:pathLst>
              <a:path w="77470" h="76200">
                <a:moveTo>
                  <a:pt x="0" y="76199"/>
                </a:moveTo>
                <a:lnTo>
                  <a:pt x="76961" y="76199"/>
                </a:lnTo>
                <a:lnTo>
                  <a:pt x="76961" y="0"/>
                </a:lnTo>
                <a:lnTo>
                  <a:pt x="0" y="0"/>
                </a:lnTo>
                <a:lnTo>
                  <a:pt x="0" y="76199"/>
                </a:lnTo>
                <a:close/>
              </a:path>
            </a:pathLst>
          </a:custGeom>
          <a:solidFill>
            <a:srgbClr val="B6C6E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 txBox="1"/>
          <p:nvPr/>
        </p:nvSpPr>
        <p:spPr>
          <a:xfrm>
            <a:off x="7220966" y="5798058"/>
            <a:ext cx="1548765" cy="5143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3600"/>
              </a:lnSpc>
              <a:spcBef>
                <a:spcPts val="100"/>
              </a:spcBef>
            </a:pPr>
            <a:r>
              <a:rPr sz="1200">
                <a:solidFill>
                  <a:srgbClr val="585858"/>
                </a:solidFill>
                <a:latin typeface="微软雅黑"/>
                <a:cs typeface="微软雅黑"/>
              </a:rPr>
              <a:t>头孢克肟口服常</a:t>
            </a:r>
            <a:r>
              <a:rPr sz="1200" spc="-10">
                <a:solidFill>
                  <a:srgbClr val="585858"/>
                </a:solidFill>
                <a:latin typeface="微软雅黑"/>
                <a:cs typeface="微软雅黑"/>
              </a:rPr>
              <a:t>释</a:t>
            </a:r>
            <a:r>
              <a:rPr sz="1200">
                <a:solidFill>
                  <a:srgbClr val="585858"/>
                </a:solidFill>
                <a:latin typeface="微软雅黑"/>
                <a:cs typeface="微软雅黑"/>
              </a:rPr>
              <a:t>剂型 头孢美唑注射剂型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6" name="object 36"/>
          <p:cNvSpPr/>
          <p:nvPr/>
        </p:nvSpPr>
        <p:spPr>
          <a:xfrm>
            <a:off x="9100566" y="6173723"/>
            <a:ext cx="76200" cy="76200"/>
          </a:xfrm>
          <a:custGeom>
            <a:rect l="l" t="t" r="r" b="b"/>
            <a:pathLst>
              <a:path w="76200" h="76200">
                <a:moveTo>
                  <a:pt x="0" y="76199"/>
                </a:moveTo>
                <a:lnTo>
                  <a:pt x="76200" y="76199"/>
                </a:lnTo>
                <a:lnTo>
                  <a:pt x="76200" y="0"/>
                </a:lnTo>
                <a:lnTo>
                  <a:pt x="0" y="0"/>
                </a:lnTo>
                <a:lnTo>
                  <a:pt x="0" y="76199"/>
                </a:lnTo>
                <a:close/>
              </a:path>
            </a:pathLst>
          </a:custGeom>
          <a:solidFill>
            <a:srgbClr val="C9D5F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 txBox="1"/>
          <p:nvPr/>
        </p:nvSpPr>
        <p:spPr>
          <a:xfrm>
            <a:off x="9198102" y="5798058"/>
            <a:ext cx="1551305" cy="5143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3600"/>
              </a:lnSpc>
              <a:spcBef>
                <a:spcPts val="100"/>
              </a:spcBef>
            </a:pPr>
            <a:r>
              <a:rPr sz="1200">
                <a:solidFill>
                  <a:srgbClr val="585858"/>
                </a:solidFill>
                <a:latin typeface="微软雅黑"/>
                <a:cs typeface="微软雅黑"/>
              </a:rPr>
              <a:t>奥司他韦口服常</a:t>
            </a:r>
            <a:r>
              <a:rPr sz="1200" spc="-5">
                <a:solidFill>
                  <a:srgbClr val="585858"/>
                </a:solidFill>
                <a:latin typeface="微软雅黑"/>
                <a:cs typeface="微软雅黑"/>
              </a:rPr>
              <a:t>释</a:t>
            </a:r>
            <a:r>
              <a:rPr sz="1200">
                <a:solidFill>
                  <a:srgbClr val="585858"/>
                </a:solidFill>
                <a:latin typeface="微软雅黑"/>
                <a:cs typeface="微软雅黑"/>
              </a:rPr>
              <a:t>剂型 依达拉奉注射剂型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7626857" y="6409392"/>
            <a:ext cx="4008120" cy="15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10"/>
              </a:lnSpc>
            </a:pP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资料来源：医药魔</a:t>
            </a:r>
            <a:r>
              <a:rPr sz="1050">
                <a:solidFill>
                  <a:srgbClr val="7E7E7E"/>
                </a:solidFill>
                <a:latin typeface="黑体"/>
                <a:cs typeface="黑体"/>
              </a:rPr>
              <a:t>方</a:t>
            </a:r>
            <a:r>
              <a:rPr sz="1050" spc="254">
                <a:solidFill>
                  <a:srgbClr val="7E7E7E"/>
                </a:solidFill>
                <a:latin typeface="黑体"/>
                <a:cs typeface="黑体"/>
              </a:rPr>
              <a:t> </a:t>
            </a: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上海阳光采购</a:t>
            </a:r>
            <a:r>
              <a:rPr sz="1050">
                <a:solidFill>
                  <a:srgbClr val="7E7E7E"/>
                </a:solidFill>
                <a:latin typeface="黑体"/>
                <a:cs typeface="黑体"/>
              </a:rPr>
              <a:t>网</a:t>
            </a:r>
            <a:r>
              <a:rPr sz="1050" spc="254">
                <a:solidFill>
                  <a:srgbClr val="7E7E7E"/>
                </a:solidFill>
                <a:latin typeface="黑体"/>
                <a:cs typeface="黑体"/>
              </a:rPr>
              <a:t> </a:t>
            </a: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前瞻产业研究院整理</a:t>
            </a:r>
            <a:endParaRPr sz="105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47191" y="390905"/>
            <a:ext cx="570865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95"/>
              <a:t>2.3</a:t>
            </a:r>
            <a:r>
              <a:rPr sz="2000" spc="280"/>
              <a:t> </a:t>
            </a:r>
            <a:r>
              <a:rPr sz="2000" spc="145"/>
              <a:t>中</a:t>
            </a:r>
            <a:r>
              <a:rPr sz="2000" spc="150"/>
              <a:t>标</a:t>
            </a:r>
            <a:r>
              <a:rPr sz="2000" spc="145"/>
              <a:t>最</a:t>
            </a:r>
            <a:r>
              <a:rPr sz="2000" spc="150"/>
              <a:t>多</a:t>
            </a:r>
            <a:r>
              <a:rPr sz="2000" spc="145"/>
              <a:t>产</a:t>
            </a:r>
            <a:r>
              <a:rPr sz="2000" spc="165"/>
              <a:t>品</a:t>
            </a:r>
            <a:r>
              <a:rPr sz="2000" spc="145"/>
              <a:t>--</a:t>
            </a:r>
            <a:r>
              <a:rPr sz="2000" spc="150"/>
              <a:t>奥美</a:t>
            </a:r>
            <a:r>
              <a:rPr sz="2000" spc="145"/>
              <a:t>拉</a:t>
            </a:r>
            <a:r>
              <a:rPr sz="2000" spc="150"/>
              <a:t>唑</a:t>
            </a:r>
            <a:r>
              <a:rPr sz="2000" spc="145"/>
              <a:t>注</a:t>
            </a:r>
            <a:r>
              <a:rPr sz="2000" spc="150"/>
              <a:t>射</a:t>
            </a:r>
            <a:r>
              <a:rPr sz="2000" spc="145"/>
              <a:t>剂</a:t>
            </a:r>
            <a:r>
              <a:rPr sz="2000" spc="170"/>
              <a:t>等</a:t>
            </a:r>
            <a:r>
              <a:rPr sz="2000" spc="150"/>
              <a:t>5</a:t>
            </a:r>
            <a:r>
              <a:rPr sz="2000" spc="145"/>
              <a:t>个</a:t>
            </a:r>
            <a:r>
              <a:rPr sz="2000" spc="150"/>
              <a:t>产</a:t>
            </a:r>
            <a:r>
              <a:rPr sz="2000" spc="-10"/>
              <a:t>品</a:t>
            </a:r>
            <a:endParaRPr sz="2000"/>
          </a:p>
        </p:txBody>
      </p:sp>
      <p:sp>
        <p:nvSpPr>
          <p:cNvPr id="3" name="object 3"/>
          <p:cNvSpPr txBox="1"/>
          <p:nvPr/>
        </p:nvSpPr>
        <p:spPr>
          <a:xfrm>
            <a:off x="563118" y="888999"/>
            <a:ext cx="10922635" cy="12312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800" spc="150">
                <a:latin typeface="黑体"/>
                <a:cs typeface="黑体"/>
              </a:rPr>
              <a:t>奥美拉唑注射剂、丙酚替诺福韦口服常释剂型、克林霉素磷酸酯注射剂、头孢克肟口服常释剂型和奥 司他韦口服常释剂型5个产品中标企业数量并列第一，均为10家。</a:t>
            </a:r>
            <a:endParaRPr sz="1800">
              <a:latin typeface="黑体"/>
              <a:cs typeface="黑体"/>
            </a:endParaRPr>
          </a:p>
          <a:p>
            <a:pPr marL="3084830">
              <a:lnSpc>
                <a:spcPct val="100000"/>
              </a:lnSpc>
              <a:spcBef>
                <a:spcPts val="1095"/>
              </a:spcBef>
            </a:pPr>
            <a:r>
              <a:rPr sz="1600" b="1">
                <a:latin typeface="黑体"/>
                <a:cs typeface="黑体"/>
              </a:rPr>
              <a:t>2022年药品</a:t>
            </a:r>
            <a:r>
              <a:rPr sz="1600" b="1" spc="-5">
                <a:latin typeface="黑体"/>
                <a:cs typeface="黑体"/>
              </a:rPr>
              <a:t>集</a:t>
            </a:r>
            <a:r>
              <a:rPr sz="1600" b="1">
                <a:latin typeface="黑体"/>
                <a:cs typeface="黑体"/>
              </a:rPr>
              <a:t>采中</a:t>
            </a:r>
            <a:r>
              <a:rPr sz="1600" b="1" spc="-5">
                <a:latin typeface="黑体"/>
                <a:cs typeface="黑体"/>
              </a:rPr>
              <a:t>标</a:t>
            </a:r>
            <a:r>
              <a:rPr sz="1600" b="1">
                <a:latin typeface="黑体"/>
                <a:cs typeface="黑体"/>
              </a:rPr>
              <a:t>企业</a:t>
            </a:r>
            <a:r>
              <a:rPr sz="1600" b="1" spc="-5">
                <a:latin typeface="黑体"/>
                <a:cs typeface="黑体"/>
              </a:rPr>
              <a:t>数</a:t>
            </a:r>
            <a:r>
              <a:rPr sz="1600" b="1" spc="25">
                <a:latin typeface="黑体"/>
                <a:cs typeface="黑体"/>
              </a:rPr>
              <a:t>量</a:t>
            </a:r>
            <a:r>
              <a:rPr sz="1600" b="1">
                <a:latin typeface="黑体"/>
                <a:cs typeface="黑体"/>
              </a:rPr>
              <a:t>TOP10产品</a:t>
            </a:r>
            <a:r>
              <a:rPr sz="1600" b="1" spc="-5">
                <a:latin typeface="黑体"/>
                <a:cs typeface="黑体"/>
              </a:rPr>
              <a:t>（</a:t>
            </a:r>
            <a:r>
              <a:rPr sz="1600" b="1">
                <a:latin typeface="黑体"/>
                <a:cs typeface="黑体"/>
              </a:rPr>
              <a:t>单位</a:t>
            </a:r>
            <a:r>
              <a:rPr sz="1600" b="1" spc="-5">
                <a:latin typeface="黑体"/>
                <a:cs typeface="黑体"/>
              </a:rPr>
              <a:t>：</a:t>
            </a:r>
            <a:r>
              <a:rPr sz="1600" b="1">
                <a:latin typeface="黑体"/>
                <a:cs typeface="黑体"/>
              </a:rPr>
              <a:t>家</a:t>
            </a:r>
            <a:r>
              <a:rPr sz="1600" b="1" spc="-5">
                <a:latin typeface="黑体"/>
                <a:cs typeface="黑体"/>
              </a:rPr>
              <a:t>）</a:t>
            </a:r>
            <a:endParaRPr sz="1600">
              <a:latin typeface="黑体"/>
              <a:cs typeface="黑体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666488" y="2221992"/>
            <a:ext cx="2146300" cy="1865630"/>
          </a:xfrm>
          <a:custGeom>
            <a:rect l="l" t="t" r="r" b="b"/>
            <a:pathLst>
              <a:path w="2146300" h="1865629">
                <a:moveTo>
                  <a:pt x="1072896" y="0"/>
                </a:moveTo>
                <a:lnTo>
                  <a:pt x="0" y="1865376"/>
                </a:lnTo>
                <a:lnTo>
                  <a:pt x="2145791" y="1865376"/>
                </a:lnTo>
                <a:lnTo>
                  <a:pt x="1072896" y="0"/>
                </a:lnTo>
                <a:close/>
              </a:path>
            </a:pathLst>
          </a:custGeom>
          <a:solidFill>
            <a:srgbClr val="B9CDF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5520944" y="3026410"/>
            <a:ext cx="434975" cy="269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5">
                <a:solidFill>
                  <a:srgbClr val="FFFFFF"/>
                </a:solidFill>
                <a:latin typeface="黑体"/>
                <a:cs typeface="黑体"/>
              </a:rPr>
              <a:t>10家</a:t>
            </a:r>
            <a:endParaRPr sz="1600">
              <a:latin typeface="黑体"/>
              <a:cs typeface="黑体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3934967" y="3963161"/>
            <a:ext cx="3609340" cy="1271905"/>
          </a:xfrm>
          <a:custGeom>
            <a:rect l="l" t="t" r="r" b="b"/>
            <a:pathLst>
              <a:path w="3609340" h="1271904">
                <a:moveTo>
                  <a:pt x="2877312" y="0"/>
                </a:moveTo>
                <a:lnTo>
                  <a:pt x="731520" y="0"/>
                </a:lnTo>
                <a:lnTo>
                  <a:pt x="0" y="1271778"/>
                </a:lnTo>
                <a:lnTo>
                  <a:pt x="3608832" y="1271778"/>
                </a:lnTo>
                <a:lnTo>
                  <a:pt x="2877312" y="0"/>
                </a:lnTo>
                <a:close/>
              </a:path>
            </a:pathLst>
          </a:custGeom>
          <a:solidFill>
            <a:srgbClr val="769BF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5573267" y="4470908"/>
            <a:ext cx="332105" cy="269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-5">
                <a:solidFill>
                  <a:srgbClr val="FFFFFF"/>
                </a:solidFill>
                <a:latin typeface="黑体"/>
                <a:cs typeface="黑体"/>
              </a:rPr>
              <a:t>9家</a:t>
            </a:r>
            <a:endParaRPr sz="1600">
              <a:latin typeface="黑体"/>
              <a:cs typeface="黑体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3246882" y="5112258"/>
            <a:ext cx="4985385" cy="1194435"/>
          </a:xfrm>
          <a:custGeom>
            <a:rect l="l" t="t" r="r" b="b"/>
            <a:pathLst>
              <a:path w="4985384" h="1194435">
                <a:moveTo>
                  <a:pt x="4297172" y="0"/>
                </a:moveTo>
                <a:lnTo>
                  <a:pt x="687832" y="0"/>
                </a:lnTo>
                <a:lnTo>
                  <a:pt x="0" y="1194054"/>
                </a:lnTo>
                <a:lnTo>
                  <a:pt x="4985004" y="1194054"/>
                </a:lnTo>
                <a:lnTo>
                  <a:pt x="4297172" y="0"/>
                </a:lnTo>
                <a:close/>
              </a:path>
            </a:pathLst>
          </a:custGeom>
          <a:solidFill>
            <a:srgbClr val="092C8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5573014" y="5580888"/>
            <a:ext cx="332740" cy="269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5">
                <a:solidFill>
                  <a:srgbClr val="FFFFFF"/>
                </a:solidFill>
                <a:latin typeface="黑体"/>
                <a:cs typeface="黑体"/>
              </a:rPr>
              <a:t>8</a:t>
            </a:r>
            <a:r>
              <a:rPr sz="1600" b="1" spc="-5">
                <a:solidFill>
                  <a:srgbClr val="FFFFFF"/>
                </a:solidFill>
                <a:latin typeface="黑体"/>
                <a:cs typeface="黑体"/>
              </a:rPr>
              <a:t>家</a:t>
            </a:r>
            <a:endParaRPr sz="1600">
              <a:latin typeface="黑体"/>
              <a:cs typeface="黑体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2935097" y="2204973"/>
            <a:ext cx="2475865" cy="4106545"/>
          </a:xfrm>
          <a:custGeom>
            <a:rect l="l" t="t" r="r" b="b"/>
            <a:pathLst>
              <a:path w="2475865" h="4106545">
                <a:moveTo>
                  <a:pt x="2475356" y="0"/>
                </a:moveTo>
                <a:lnTo>
                  <a:pt x="2078354" y="173227"/>
                </a:lnTo>
                <a:lnTo>
                  <a:pt x="2196591" y="241426"/>
                </a:lnTo>
                <a:lnTo>
                  <a:pt x="0" y="4046181"/>
                </a:lnTo>
                <a:lnTo>
                  <a:pt x="104393" y="4106506"/>
                </a:lnTo>
                <a:lnTo>
                  <a:pt x="2475356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7675244" y="4232528"/>
            <a:ext cx="2642235" cy="880110"/>
          </a:xfrm>
          <a:custGeom>
            <a:rect l="l" t="t" r="r" b="b"/>
            <a:pathLst>
              <a:path w="2642234" h="880110">
                <a:moveTo>
                  <a:pt x="0" y="146685"/>
                </a:moveTo>
                <a:lnTo>
                  <a:pt x="7476" y="100315"/>
                </a:lnTo>
                <a:lnTo>
                  <a:pt x="28297" y="60048"/>
                </a:lnTo>
                <a:lnTo>
                  <a:pt x="60048" y="28297"/>
                </a:lnTo>
                <a:lnTo>
                  <a:pt x="100315" y="7476"/>
                </a:lnTo>
                <a:lnTo>
                  <a:pt x="146684" y="0"/>
                </a:lnTo>
                <a:lnTo>
                  <a:pt x="2495169" y="0"/>
                </a:lnTo>
                <a:lnTo>
                  <a:pt x="2541538" y="7476"/>
                </a:lnTo>
                <a:lnTo>
                  <a:pt x="2581805" y="28297"/>
                </a:lnTo>
                <a:lnTo>
                  <a:pt x="2613556" y="60048"/>
                </a:lnTo>
                <a:lnTo>
                  <a:pt x="2634377" y="100315"/>
                </a:lnTo>
                <a:lnTo>
                  <a:pt x="2641854" y="146685"/>
                </a:lnTo>
                <a:lnTo>
                  <a:pt x="2641854" y="733425"/>
                </a:lnTo>
                <a:lnTo>
                  <a:pt x="2634377" y="779794"/>
                </a:lnTo>
                <a:lnTo>
                  <a:pt x="2613556" y="820061"/>
                </a:lnTo>
                <a:lnTo>
                  <a:pt x="2581805" y="851812"/>
                </a:lnTo>
                <a:lnTo>
                  <a:pt x="2541538" y="872633"/>
                </a:lnTo>
                <a:lnTo>
                  <a:pt x="2495169" y="880110"/>
                </a:lnTo>
                <a:lnTo>
                  <a:pt x="146684" y="880110"/>
                </a:lnTo>
                <a:lnTo>
                  <a:pt x="100315" y="872633"/>
                </a:lnTo>
                <a:lnTo>
                  <a:pt x="60048" y="851812"/>
                </a:lnTo>
                <a:lnTo>
                  <a:pt x="28297" y="820061"/>
                </a:lnTo>
                <a:lnTo>
                  <a:pt x="7476" y="779794"/>
                </a:lnTo>
                <a:lnTo>
                  <a:pt x="0" y="733425"/>
                </a:lnTo>
                <a:lnTo>
                  <a:pt x="0" y="146685"/>
                </a:lnTo>
                <a:close/>
              </a:path>
            </a:pathLst>
          </a:custGeom>
          <a:ln w="19050">
            <a:solidFill>
              <a:srgbClr val="4185E2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8406765" y="5390769"/>
            <a:ext cx="2641600" cy="880110"/>
          </a:xfrm>
          <a:custGeom>
            <a:rect l="l" t="t" r="r" b="b"/>
            <a:pathLst>
              <a:path w="2641600" h="880110">
                <a:moveTo>
                  <a:pt x="0" y="146684"/>
                </a:moveTo>
                <a:lnTo>
                  <a:pt x="7476" y="100315"/>
                </a:lnTo>
                <a:lnTo>
                  <a:pt x="28297" y="60048"/>
                </a:lnTo>
                <a:lnTo>
                  <a:pt x="60048" y="28297"/>
                </a:lnTo>
                <a:lnTo>
                  <a:pt x="100315" y="7476"/>
                </a:lnTo>
                <a:lnTo>
                  <a:pt x="146684" y="0"/>
                </a:lnTo>
                <a:lnTo>
                  <a:pt x="2494406" y="0"/>
                </a:lnTo>
                <a:lnTo>
                  <a:pt x="2540776" y="7476"/>
                </a:lnTo>
                <a:lnTo>
                  <a:pt x="2581043" y="28297"/>
                </a:lnTo>
                <a:lnTo>
                  <a:pt x="2612794" y="60048"/>
                </a:lnTo>
                <a:lnTo>
                  <a:pt x="2633615" y="100315"/>
                </a:lnTo>
                <a:lnTo>
                  <a:pt x="2641091" y="146684"/>
                </a:lnTo>
                <a:lnTo>
                  <a:pt x="2641091" y="733424"/>
                </a:lnTo>
                <a:lnTo>
                  <a:pt x="2633615" y="779789"/>
                </a:lnTo>
                <a:lnTo>
                  <a:pt x="2612794" y="820055"/>
                </a:lnTo>
                <a:lnTo>
                  <a:pt x="2581043" y="851808"/>
                </a:lnTo>
                <a:lnTo>
                  <a:pt x="2540776" y="872632"/>
                </a:lnTo>
                <a:lnTo>
                  <a:pt x="2494406" y="880109"/>
                </a:lnTo>
                <a:lnTo>
                  <a:pt x="146684" y="880109"/>
                </a:lnTo>
                <a:lnTo>
                  <a:pt x="100315" y="872632"/>
                </a:lnTo>
                <a:lnTo>
                  <a:pt x="60048" y="851808"/>
                </a:lnTo>
                <a:lnTo>
                  <a:pt x="28297" y="820055"/>
                </a:lnTo>
                <a:lnTo>
                  <a:pt x="7476" y="779789"/>
                </a:lnTo>
                <a:lnTo>
                  <a:pt x="0" y="733424"/>
                </a:lnTo>
                <a:lnTo>
                  <a:pt x="0" y="146684"/>
                </a:lnTo>
                <a:close/>
              </a:path>
            </a:pathLst>
          </a:custGeom>
          <a:ln w="19050">
            <a:solidFill>
              <a:srgbClr val="4185E2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 txBox="1"/>
          <p:nvPr/>
        </p:nvSpPr>
        <p:spPr>
          <a:xfrm>
            <a:off x="7280656" y="2512212"/>
            <a:ext cx="2025650" cy="1397000"/>
          </a:xfrm>
          <a:prstGeom prst="rect">
            <a:avLst/>
          </a:prstGeom>
        </p:spPr>
        <p:txBody>
          <a:bodyPr vert="horz" wrap="square" lIns="0" tIns="103505" rIns="0" bIns="0" rtlCol="0">
            <a:spAutoFit/>
          </a:bodyPr>
          <a:lstStyle/>
          <a:p>
            <a:pPr marL="184150" indent="-171450">
              <a:lnSpc>
                <a:spcPct val="100000"/>
              </a:lnSpc>
              <a:spcBef>
                <a:spcPts val="815"/>
              </a:spcBef>
              <a:buFont typeface="Wingdings"/>
              <a:buChar char=""/>
              <a:tabLst>
                <a:tab pos="184150"/>
              </a:tabLst>
            </a:pPr>
            <a:r>
              <a:rPr sz="1200">
                <a:latin typeface="黑体"/>
                <a:cs typeface="黑体"/>
              </a:rPr>
              <a:t>奥美拉唑注射剂</a:t>
            </a:r>
            <a:endParaRPr sz="1200">
              <a:latin typeface="黑体"/>
              <a:cs typeface="黑体"/>
            </a:endParaRPr>
          </a:p>
          <a:p>
            <a:pPr marL="184150" indent="-171450">
              <a:lnSpc>
                <a:spcPct val="100000"/>
              </a:lnSpc>
              <a:spcBef>
                <a:spcPts val="720"/>
              </a:spcBef>
              <a:buFont typeface="Wingdings"/>
              <a:buChar char=""/>
              <a:tabLst>
                <a:tab pos="184150"/>
              </a:tabLst>
            </a:pPr>
            <a:r>
              <a:rPr sz="1200" spc="-5">
                <a:latin typeface="黑体"/>
                <a:cs typeface="黑体"/>
              </a:rPr>
              <a:t>丙酚替诺福韦口服常释剂型</a:t>
            </a:r>
            <a:endParaRPr sz="1200">
              <a:latin typeface="黑体"/>
              <a:cs typeface="黑体"/>
            </a:endParaRPr>
          </a:p>
          <a:p>
            <a:pPr marL="184150" indent="-171450">
              <a:lnSpc>
                <a:spcPct val="100000"/>
              </a:lnSpc>
              <a:spcBef>
                <a:spcPts val="720"/>
              </a:spcBef>
              <a:buFont typeface="Wingdings"/>
              <a:buChar char=""/>
              <a:tabLst>
                <a:tab pos="184150"/>
              </a:tabLst>
            </a:pPr>
            <a:r>
              <a:rPr sz="1200">
                <a:latin typeface="黑体"/>
                <a:cs typeface="黑体"/>
              </a:rPr>
              <a:t>克林霉素磷酸酯注射剂</a:t>
            </a:r>
            <a:endParaRPr sz="1200">
              <a:latin typeface="黑体"/>
              <a:cs typeface="黑体"/>
            </a:endParaRPr>
          </a:p>
          <a:p>
            <a:pPr marL="184150" indent="-171450">
              <a:lnSpc>
                <a:spcPct val="100000"/>
              </a:lnSpc>
              <a:spcBef>
                <a:spcPts val="720"/>
              </a:spcBef>
              <a:buFont typeface="Wingdings"/>
              <a:buChar char=""/>
              <a:tabLst>
                <a:tab pos="184150"/>
              </a:tabLst>
            </a:pPr>
            <a:r>
              <a:rPr sz="1200">
                <a:latin typeface="黑体"/>
                <a:cs typeface="黑体"/>
              </a:rPr>
              <a:t>头孢克肟口服常释剂型</a:t>
            </a:r>
            <a:endParaRPr sz="1200">
              <a:latin typeface="黑体"/>
              <a:cs typeface="黑体"/>
            </a:endParaRPr>
          </a:p>
          <a:p>
            <a:pPr marL="184150" indent="-171450">
              <a:lnSpc>
                <a:spcPct val="100000"/>
              </a:lnSpc>
              <a:spcBef>
                <a:spcPts val="720"/>
              </a:spcBef>
              <a:buFont typeface="Wingdings"/>
              <a:buChar char=""/>
              <a:tabLst>
                <a:tab pos="184150"/>
              </a:tabLst>
            </a:pPr>
            <a:r>
              <a:rPr sz="1200">
                <a:latin typeface="黑体"/>
                <a:cs typeface="黑体"/>
              </a:rPr>
              <a:t>奥司他韦口服常释剂型</a:t>
            </a:r>
            <a:endParaRPr sz="1200">
              <a:latin typeface="黑体"/>
              <a:cs typeface="黑体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7086218" y="2569845"/>
            <a:ext cx="2641600" cy="1389380"/>
          </a:xfrm>
          <a:custGeom>
            <a:rect l="l" t="t" r="r" b="b"/>
            <a:pathLst>
              <a:path w="2641600" h="1389379">
                <a:moveTo>
                  <a:pt x="0" y="231520"/>
                </a:moveTo>
                <a:lnTo>
                  <a:pt x="4702" y="184854"/>
                </a:lnTo>
                <a:lnTo>
                  <a:pt x="18190" y="141392"/>
                </a:lnTo>
                <a:lnTo>
                  <a:pt x="39533" y="102065"/>
                </a:lnTo>
                <a:lnTo>
                  <a:pt x="67802" y="67802"/>
                </a:lnTo>
                <a:lnTo>
                  <a:pt x="102065" y="39533"/>
                </a:lnTo>
                <a:lnTo>
                  <a:pt x="141392" y="18190"/>
                </a:lnTo>
                <a:lnTo>
                  <a:pt x="184854" y="4702"/>
                </a:lnTo>
                <a:lnTo>
                  <a:pt x="231521" y="0"/>
                </a:lnTo>
                <a:lnTo>
                  <a:pt x="2409571" y="0"/>
                </a:lnTo>
                <a:lnTo>
                  <a:pt x="2456237" y="4702"/>
                </a:lnTo>
                <a:lnTo>
                  <a:pt x="2499699" y="18190"/>
                </a:lnTo>
                <a:lnTo>
                  <a:pt x="2539026" y="39533"/>
                </a:lnTo>
                <a:lnTo>
                  <a:pt x="2573289" y="67802"/>
                </a:lnTo>
                <a:lnTo>
                  <a:pt x="2601558" y="102065"/>
                </a:lnTo>
                <a:lnTo>
                  <a:pt x="2622901" y="141392"/>
                </a:lnTo>
                <a:lnTo>
                  <a:pt x="2636389" y="184854"/>
                </a:lnTo>
                <a:lnTo>
                  <a:pt x="2641091" y="231520"/>
                </a:lnTo>
                <a:lnTo>
                  <a:pt x="2641091" y="1157604"/>
                </a:lnTo>
                <a:lnTo>
                  <a:pt x="2636389" y="1204271"/>
                </a:lnTo>
                <a:lnTo>
                  <a:pt x="2622901" y="1247733"/>
                </a:lnTo>
                <a:lnTo>
                  <a:pt x="2601558" y="1287060"/>
                </a:lnTo>
                <a:lnTo>
                  <a:pt x="2573289" y="1321323"/>
                </a:lnTo>
                <a:lnTo>
                  <a:pt x="2539026" y="1349592"/>
                </a:lnTo>
                <a:lnTo>
                  <a:pt x="2499699" y="1370935"/>
                </a:lnTo>
                <a:lnTo>
                  <a:pt x="2456237" y="1384423"/>
                </a:lnTo>
                <a:lnTo>
                  <a:pt x="2409571" y="1389125"/>
                </a:lnTo>
                <a:lnTo>
                  <a:pt x="231521" y="1389125"/>
                </a:lnTo>
                <a:lnTo>
                  <a:pt x="184854" y="1384423"/>
                </a:lnTo>
                <a:lnTo>
                  <a:pt x="141392" y="1370935"/>
                </a:lnTo>
                <a:lnTo>
                  <a:pt x="102065" y="1349592"/>
                </a:lnTo>
                <a:lnTo>
                  <a:pt x="67802" y="1321323"/>
                </a:lnTo>
                <a:lnTo>
                  <a:pt x="39533" y="1287060"/>
                </a:lnTo>
                <a:lnTo>
                  <a:pt x="18190" y="1247733"/>
                </a:lnTo>
                <a:lnTo>
                  <a:pt x="4702" y="1204271"/>
                </a:lnTo>
                <a:lnTo>
                  <a:pt x="0" y="1157604"/>
                </a:lnTo>
                <a:lnTo>
                  <a:pt x="0" y="231520"/>
                </a:lnTo>
                <a:close/>
              </a:path>
            </a:pathLst>
          </a:custGeom>
          <a:ln w="19049">
            <a:solidFill>
              <a:srgbClr val="FF0000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 txBox="1"/>
          <p:nvPr/>
        </p:nvSpPr>
        <p:spPr>
          <a:xfrm>
            <a:off x="7787640" y="4365752"/>
            <a:ext cx="1263650" cy="574040"/>
          </a:xfrm>
          <a:prstGeom prst="rect">
            <a:avLst/>
          </a:prstGeom>
        </p:spPr>
        <p:txBody>
          <a:bodyPr vert="horz" wrap="square" lIns="0" tIns="104140" rIns="0" bIns="0" rtlCol="0">
            <a:spAutoFit/>
          </a:bodyPr>
          <a:lstStyle/>
          <a:p>
            <a:pPr marL="184150" indent="-171450">
              <a:lnSpc>
                <a:spcPct val="100000"/>
              </a:lnSpc>
              <a:spcBef>
                <a:spcPts val="820"/>
              </a:spcBef>
              <a:buFont typeface="Wingdings"/>
              <a:buChar char=""/>
              <a:tabLst>
                <a:tab pos="184150"/>
              </a:tabLst>
            </a:pPr>
            <a:r>
              <a:rPr sz="1200">
                <a:latin typeface="黑体"/>
                <a:cs typeface="黑体"/>
              </a:rPr>
              <a:t>利多卡因注射剂</a:t>
            </a:r>
            <a:endParaRPr sz="1200">
              <a:latin typeface="黑体"/>
              <a:cs typeface="黑体"/>
            </a:endParaRPr>
          </a:p>
          <a:p>
            <a:pPr marL="184150" indent="-171450">
              <a:lnSpc>
                <a:spcPct val="100000"/>
              </a:lnSpc>
              <a:spcBef>
                <a:spcPts val="720"/>
              </a:spcBef>
              <a:buFont typeface="Wingdings"/>
              <a:buChar char=""/>
              <a:tabLst>
                <a:tab pos="184150"/>
              </a:tabLst>
            </a:pPr>
            <a:r>
              <a:rPr sz="1200">
                <a:latin typeface="黑体"/>
                <a:cs typeface="黑体"/>
              </a:rPr>
              <a:t>硝苯地控释片</a:t>
            </a:r>
            <a:endParaRPr sz="1200">
              <a:latin typeface="黑体"/>
              <a:cs typeface="黑体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7626857" y="6409392"/>
            <a:ext cx="4008120" cy="15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10"/>
              </a:lnSpc>
            </a:pP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资料来源：医药魔</a:t>
            </a:r>
            <a:r>
              <a:rPr sz="1050">
                <a:solidFill>
                  <a:srgbClr val="7E7E7E"/>
                </a:solidFill>
                <a:latin typeface="黑体"/>
                <a:cs typeface="黑体"/>
              </a:rPr>
              <a:t>方</a:t>
            </a:r>
            <a:r>
              <a:rPr sz="1050" spc="254">
                <a:solidFill>
                  <a:srgbClr val="7E7E7E"/>
                </a:solidFill>
                <a:latin typeface="黑体"/>
                <a:cs typeface="黑体"/>
              </a:rPr>
              <a:t> </a:t>
            </a: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上海阳光采购</a:t>
            </a:r>
            <a:r>
              <a:rPr sz="1050">
                <a:solidFill>
                  <a:srgbClr val="7E7E7E"/>
                </a:solidFill>
                <a:latin typeface="黑体"/>
                <a:cs typeface="黑体"/>
              </a:rPr>
              <a:t>网</a:t>
            </a:r>
            <a:r>
              <a:rPr sz="1050" spc="254">
                <a:solidFill>
                  <a:srgbClr val="7E7E7E"/>
                </a:solidFill>
                <a:latin typeface="黑体"/>
                <a:cs typeface="黑体"/>
              </a:rPr>
              <a:t> </a:t>
            </a: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前瞻产业研究院整理</a:t>
            </a:r>
            <a:endParaRPr sz="1050">
              <a:latin typeface="黑体"/>
              <a:cs typeface="黑体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543543" y="5370727"/>
            <a:ext cx="1416050" cy="849630"/>
          </a:xfrm>
          <a:prstGeom prst="rect">
            <a:avLst/>
          </a:prstGeom>
        </p:spPr>
        <p:txBody>
          <a:bodyPr vert="horz" wrap="square" lIns="0" tIns="104775" rIns="0" bIns="0" rtlCol="0">
            <a:spAutoFit/>
          </a:bodyPr>
          <a:lstStyle/>
          <a:p>
            <a:pPr marL="184150" indent="-171450">
              <a:lnSpc>
                <a:spcPct val="100000"/>
              </a:lnSpc>
              <a:spcBef>
                <a:spcPts val="825"/>
              </a:spcBef>
              <a:buFont typeface="Wingdings"/>
              <a:buChar char=""/>
              <a:tabLst>
                <a:tab pos="184150"/>
              </a:tabLst>
            </a:pPr>
            <a:r>
              <a:rPr sz="1200" spc="-5">
                <a:latin typeface="黑体"/>
                <a:cs typeface="黑体"/>
              </a:rPr>
              <a:t>头孢美唑注射剂型</a:t>
            </a:r>
            <a:endParaRPr sz="1200">
              <a:latin typeface="黑体"/>
              <a:cs typeface="黑体"/>
            </a:endParaRPr>
          </a:p>
          <a:p>
            <a:pPr marL="184150" indent="-171450">
              <a:lnSpc>
                <a:spcPct val="100000"/>
              </a:lnSpc>
              <a:spcBef>
                <a:spcPts val="720"/>
              </a:spcBef>
              <a:buFont typeface="Wingdings"/>
              <a:buChar char=""/>
              <a:tabLst>
                <a:tab pos="184150"/>
              </a:tabLst>
            </a:pPr>
            <a:r>
              <a:rPr sz="1200">
                <a:latin typeface="黑体"/>
                <a:cs typeface="黑体"/>
              </a:rPr>
              <a:t>罗库溴铵注射剂</a:t>
            </a:r>
            <a:endParaRPr sz="1200">
              <a:latin typeface="黑体"/>
              <a:cs typeface="黑体"/>
            </a:endParaRPr>
          </a:p>
          <a:p>
            <a:pPr marL="184150" indent="-171450">
              <a:lnSpc>
                <a:spcPct val="100000"/>
              </a:lnSpc>
              <a:spcBef>
                <a:spcPts val="720"/>
              </a:spcBef>
              <a:buFont typeface="Wingdings"/>
              <a:buChar char=""/>
              <a:tabLst>
                <a:tab pos="184150"/>
              </a:tabLst>
            </a:pPr>
            <a:r>
              <a:rPr sz="1200">
                <a:latin typeface="黑体"/>
                <a:cs typeface="黑体"/>
              </a:rPr>
              <a:t>依达拉奉注射剂型</a:t>
            </a:r>
            <a:endParaRPr sz="12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676008" y="1105535"/>
            <a:ext cx="104775" cy="16192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10505058" y="1517014"/>
            <a:ext cx="104775" cy="16192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640333" y="395986"/>
            <a:ext cx="5283835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00" spc="95"/>
              <a:t>2.3</a:t>
            </a:r>
            <a:r>
              <a:rPr sz="2000" spc="240"/>
              <a:t> </a:t>
            </a:r>
            <a:r>
              <a:rPr sz="2000" spc="150"/>
              <a:t>中</a:t>
            </a:r>
            <a:r>
              <a:rPr sz="2000" spc="155"/>
              <a:t>选</a:t>
            </a:r>
            <a:r>
              <a:rPr sz="2000" spc="145"/>
              <a:t>率</a:t>
            </a:r>
            <a:r>
              <a:rPr sz="2000" spc="155"/>
              <a:t>最</a:t>
            </a:r>
            <a:r>
              <a:rPr sz="2000" spc="145"/>
              <a:t>高</a:t>
            </a:r>
            <a:r>
              <a:rPr sz="2000" spc="155"/>
              <a:t>产</a:t>
            </a:r>
            <a:r>
              <a:rPr sz="2000" spc="160"/>
              <a:t>品</a:t>
            </a:r>
            <a:r>
              <a:rPr sz="2000" spc="155"/>
              <a:t>--</a:t>
            </a:r>
            <a:r>
              <a:rPr sz="2000" spc="145"/>
              <a:t>米</a:t>
            </a:r>
            <a:r>
              <a:rPr sz="2000" spc="155"/>
              <a:t>卡</a:t>
            </a:r>
            <a:r>
              <a:rPr sz="2000" spc="145"/>
              <a:t>芬</a:t>
            </a:r>
            <a:r>
              <a:rPr sz="2000" spc="155"/>
              <a:t>净</a:t>
            </a:r>
            <a:r>
              <a:rPr sz="2000" spc="145"/>
              <a:t>和</a:t>
            </a:r>
            <a:r>
              <a:rPr sz="2000" spc="155"/>
              <a:t>甲</a:t>
            </a:r>
            <a:r>
              <a:rPr sz="2000" spc="145"/>
              <a:t>泼</a:t>
            </a:r>
            <a:r>
              <a:rPr sz="2000" spc="155"/>
              <a:t>尼</a:t>
            </a:r>
            <a:r>
              <a:rPr sz="2000" spc="-10"/>
              <a:t>龙</a:t>
            </a:r>
            <a:endParaRPr sz="2000"/>
          </a:p>
        </p:txBody>
      </p:sp>
      <p:sp>
        <p:nvSpPr>
          <p:cNvPr id="5" name="object 5"/>
          <p:cNvSpPr/>
          <p:nvPr/>
        </p:nvSpPr>
        <p:spPr>
          <a:xfrm>
            <a:off x="8047608" y="2162936"/>
            <a:ext cx="92075" cy="14287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563118" y="888999"/>
            <a:ext cx="10960735" cy="14706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800" spc="150">
                <a:latin typeface="黑体"/>
                <a:cs typeface="黑体"/>
              </a:rPr>
              <a:t>米卡芬净注射剂与甲泼尼龙口服常释剂型中选率高达100</a:t>
            </a:r>
            <a:r>
              <a:rPr sz="1800" spc="145">
                <a:latin typeface="黑体"/>
                <a:cs typeface="黑体"/>
              </a:rPr>
              <a:t></a:t>
            </a:r>
            <a:r>
              <a:rPr sz="1800" spc="150">
                <a:latin typeface="黑体"/>
                <a:cs typeface="黑体"/>
              </a:rPr>
              <a:t>，替加环素注射剂、奥曲肽注射剂、米力</a:t>
            </a:r>
            <a:r>
              <a:rPr sz="1800" spc="-785">
                <a:latin typeface="黑体"/>
                <a:cs typeface="黑体"/>
              </a:rPr>
              <a:t>农 </a:t>
            </a:r>
            <a:r>
              <a:rPr sz="1800" spc="150">
                <a:latin typeface="黑体"/>
                <a:cs typeface="黑体"/>
              </a:rPr>
              <a:t>注射剂、盐酸美金刚缓释胶囊、特布他林吸入剂、利多卡因注射剂六个产品中选率均超过</a:t>
            </a:r>
            <a:r>
              <a:rPr sz="1800" spc="145">
                <a:latin typeface="黑体"/>
                <a:cs typeface="黑体"/>
              </a:rPr>
              <a:t>80</a:t>
            </a:r>
            <a:r>
              <a:rPr sz="1800">
                <a:latin typeface="黑体"/>
                <a:cs typeface="黑体"/>
              </a:rPr>
              <a:t>。</a:t>
            </a:r>
            <a:endParaRPr sz="18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300">
              <a:latin typeface="黑体"/>
              <a:cs typeface="黑体"/>
            </a:endParaRPr>
          </a:p>
          <a:p>
            <a:pPr marL="102870" algn="ctr">
              <a:lnSpc>
                <a:spcPct val="100000"/>
              </a:lnSpc>
              <a:spcBef>
                <a:spcPts val="5"/>
              </a:spcBef>
            </a:pPr>
            <a:r>
              <a:rPr sz="1600" b="1">
                <a:latin typeface="黑体"/>
                <a:cs typeface="黑体"/>
              </a:rPr>
              <a:t>2022</a:t>
            </a:r>
            <a:r>
              <a:rPr sz="1600" b="1" spc="5">
                <a:latin typeface="黑体"/>
                <a:cs typeface="黑体"/>
              </a:rPr>
              <a:t>年药品</a:t>
            </a:r>
            <a:r>
              <a:rPr sz="1600" b="1" spc="-5">
                <a:latin typeface="黑体"/>
                <a:cs typeface="黑体"/>
              </a:rPr>
              <a:t>集</a:t>
            </a:r>
            <a:r>
              <a:rPr sz="1600" b="1">
                <a:latin typeface="黑体"/>
                <a:cs typeface="黑体"/>
              </a:rPr>
              <a:t>采中</a:t>
            </a:r>
            <a:r>
              <a:rPr sz="1600" b="1" spc="-5">
                <a:latin typeface="黑体"/>
                <a:cs typeface="黑体"/>
              </a:rPr>
              <a:t>选</a:t>
            </a:r>
            <a:r>
              <a:rPr sz="1600" b="1">
                <a:latin typeface="黑体"/>
                <a:cs typeface="黑体"/>
              </a:rPr>
              <a:t>率排</a:t>
            </a:r>
            <a:r>
              <a:rPr sz="1600" b="1" spc="20">
                <a:latin typeface="黑体"/>
                <a:cs typeface="黑体"/>
              </a:rPr>
              <a:t>名</a:t>
            </a:r>
            <a:r>
              <a:rPr sz="1600" b="1">
                <a:latin typeface="黑体"/>
                <a:cs typeface="黑体"/>
              </a:rPr>
              <a:t>TOP10产品（</a:t>
            </a:r>
            <a:r>
              <a:rPr sz="1600" b="1" spc="-5">
                <a:latin typeface="黑体"/>
                <a:cs typeface="黑体"/>
              </a:rPr>
              <a:t>单</a:t>
            </a:r>
            <a:r>
              <a:rPr sz="1600" b="1">
                <a:latin typeface="黑体"/>
                <a:cs typeface="黑体"/>
              </a:rPr>
              <a:t>位</a:t>
            </a:r>
            <a:r>
              <a:rPr sz="1600" b="1" spc="-5">
                <a:latin typeface="黑体"/>
                <a:cs typeface="黑体"/>
              </a:rPr>
              <a:t>：</a:t>
            </a:r>
            <a:r>
              <a:rPr sz="1600" b="1" spc="20">
                <a:latin typeface="黑体"/>
                <a:cs typeface="黑体"/>
              </a:rPr>
              <a:t> </a:t>
            </a:r>
            <a:r>
              <a:rPr sz="1600" b="1" spc="-5">
                <a:latin typeface="黑体"/>
                <a:cs typeface="黑体"/>
              </a:rPr>
              <a:t>）</a:t>
            </a:r>
            <a:endParaRPr sz="1600">
              <a:latin typeface="黑体"/>
              <a:cs typeface="黑体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4101084" y="5839205"/>
            <a:ext cx="3334512" cy="140969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4101084" y="5486400"/>
            <a:ext cx="3334512" cy="140969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4101084" y="5133594"/>
            <a:ext cx="3418332" cy="140969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4101084" y="4780788"/>
            <a:ext cx="3459479" cy="140969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4101084" y="4427982"/>
            <a:ext cx="3585210" cy="140969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4101084" y="4074414"/>
            <a:ext cx="3668267" cy="141731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4101084" y="3721608"/>
            <a:ext cx="3710177" cy="140969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4101084" y="3368802"/>
            <a:ext cx="3710177" cy="140970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4101084" y="3015995"/>
            <a:ext cx="4168140" cy="140970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4101084" y="2663189"/>
            <a:ext cx="4168140" cy="140970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graphicFrame>
        <p:nvGraphicFramePr>
          <p:cNvPr id="17" name="object 17"/>
          <p:cNvGraphicFramePr>
            <a:graphicFrameLocks noGrp="1"/>
          </p:cNvGraphicFramePr>
          <p:nvPr/>
        </p:nvGraphicFramePr>
        <p:xfrm>
          <a:off x="2290698" y="2535301"/>
          <a:ext cx="6598284" cy="355790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804670"/>
                <a:gridCol w="833755"/>
                <a:gridCol w="833754"/>
                <a:gridCol w="833754"/>
                <a:gridCol w="833754"/>
                <a:gridCol w="833754"/>
                <a:gridCol w="606425"/>
              </a:tblGrid>
              <a:tr h="121538">
                <a:tc rowSpan="3">
                  <a:txBody>
                    <a:bodyPr vert="horz" wrap="square"/>
                    <a:lstStyle/>
                    <a:p>
                      <a:pPr marL="607060">
                        <a:lnSpc>
                          <a:spcPct val="100000"/>
                        </a:lnSpc>
                        <a:spcBef>
                          <a:spcPts val="755"/>
                        </a:spcBef>
                      </a:pPr>
                      <a:r>
                        <a:rPr sz="1200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米卡芬净注射剂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95885" marB="0">
                    <a:lnL w="12700">
                      <a:solidFill>
                        <a:srgbClr val="FF0000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 rowSpan="3">
                  <a:txBody>
                    <a:bodyPr vert="horz" wrap="square"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745"/>
                        </a:spcBef>
                      </a:pPr>
                      <a:r>
                        <a:rPr sz="1200" spc="-10">
                          <a:solidFill>
                            <a:srgbClr val="404040"/>
                          </a:solidFill>
                          <a:latin typeface="Arial"/>
                          <a:cs typeface="Arial"/>
                        </a:rPr>
                        <a:t>100%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94615" marB="0">
                    <a:lnL w="9525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FF0000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</a:tr>
              <a:tr h="140970">
                <a:tc vMerge="1">
                  <a:txBody>
                    <a:bodyPr vert="horz" wrap="square"/>
                    <a:lstStyle/>
                    <a:p/>
                  </a:txBody>
                  <a:tcPr marL="0" marR="0" marT="95885" marB="0">
                    <a:lnL w="12700">
                      <a:solidFill>
                        <a:srgbClr val="FF0000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94615" marB="0">
                    <a:lnL w="9525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FF0000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0" marR="0" marT="95885" marB="0">
                    <a:lnL w="12700">
                      <a:solidFill>
                        <a:srgbClr val="FF0000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94615" marB="0">
                    <a:lnL w="9525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FF0000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</a:tr>
              <a:tr h="109960">
                <a:tc rowSpan="3">
                  <a:txBody>
                    <a:bodyPr vert="horz" wrap="square"/>
                    <a:lstStyle/>
                    <a:p>
                      <a:pPr marL="151130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1200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甲泼尼龙口服常</a:t>
                      </a:r>
                      <a:r>
                        <a:rPr sz="1200" spc="-10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释</a:t>
                      </a:r>
                      <a:r>
                        <a:rPr sz="1200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剂型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84455" marB="0">
                    <a:lnL w="12700">
                      <a:solidFill>
                        <a:srgbClr val="FF0000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B w="12700">
                      <a:solidFill>
                        <a:srgbClr val="FF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 rowSpan="3">
                  <a:txBody>
                    <a:bodyPr vert="horz" wrap="square"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655"/>
                        </a:spcBef>
                      </a:pPr>
                      <a:r>
                        <a:rPr sz="1200" spc="-10">
                          <a:solidFill>
                            <a:srgbClr val="404040"/>
                          </a:solidFill>
                          <a:latin typeface="Arial"/>
                          <a:cs typeface="Arial"/>
                        </a:rPr>
                        <a:t>100%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83185" marB="0">
                    <a:lnL w="9525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FF0000"/>
                      </a:solidFill>
                      <a:prstDash val="solid"/>
                    </a:lnR>
                    <a:lnB w="12700">
                      <a:solidFill>
                        <a:srgbClr val="FF0000"/>
                      </a:solidFill>
                      <a:prstDash val="solid"/>
                    </a:lnB>
                  </a:tcPr>
                </a:tc>
              </a:tr>
              <a:tr h="140970">
                <a:tc vMerge="1">
                  <a:txBody>
                    <a:bodyPr vert="horz" wrap="square"/>
                    <a:lstStyle/>
                    <a:p/>
                  </a:txBody>
                  <a:tcPr marL="0" marR="0" marT="84455" marB="0">
                    <a:lnL w="12700">
                      <a:solidFill>
                        <a:srgbClr val="FF0000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B w="12700">
                      <a:solidFill>
                        <a:srgbClr val="FF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83185" marB="0">
                    <a:lnL w="9525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FF0000"/>
                      </a:solidFill>
                      <a:prstDash val="solid"/>
                    </a:lnR>
                    <a:lnB w="12700">
                      <a:solidFill>
                        <a:srgbClr val="FF0000"/>
                      </a:solidFill>
                      <a:prstDash val="solid"/>
                    </a:lnB>
                  </a:tcPr>
                </a:tc>
              </a:tr>
              <a:tr h="113157">
                <a:tc vMerge="1">
                  <a:txBody>
                    <a:bodyPr vert="horz" wrap="square"/>
                    <a:lstStyle/>
                    <a:p/>
                  </a:txBody>
                  <a:tcPr marL="0" marR="0" marT="84455" marB="0">
                    <a:lnL w="12700">
                      <a:solidFill>
                        <a:srgbClr val="FF0000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B w="12700">
                      <a:solidFill>
                        <a:srgbClr val="FF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B w="12700">
                      <a:solidFill>
                        <a:srgbClr val="FF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B w="12700">
                      <a:solidFill>
                        <a:srgbClr val="FF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B w="12700">
                      <a:solidFill>
                        <a:srgbClr val="FF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B w="12700">
                      <a:solidFill>
                        <a:srgbClr val="FF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B w="12700">
                      <a:solidFill>
                        <a:srgbClr val="FF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83185" marB="0">
                    <a:lnL w="9525">
                      <a:solidFill>
                        <a:srgbClr val="D9D9D9"/>
                      </a:solidFill>
                      <a:prstDash val="solid"/>
                    </a:lnL>
                    <a:lnR w="12700">
                      <a:solidFill>
                        <a:srgbClr val="FF0000"/>
                      </a:solidFill>
                      <a:prstDash val="solid"/>
                    </a:lnR>
                    <a:lnB w="12700">
                      <a:solidFill>
                        <a:srgbClr val="FF0000"/>
                      </a:solidFill>
                      <a:prstDash val="solid"/>
                    </a:lnB>
                  </a:tcPr>
                </a:tc>
              </a:tr>
              <a:tr h="341778">
                <a:tc>
                  <a:txBody>
                    <a:bodyPr vert="horz" wrap="square"/>
                    <a:lstStyle/>
                    <a:p>
                      <a:pPr marR="121920" algn="r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1200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替加环素注射剂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73025" marB="0">
                    <a:lnR w="9525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 rowSpan="7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 rowSpan="7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 rowSpan="7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 rowSpan="7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marR="70485" algn="r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200" spc="-5">
                          <a:solidFill>
                            <a:srgbClr val="404040"/>
                          </a:solidFill>
                          <a:latin typeface="Arial"/>
                          <a:cs typeface="Arial"/>
                        </a:rPr>
                        <a:t>89%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 rowSpan="1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</a:tr>
              <a:tr h="352798">
                <a:tc>
                  <a:txBody>
                    <a:bodyPr vert="horz" wrap="square"/>
                    <a:lstStyle/>
                    <a:p>
                      <a:pPr marR="123189" algn="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1200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奥曲肽注射剂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84455" marB="0"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marR="70485" algn="r">
                        <a:lnSpc>
                          <a:spcPct val="100000"/>
                        </a:lnSpc>
                        <a:spcBef>
                          <a:spcPts val="655"/>
                        </a:spcBef>
                      </a:pPr>
                      <a:r>
                        <a:rPr sz="1200" spc="-5">
                          <a:solidFill>
                            <a:srgbClr val="404040"/>
                          </a:solidFill>
                          <a:latin typeface="Arial"/>
                          <a:cs typeface="Arial"/>
                        </a:rPr>
                        <a:t>89%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83185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</a:tr>
              <a:tr h="353100">
                <a:tc>
                  <a:txBody>
                    <a:bodyPr vert="horz" wrap="square"/>
                    <a:lstStyle/>
                    <a:p>
                      <a:pPr marR="123189" algn="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1200" spc="-5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米力农注射剂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84455" marB="0"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marR="111760" algn="r">
                        <a:lnSpc>
                          <a:spcPct val="100000"/>
                        </a:lnSpc>
                        <a:spcBef>
                          <a:spcPts val="660"/>
                        </a:spcBef>
                      </a:pPr>
                      <a:r>
                        <a:rPr sz="1200" spc="-5">
                          <a:solidFill>
                            <a:srgbClr val="404040"/>
                          </a:solidFill>
                          <a:latin typeface="Arial"/>
                          <a:cs typeface="Arial"/>
                        </a:rPr>
                        <a:t>88%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</a:tr>
              <a:tr h="353026">
                <a:tc>
                  <a:txBody>
                    <a:bodyPr vert="horz" wrap="square"/>
                    <a:lstStyle/>
                    <a:p>
                      <a:pPr marR="121920" algn="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1200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盐酸美金刚缓释</a:t>
                      </a:r>
                      <a:r>
                        <a:rPr sz="1200" spc="-10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胶</a:t>
                      </a:r>
                      <a:r>
                        <a:rPr sz="1200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囊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84455" marB="0"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marL="325755">
                        <a:lnSpc>
                          <a:spcPct val="100000"/>
                        </a:lnSpc>
                        <a:spcBef>
                          <a:spcPts val="655"/>
                        </a:spcBef>
                      </a:pPr>
                      <a:r>
                        <a:rPr sz="1200" spc="-10">
                          <a:solidFill>
                            <a:srgbClr val="404040"/>
                          </a:solidFill>
                          <a:latin typeface="Arial"/>
                          <a:cs typeface="Arial"/>
                        </a:rPr>
                        <a:t>86%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83185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</a:tr>
              <a:tr h="352933">
                <a:tc>
                  <a:txBody>
                    <a:bodyPr vert="horz" wrap="square"/>
                    <a:lstStyle/>
                    <a:p>
                      <a:pPr marR="121920" algn="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1200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特布他林吸入剂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84455" marB="0"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marL="200660">
                        <a:lnSpc>
                          <a:spcPct val="100000"/>
                        </a:lnSpc>
                        <a:spcBef>
                          <a:spcPts val="655"/>
                        </a:spcBef>
                      </a:pPr>
                      <a:r>
                        <a:rPr sz="1200" spc="-10">
                          <a:solidFill>
                            <a:srgbClr val="404040"/>
                          </a:solidFill>
                          <a:latin typeface="Arial"/>
                          <a:cs typeface="Arial"/>
                        </a:rPr>
                        <a:t>83%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83185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</a:tr>
              <a:tr h="352932">
                <a:tc>
                  <a:txBody>
                    <a:bodyPr vert="horz" wrap="square"/>
                    <a:lstStyle/>
                    <a:p>
                      <a:pPr marR="121920" algn="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1200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利多卡因注射剂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84455" marB="0"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marL="158750">
                        <a:lnSpc>
                          <a:spcPct val="100000"/>
                        </a:lnSpc>
                        <a:spcBef>
                          <a:spcPts val="655"/>
                        </a:spcBef>
                      </a:pPr>
                      <a:r>
                        <a:rPr sz="1200" spc="-10">
                          <a:solidFill>
                            <a:srgbClr val="404040"/>
                          </a:solidFill>
                          <a:latin typeface="Arial"/>
                          <a:cs typeface="Arial"/>
                        </a:rPr>
                        <a:t>82%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83185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</a:tr>
              <a:tr h="0">
                <a:tc rowSpan="3">
                  <a:txBody>
                    <a:bodyPr vert="horz" wrap="square"/>
                    <a:lstStyle/>
                    <a:p>
                      <a:pPr marL="607060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1200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罗库溴铵注射剂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84455" marB="0"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 rowSpan="3">
                  <a:txBody>
                    <a:bodyPr vert="horz" wrap="square"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655"/>
                        </a:spcBef>
                      </a:pPr>
                      <a:r>
                        <a:rPr sz="1200" spc="-10">
                          <a:solidFill>
                            <a:srgbClr val="404040"/>
                          </a:solidFill>
                          <a:latin typeface="Arial"/>
                          <a:cs typeface="Arial"/>
                        </a:rPr>
                        <a:t>80%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83185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</a:tr>
              <a:tr h="140969">
                <a:tc vMerge="1">
                  <a:txBody>
                    <a:bodyPr vert="horz" wrap="square"/>
                    <a:lstStyle/>
                    <a:p/>
                  </a:txBody>
                  <a:tcPr marL="0" marR="0" marT="84455" marB="0"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83185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0" marR="0" marT="84455" marB="0"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83185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</a:tr>
              <a:tr h="0">
                <a:tc rowSpan="3">
                  <a:txBody>
                    <a:bodyPr vert="horz" wrap="square"/>
                    <a:lstStyle/>
                    <a:p>
                      <a:pPr marL="455930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1200">
                          <a:solidFill>
                            <a:srgbClr val="585858"/>
                          </a:solidFill>
                          <a:latin typeface="微软雅黑"/>
                          <a:cs typeface="微软雅黑"/>
                        </a:rPr>
                        <a:t>头孢美唑注射剂型</a:t>
                      </a:r>
                      <a:endParaRPr sz="1200">
                        <a:latin typeface="微软雅黑"/>
                        <a:cs typeface="微软雅黑"/>
                      </a:endParaRPr>
                    </a:p>
                  </a:txBody>
                  <a:tcPr marL="0" marR="0" marT="84455" marB="0"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 rowSpan="3">
                  <a:txBody>
                    <a:bodyPr vert="horz" wrap="square"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655"/>
                        </a:spcBef>
                      </a:pPr>
                      <a:r>
                        <a:rPr sz="1200" spc="-10">
                          <a:solidFill>
                            <a:srgbClr val="404040"/>
                          </a:solidFill>
                          <a:latin typeface="Arial"/>
                          <a:cs typeface="Arial"/>
                        </a:rPr>
                        <a:t>80%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83185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</a:tr>
              <a:tr h="140969">
                <a:tc vMerge="1">
                  <a:txBody>
                    <a:bodyPr vert="horz" wrap="square"/>
                    <a:lstStyle/>
                    <a:p/>
                  </a:txBody>
                  <a:tcPr marL="0" marR="0" marT="84455" marB="0"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83185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0" marR="0" marT="84455" marB="0"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83185" marB="0">
                    <a:lnL w="9525">
                      <a:solidFill>
                        <a:srgbClr val="D9D9D9"/>
                      </a:solidFill>
                      <a:prstDash val="solid"/>
                    </a:lnL>
                    <a:lnR w="9525">
                      <a:solidFill>
                        <a:srgbClr val="D9D9D9"/>
                      </a:solidFill>
                      <a:prstDash val="soli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9525">
                      <a:solidFill>
                        <a:srgbClr val="D9D9D9"/>
                      </a:solidFill>
                      <a:prstDash val="solid"/>
                    </a:lnL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</a:tr>
            </a:tbl>
          </a:graphicData>
        </a:graphic>
      </p:graphicFrame>
      <p:sp>
        <p:nvSpPr>
          <p:cNvPr id="24" name="object 24"/>
          <p:cNvSpPr txBox="1"/>
          <p:nvPr/>
        </p:nvSpPr>
        <p:spPr>
          <a:xfrm>
            <a:off x="7626857" y="6409392"/>
            <a:ext cx="4008120" cy="15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10"/>
              </a:lnSpc>
            </a:pP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资料来源：医药魔</a:t>
            </a:r>
            <a:r>
              <a:rPr sz="1050">
                <a:solidFill>
                  <a:srgbClr val="7E7E7E"/>
                </a:solidFill>
                <a:latin typeface="黑体"/>
                <a:cs typeface="黑体"/>
              </a:rPr>
              <a:t>方</a:t>
            </a:r>
            <a:r>
              <a:rPr sz="1050" spc="254">
                <a:solidFill>
                  <a:srgbClr val="7E7E7E"/>
                </a:solidFill>
                <a:latin typeface="黑体"/>
                <a:cs typeface="黑体"/>
              </a:rPr>
              <a:t> </a:t>
            </a: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上海阳光采购</a:t>
            </a:r>
            <a:r>
              <a:rPr sz="1050">
                <a:solidFill>
                  <a:srgbClr val="7E7E7E"/>
                </a:solidFill>
                <a:latin typeface="黑体"/>
                <a:cs typeface="黑体"/>
              </a:rPr>
              <a:t>网</a:t>
            </a:r>
            <a:r>
              <a:rPr sz="1050" spc="254">
                <a:solidFill>
                  <a:srgbClr val="7E7E7E"/>
                </a:solidFill>
                <a:latin typeface="黑体"/>
                <a:cs typeface="黑体"/>
              </a:rPr>
              <a:t> </a:t>
            </a: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前瞻产业研究院整理</a:t>
            </a:r>
            <a:endParaRPr sz="1050">
              <a:latin typeface="黑体"/>
              <a:cs typeface="黑体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978909" y="6151371"/>
            <a:ext cx="2457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585858"/>
                </a:solidFill>
                <a:latin typeface="Arial"/>
                <a:cs typeface="Arial"/>
              </a:rPr>
              <a:t>0%</a:t>
            </a:r>
            <a:endParaRPr sz="1200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770373" y="6151371"/>
            <a:ext cx="330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585858"/>
                </a:solidFill>
                <a:latin typeface="Arial"/>
                <a:cs typeface="Arial"/>
              </a:rPr>
              <a:t>20%</a:t>
            </a:r>
            <a:endParaRPr sz="120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5604002" y="6151371"/>
            <a:ext cx="330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585858"/>
                </a:solidFill>
                <a:latin typeface="Arial"/>
                <a:cs typeface="Arial"/>
              </a:rPr>
              <a:t>40%</a:t>
            </a:r>
            <a:endParaRPr sz="1200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6437884" y="6151371"/>
            <a:ext cx="330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585858"/>
                </a:solidFill>
                <a:latin typeface="Arial"/>
                <a:cs typeface="Arial"/>
              </a:rPr>
              <a:t>60%</a:t>
            </a:r>
            <a:endParaRPr sz="1200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7271511" y="6151371"/>
            <a:ext cx="330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585858"/>
                </a:solidFill>
                <a:latin typeface="Arial"/>
                <a:cs typeface="Arial"/>
              </a:rPr>
              <a:t>80%</a:t>
            </a:r>
            <a:endParaRPr sz="1200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8062976" y="6151371"/>
            <a:ext cx="4146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585858"/>
                </a:solidFill>
                <a:latin typeface="Arial"/>
                <a:cs typeface="Arial"/>
              </a:rPr>
              <a:t>100%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7037451" y="1105535"/>
            <a:ext cx="104775" cy="16192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9171051" y="1105535"/>
            <a:ext cx="104775" cy="16192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5798946" y="1517014"/>
            <a:ext cx="104775" cy="16192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8180451" y="1517014"/>
            <a:ext cx="104775" cy="16192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634237" y="395986"/>
            <a:ext cx="5283835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00" spc="95"/>
              <a:t>2.3</a:t>
            </a:r>
            <a:r>
              <a:rPr sz="2000" spc="240"/>
              <a:t> </a:t>
            </a:r>
            <a:r>
              <a:rPr sz="2000" spc="145"/>
              <a:t>降</a:t>
            </a:r>
            <a:r>
              <a:rPr sz="2000" spc="155"/>
              <a:t>幅</a:t>
            </a:r>
            <a:r>
              <a:rPr sz="2000" spc="145"/>
              <a:t>最</a:t>
            </a:r>
            <a:r>
              <a:rPr sz="2000" spc="155"/>
              <a:t>大</a:t>
            </a:r>
            <a:r>
              <a:rPr sz="2000" spc="145"/>
              <a:t>产</a:t>
            </a:r>
            <a:r>
              <a:rPr sz="2000" spc="165"/>
              <a:t>品</a:t>
            </a:r>
            <a:r>
              <a:rPr sz="2000" spc="150"/>
              <a:t>--</a:t>
            </a:r>
            <a:r>
              <a:rPr sz="2000" spc="155"/>
              <a:t>富马</a:t>
            </a:r>
            <a:r>
              <a:rPr sz="2000" spc="145"/>
              <a:t>酸</a:t>
            </a:r>
            <a:r>
              <a:rPr sz="2000" spc="155"/>
              <a:t>丙</a:t>
            </a:r>
            <a:r>
              <a:rPr sz="2000" spc="145"/>
              <a:t>酚</a:t>
            </a:r>
            <a:r>
              <a:rPr sz="2000" spc="155"/>
              <a:t>替</a:t>
            </a:r>
            <a:r>
              <a:rPr sz="2000" spc="145"/>
              <a:t>诺</a:t>
            </a:r>
            <a:r>
              <a:rPr sz="2000" spc="155"/>
              <a:t>福</a:t>
            </a:r>
            <a:r>
              <a:rPr sz="2000" spc="145"/>
              <a:t>韦</a:t>
            </a:r>
            <a:r>
              <a:rPr sz="2000" spc="-10"/>
              <a:t>片</a:t>
            </a:r>
            <a:endParaRPr sz="2000"/>
          </a:p>
        </p:txBody>
      </p:sp>
      <p:sp>
        <p:nvSpPr>
          <p:cNvPr id="7" name="object 7"/>
          <p:cNvSpPr/>
          <p:nvPr/>
        </p:nvSpPr>
        <p:spPr>
          <a:xfrm>
            <a:off x="7945501" y="2030095"/>
            <a:ext cx="92075" cy="14287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563118" y="888999"/>
            <a:ext cx="10979785" cy="13379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800" spc="150">
                <a:latin typeface="黑体"/>
                <a:cs typeface="黑体"/>
              </a:rPr>
              <a:t>降幅最大的产品为富马酸丙酚替诺福韦片，平均降幅达到96，最高降幅达到98；注射用奥美拉唑</a:t>
            </a:r>
            <a:r>
              <a:rPr sz="1800" spc="-1689">
                <a:latin typeface="黑体"/>
                <a:cs typeface="黑体"/>
              </a:rPr>
              <a:t>钠 </a:t>
            </a:r>
            <a:r>
              <a:rPr sz="1800" spc="150">
                <a:latin typeface="黑体"/>
                <a:cs typeface="黑体"/>
              </a:rPr>
              <a:t>和盐酸替罗非班氯化钠注射液平均降幅均超过90，最高降幅均达到95</a:t>
            </a:r>
            <a:r>
              <a:rPr sz="1800">
                <a:latin typeface="黑体"/>
                <a:cs typeface="黑体"/>
              </a:rPr>
              <a:t>。</a:t>
            </a:r>
            <a:endParaRPr sz="18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500">
              <a:latin typeface="黑体"/>
              <a:cs typeface="黑体"/>
            </a:endParaRPr>
          </a:p>
          <a:p>
            <a:pPr marL="84455" algn="ctr">
              <a:lnSpc>
                <a:spcPct val="100000"/>
              </a:lnSpc>
            </a:pPr>
            <a:r>
              <a:rPr sz="1600" b="1">
                <a:latin typeface="黑体"/>
                <a:cs typeface="黑体"/>
              </a:rPr>
              <a:t>2022年药品</a:t>
            </a:r>
            <a:r>
              <a:rPr sz="1600" b="1" spc="-5">
                <a:latin typeface="黑体"/>
                <a:cs typeface="黑体"/>
              </a:rPr>
              <a:t>集</a:t>
            </a:r>
            <a:r>
              <a:rPr sz="1600" b="1">
                <a:latin typeface="黑体"/>
                <a:cs typeface="黑体"/>
              </a:rPr>
              <a:t>采平</a:t>
            </a:r>
            <a:r>
              <a:rPr sz="1600" b="1" spc="-5">
                <a:latin typeface="黑体"/>
                <a:cs typeface="黑体"/>
              </a:rPr>
              <a:t>均</a:t>
            </a:r>
            <a:r>
              <a:rPr sz="1600" b="1">
                <a:latin typeface="黑体"/>
                <a:cs typeface="黑体"/>
              </a:rPr>
              <a:t>降</a:t>
            </a:r>
            <a:r>
              <a:rPr sz="1600" b="1" spc="25">
                <a:latin typeface="黑体"/>
                <a:cs typeface="黑体"/>
              </a:rPr>
              <a:t>幅</a:t>
            </a:r>
            <a:r>
              <a:rPr sz="1600" b="1">
                <a:latin typeface="黑体"/>
                <a:cs typeface="黑体"/>
              </a:rPr>
              <a:t>TOP10产品（单</a:t>
            </a:r>
            <a:r>
              <a:rPr sz="1600" b="1" spc="-5">
                <a:latin typeface="黑体"/>
                <a:cs typeface="黑体"/>
              </a:rPr>
              <a:t>位：</a:t>
            </a:r>
            <a:r>
              <a:rPr sz="1600" b="1" spc="20">
                <a:latin typeface="黑体"/>
                <a:cs typeface="黑体"/>
              </a:rPr>
              <a:t> </a:t>
            </a:r>
            <a:r>
              <a:rPr sz="1600" b="1" spc="-5">
                <a:latin typeface="黑体"/>
                <a:cs typeface="黑体"/>
              </a:rPr>
              <a:t>）</a:t>
            </a:r>
            <a:endParaRPr sz="1600">
              <a:latin typeface="黑体"/>
              <a:cs typeface="黑体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5829300" y="2307412"/>
            <a:ext cx="2009775" cy="401955"/>
          </a:xfrm>
          <a:custGeom>
            <a:rect l="l" t="t" r="r" b="b"/>
            <a:pathLst>
              <a:path w="2009775" h="401955">
                <a:moveTo>
                  <a:pt x="0" y="401370"/>
                </a:moveTo>
                <a:lnTo>
                  <a:pt x="2009775" y="401370"/>
                </a:lnTo>
                <a:lnTo>
                  <a:pt x="2009775" y="0"/>
                </a:lnTo>
                <a:lnTo>
                  <a:pt x="0" y="0"/>
                </a:lnTo>
                <a:lnTo>
                  <a:pt x="0" y="401370"/>
                </a:lnTo>
                <a:close/>
              </a:path>
            </a:pathLst>
          </a:custGeom>
          <a:solidFill>
            <a:srgbClr val="1D50A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7839075" y="2307412"/>
            <a:ext cx="1828800" cy="401955"/>
          </a:xfrm>
          <a:custGeom>
            <a:rect l="l" t="t" r="r" b="b"/>
            <a:pathLst>
              <a:path w="1828800" h="401955">
                <a:moveTo>
                  <a:pt x="0" y="401370"/>
                </a:moveTo>
                <a:lnTo>
                  <a:pt x="1828800" y="401370"/>
                </a:lnTo>
                <a:lnTo>
                  <a:pt x="1828800" y="0"/>
                </a:lnTo>
                <a:lnTo>
                  <a:pt x="0" y="0"/>
                </a:lnTo>
                <a:lnTo>
                  <a:pt x="0" y="401370"/>
                </a:lnTo>
                <a:close/>
              </a:path>
            </a:pathLst>
          </a:custGeom>
          <a:solidFill>
            <a:srgbClr val="1D50A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5829300" y="3068751"/>
            <a:ext cx="2009775" cy="360045"/>
          </a:xfrm>
          <a:custGeom>
            <a:rect l="l" t="t" r="r" b="b"/>
            <a:pathLst>
              <a:path w="2009775" h="360045">
                <a:moveTo>
                  <a:pt x="0" y="359994"/>
                </a:moveTo>
                <a:lnTo>
                  <a:pt x="2009775" y="359994"/>
                </a:lnTo>
                <a:lnTo>
                  <a:pt x="2009775" y="0"/>
                </a:lnTo>
                <a:lnTo>
                  <a:pt x="0" y="0"/>
                </a:lnTo>
                <a:lnTo>
                  <a:pt x="0" y="359994"/>
                </a:lnTo>
                <a:close/>
              </a:path>
            </a:pathLst>
          </a:custGeom>
          <a:solidFill>
            <a:srgbClr val="D9E7F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7839075" y="3068751"/>
            <a:ext cx="1828800" cy="360045"/>
          </a:xfrm>
          <a:custGeom>
            <a:rect l="l" t="t" r="r" b="b"/>
            <a:pathLst>
              <a:path w="1828800" h="360045">
                <a:moveTo>
                  <a:pt x="0" y="359994"/>
                </a:moveTo>
                <a:lnTo>
                  <a:pt x="1828800" y="359994"/>
                </a:lnTo>
                <a:lnTo>
                  <a:pt x="1828800" y="0"/>
                </a:lnTo>
                <a:lnTo>
                  <a:pt x="0" y="0"/>
                </a:lnTo>
                <a:lnTo>
                  <a:pt x="0" y="359994"/>
                </a:lnTo>
                <a:close/>
              </a:path>
            </a:pathLst>
          </a:custGeom>
          <a:solidFill>
            <a:srgbClr val="D9E7F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5829300" y="3788714"/>
            <a:ext cx="2009775" cy="360045"/>
          </a:xfrm>
          <a:custGeom>
            <a:rect l="l" t="t" r="r" b="b"/>
            <a:pathLst>
              <a:path w="2009775" h="360045">
                <a:moveTo>
                  <a:pt x="0" y="359994"/>
                </a:moveTo>
                <a:lnTo>
                  <a:pt x="2009775" y="359994"/>
                </a:lnTo>
                <a:lnTo>
                  <a:pt x="2009775" y="0"/>
                </a:lnTo>
                <a:lnTo>
                  <a:pt x="0" y="0"/>
                </a:lnTo>
                <a:lnTo>
                  <a:pt x="0" y="359994"/>
                </a:lnTo>
                <a:close/>
              </a:path>
            </a:pathLst>
          </a:custGeom>
          <a:solidFill>
            <a:srgbClr val="D9E7F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7839075" y="3788714"/>
            <a:ext cx="1828800" cy="360045"/>
          </a:xfrm>
          <a:custGeom>
            <a:rect l="l" t="t" r="r" b="b"/>
            <a:pathLst>
              <a:path w="1828800" h="360045">
                <a:moveTo>
                  <a:pt x="0" y="359994"/>
                </a:moveTo>
                <a:lnTo>
                  <a:pt x="1828800" y="359994"/>
                </a:lnTo>
                <a:lnTo>
                  <a:pt x="1828800" y="0"/>
                </a:lnTo>
                <a:lnTo>
                  <a:pt x="0" y="0"/>
                </a:lnTo>
                <a:lnTo>
                  <a:pt x="0" y="359994"/>
                </a:lnTo>
                <a:close/>
              </a:path>
            </a:pathLst>
          </a:custGeom>
          <a:solidFill>
            <a:srgbClr val="D9E7F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5829300" y="4148759"/>
            <a:ext cx="2009775" cy="360045"/>
          </a:xfrm>
          <a:custGeom>
            <a:rect l="l" t="t" r="r" b="b"/>
            <a:pathLst>
              <a:path w="2009775" h="360045">
                <a:moveTo>
                  <a:pt x="0" y="359994"/>
                </a:moveTo>
                <a:lnTo>
                  <a:pt x="2009775" y="359994"/>
                </a:lnTo>
                <a:lnTo>
                  <a:pt x="2009775" y="0"/>
                </a:lnTo>
                <a:lnTo>
                  <a:pt x="0" y="0"/>
                </a:lnTo>
                <a:lnTo>
                  <a:pt x="0" y="35999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5829300" y="4508677"/>
            <a:ext cx="2009775" cy="360045"/>
          </a:xfrm>
          <a:custGeom>
            <a:rect l="l" t="t" r="r" b="b"/>
            <a:pathLst>
              <a:path w="2009775" h="360045">
                <a:moveTo>
                  <a:pt x="0" y="359994"/>
                </a:moveTo>
                <a:lnTo>
                  <a:pt x="2009775" y="359994"/>
                </a:lnTo>
                <a:lnTo>
                  <a:pt x="2009775" y="0"/>
                </a:lnTo>
                <a:lnTo>
                  <a:pt x="0" y="0"/>
                </a:lnTo>
                <a:lnTo>
                  <a:pt x="0" y="359994"/>
                </a:lnTo>
                <a:close/>
              </a:path>
            </a:pathLst>
          </a:custGeom>
          <a:solidFill>
            <a:srgbClr val="D9E7F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7839075" y="4508677"/>
            <a:ext cx="1828800" cy="360045"/>
          </a:xfrm>
          <a:custGeom>
            <a:rect l="l" t="t" r="r" b="b"/>
            <a:pathLst>
              <a:path w="1828800" h="360045">
                <a:moveTo>
                  <a:pt x="0" y="359994"/>
                </a:moveTo>
                <a:lnTo>
                  <a:pt x="1828800" y="359994"/>
                </a:lnTo>
                <a:lnTo>
                  <a:pt x="1828800" y="0"/>
                </a:lnTo>
                <a:lnTo>
                  <a:pt x="0" y="0"/>
                </a:lnTo>
                <a:lnTo>
                  <a:pt x="0" y="359994"/>
                </a:lnTo>
                <a:close/>
              </a:path>
            </a:pathLst>
          </a:custGeom>
          <a:solidFill>
            <a:srgbClr val="D9E7F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5829300" y="4868722"/>
            <a:ext cx="2009775" cy="360045"/>
          </a:xfrm>
          <a:custGeom>
            <a:rect l="l" t="t" r="r" b="b"/>
            <a:pathLst>
              <a:path w="2009775" h="360045">
                <a:moveTo>
                  <a:pt x="0" y="359994"/>
                </a:moveTo>
                <a:lnTo>
                  <a:pt x="2009775" y="359994"/>
                </a:lnTo>
                <a:lnTo>
                  <a:pt x="2009775" y="0"/>
                </a:lnTo>
                <a:lnTo>
                  <a:pt x="0" y="0"/>
                </a:lnTo>
                <a:lnTo>
                  <a:pt x="0" y="35999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7839075" y="4868722"/>
            <a:ext cx="1828800" cy="360045"/>
          </a:xfrm>
          <a:custGeom>
            <a:rect l="l" t="t" r="r" b="b"/>
            <a:pathLst>
              <a:path w="1828800" h="360045">
                <a:moveTo>
                  <a:pt x="0" y="359994"/>
                </a:moveTo>
                <a:lnTo>
                  <a:pt x="1828800" y="359994"/>
                </a:lnTo>
                <a:lnTo>
                  <a:pt x="1828800" y="0"/>
                </a:lnTo>
                <a:lnTo>
                  <a:pt x="0" y="0"/>
                </a:lnTo>
                <a:lnTo>
                  <a:pt x="0" y="35999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5829300" y="5228729"/>
            <a:ext cx="2009775" cy="360045"/>
          </a:xfrm>
          <a:custGeom>
            <a:rect l="l" t="t" r="r" b="b"/>
            <a:pathLst>
              <a:path w="2009775" h="360045">
                <a:moveTo>
                  <a:pt x="0" y="359994"/>
                </a:moveTo>
                <a:lnTo>
                  <a:pt x="2009775" y="359994"/>
                </a:lnTo>
                <a:lnTo>
                  <a:pt x="2009775" y="0"/>
                </a:lnTo>
                <a:lnTo>
                  <a:pt x="0" y="0"/>
                </a:lnTo>
                <a:lnTo>
                  <a:pt x="0" y="359994"/>
                </a:lnTo>
                <a:close/>
              </a:path>
            </a:pathLst>
          </a:custGeom>
          <a:solidFill>
            <a:srgbClr val="D9E7F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7839075" y="5228729"/>
            <a:ext cx="1828800" cy="360045"/>
          </a:xfrm>
          <a:custGeom>
            <a:rect l="l" t="t" r="r" b="b"/>
            <a:pathLst>
              <a:path w="1828800" h="360045">
                <a:moveTo>
                  <a:pt x="0" y="359994"/>
                </a:moveTo>
                <a:lnTo>
                  <a:pt x="1828800" y="359994"/>
                </a:lnTo>
                <a:lnTo>
                  <a:pt x="1828800" y="0"/>
                </a:lnTo>
                <a:lnTo>
                  <a:pt x="0" y="0"/>
                </a:lnTo>
                <a:lnTo>
                  <a:pt x="0" y="359994"/>
                </a:lnTo>
                <a:close/>
              </a:path>
            </a:pathLst>
          </a:custGeom>
          <a:solidFill>
            <a:srgbClr val="D9E7F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7839075" y="5588723"/>
            <a:ext cx="1828800" cy="360045"/>
          </a:xfrm>
          <a:custGeom>
            <a:rect l="l" t="t" r="r" b="b"/>
            <a:pathLst>
              <a:path w="1828800" h="360045">
                <a:moveTo>
                  <a:pt x="0" y="359994"/>
                </a:moveTo>
                <a:lnTo>
                  <a:pt x="1828800" y="359994"/>
                </a:lnTo>
                <a:lnTo>
                  <a:pt x="1828800" y="0"/>
                </a:lnTo>
                <a:lnTo>
                  <a:pt x="0" y="0"/>
                </a:lnTo>
                <a:lnTo>
                  <a:pt x="0" y="35999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5829300" y="5948730"/>
            <a:ext cx="2009775" cy="360045"/>
          </a:xfrm>
          <a:custGeom>
            <a:rect l="l" t="t" r="r" b="b"/>
            <a:pathLst>
              <a:path w="2009775" h="360045">
                <a:moveTo>
                  <a:pt x="0" y="359994"/>
                </a:moveTo>
                <a:lnTo>
                  <a:pt x="2009775" y="359994"/>
                </a:lnTo>
                <a:lnTo>
                  <a:pt x="2009775" y="0"/>
                </a:lnTo>
                <a:lnTo>
                  <a:pt x="0" y="0"/>
                </a:lnTo>
                <a:lnTo>
                  <a:pt x="0" y="359994"/>
                </a:lnTo>
                <a:close/>
              </a:path>
            </a:pathLst>
          </a:custGeom>
          <a:solidFill>
            <a:srgbClr val="D9E7F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7839075" y="5948730"/>
            <a:ext cx="1828800" cy="360045"/>
          </a:xfrm>
          <a:custGeom>
            <a:rect l="l" t="t" r="r" b="b"/>
            <a:pathLst>
              <a:path w="1828800" h="360045">
                <a:moveTo>
                  <a:pt x="0" y="359994"/>
                </a:moveTo>
                <a:lnTo>
                  <a:pt x="1828800" y="359994"/>
                </a:lnTo>
                <a:lnTo>
                  <a:pt x="1828800" y="0"/>
                </a:lnTo>
                <a:lnTo>
                  <a:pt x="0" y="0"/>
                </a:lnTo>
                <a:lnTo>
                  <a:pt x="0" y="359994"/>
                </a:lnTo>
                <a:close/>
              </a:path>
            </a:pathLst>
          </a:custGeom>
          <a:solidFill>
            <a:srgbClr val="D9E7F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/>
          <p:nvPr/>
        </p:nvSpPr>
        <p:spPr>
          <a:xfrm>
            <a:off x="7327518" y="2452242"/>
            <a:ext cx="82550" cy="12382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9290177" y="2452242"/>
            <a:ext cx="82550" cy="12382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graphicFrame>
        <p:nvGraphicFramePr>
          <p:cNvPr id="27" name="object 27"/>
          <p:cNvGraphicFramePr>
            <a:graphicFrameLocks noGrp="1"/>
          </p:cNvGraphicFramePr>
          <p:nvPr/>
        </p:nvGraphicFramePr>
        <p:xfrm>
          <a:off x="2518536" y="2300985"/>
          <a:ext cx="7388859" cy="401447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3030"/>
                <a:gridCol w="661670"/>
                <a:gridCol w="2529840"/>
                <a:gridCol w="2009775"/>
                <a:gridCol w="1833880"/>
                <a:gridCol w="220979"/>
              </a:tblGrid>
              <a:tr h="39751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2700">
                      <a:solidFill>
                        <a:srgbClr val="FFFFFF"/>
                      </a:solidFill>
                      <a:prstDash val="solid"/>
                    </a:lnR>
                    <a:lnB w="12700">
                      <a:solidFill>
                        <a:srgbClr val="FF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715"/>
                        </a:spcBef>
                      </a:pPr>
                      <a:r>
                        <a:rPr sz="1400" b="1" spc="-5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排名</a:t>
                      </a:r>
                      <a:endParaRPr sz="1400">
                        <a:latin typeface="黑体"/>
                        <a:cs typeface="黑体"/>
                      </a:endParaRPr>
                    </a:p>
                  </a:txBody>
                  <a:tcPr marL="0" marR="0" marT="908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0000"/>
                      </a:solidFill>
                      <a:prstDash val="solid"/>
                    </a:lnB>
                    <a:solidFill>
                      <a:srgbClr val="1D50A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15"/>
                        </a:spcBef>
                      </a:pPr>
                      <a:r>
                        <a:rPr sz="1400" b="1" spc="-10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产品名称</a:t>
                      </a:r>
                      <a:endParaRPr sz="1400">
                        <a:latin typeface="黑体"/>
                        <a:cs typeface="黑体"/>
                      </a:endParaRPr>
                    </a:p>
                  </a:txBody>
                  <a:tcPr marL="0" marR="0" marT="908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28575">
                      <a:solidFill>
                        <a:srgbClr val="FF0000"/>
                      </a:solidFill>
                      <a:prstDash val="solid"/>
                    </a:lnB>
                    <a:solidFill>
                      <a:srgbClr val="1D50A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715"/>
                        </a:spcBef>
                      </a:pPr>
                      <a:r>
                        <a:rPr sz="1400" b="1" spc="-10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最高降价幅度（</a:t>
                      </a:r>
                      <a:r>
                        <a:rPr sz="1400" b="1" spc="-25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 </a:t>
                      </a:r>
                      <a:r>
                        <a:rPr sz="1400" b="1" spc="-10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）</a:t>
                      </a:r>
                      <a:endParaRPr sz="1400">
                        <a:latin typeface="黑体"/>
                        <a:cs typeface="黑体"/>
                      </a:endParaRPr>
                    </a:p>
                  </a:txBody>
                  <a:tcPr marL="0" marR="0" marT="908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28575">
                      <a:solidFill>
                        <a:srgbClr val="FF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03200">
                        <a:lnSpc>
                          <a:spcPct val="100000"/>
                        </a:lnSpc>
                        <a:spcBef>
                          <a:spcPts val="715"/>
                        </a:spcBef>
                      </a:pPr>
                      <a:r>
                        <a:rPr sz="1400" b="1" spc="-10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平均降价幅度（</a:t>
                      </a:r>
                      <a:r>
                        <a:rPr sz="1400" b="1" spc="-35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 </a:t>
                      </a:r>
                      <a:r>
                        <a:rPr sz="1400" b="1" spc="-10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）</a:t>
                      </a:r>
                      <a:endParaRPr sz="1400">
                        <a:latin typeface="黑体"/>
                        <a:cs typeface="黑体"/>
                      </a:endParaRPr>
                    </a:p>
                  </a:txBody>
                  <a:tcPr marL="0" marR="0" marT="908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28575">
                      <a:solidFill>
                        <a:srgbClr val="FF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B w="12700">
                      <a:solidFill>
                        <a:srgbClr val="FF0000"/>
                      </a:solidFill>
                      <a:prstDash val="solid"/>
                    </a:lnB>
                  </a:tcPr>
                </a:tc>
              </a:tr>
              <a:tr h="375411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0000"/>
                      </a:solidFill>
                      <a:prstDash val="solid"/>
                    </a:lnL>
                    <a:lnT w="12700">
                      <a:solidFill>
                        <a:srgbClr val="FF0000"/>
                      </a:solidFill>
                      <a:prstDash val="solid"/>
                    </a:lnT>
                    <a:lnB w="12700">
                      <a:solidFill>
                        <a:srgbClr val="FF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720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1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91440" marB="0">
                    <a:lnT w="12700">
                      <a:solidFill>
                        <a:srgbClr val="FF0000"/>
                      </a:solidFill>
                      <a:prstDash val="solid"/>
                    </a:lnT>
                    <a:lnB w="12700">
                      <a:solidFill>
                        <a:srgbClr val="FF0000"/>
                      </a:solidFill>
                      <a:prstDash val="solid"/>
                    </a:lnB>
                    <a:solidFill>
                      <a:srgbClr val="B9CD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720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富马酸丙酚替诺福韦片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91440" marB="0">
                    <a:lnR w="12700">
                      <a:solidFill>
                        <a:srgbClr val="FFFFFF"/>
                      </a:solidFill>
                      <a:prstDash val="solid"/>
                    </a:lnR>
                    <a:lnT w="28575">
                      <a:solidFill>
                        <a:srgbClr val="FF0000"/>
                      </a:solidFill>
                      <a:prstDash val="solid"/>
                    </a:lnT>
                    <a:lnB w="12700">
                      <a:solidFill>
                        <a:srgbClr val="FF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20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98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914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28575">
                      <a:solidFill>
                        <a:srgbClr val="FF0000"/>
                      </a:solidFill>
                      <a:prstDash val="solid"/>
                    </a:lnT>
                    <a:lnB w="12700">
                      <a:solidFill>
                        <a:srgbClr val="FF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720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96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914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28575">
                      <a:solidFill>
                        <a:srgbClr val="FF0000"/>
                      </a:solidFill>
                      <a:prstDash val="solid"/>
                    </a:lnT>
                    <a:lnB w="12700">
                      <a:solidFill>
                        <a:srgbClr val="FF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0000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  <a:lnB w="12700">
                      <a:solidFill>
                        <a:srgbClr val="FF0000"/>
                      </a:solidFill>
                      <a:prstDash val="solid"/>
                    </a:lnB>
                  </a:tcPr>
                </a:tc>
              </a:tr>
              <a:tr h="348488">
                <a:tc rowSpan="9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595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2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75565" marB="0">
                    <a:lnT w="12700">
                      <a:solidFill>
                        <a:srgbClr val="FF0000"/>
                      </a:solidFill>
                      <a:prstDash val="solid"/>
                    </a:lnT>
                    <a:solidFill>
                      <a:srgbClr val="B9CD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595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注射用奥美拉唑钠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75565" marB="0"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9E7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95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95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7556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595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93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7556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0000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 rowSpan="9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</a:tr>
              <a:tr h="359917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690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3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87630" marB="0">
                    <a:solidFill>
                      <a:srgbClr val="B9CD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690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盐酸替罗非班氯化钠注射液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87630" marB="0"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90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95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876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690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92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876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</a:tr>
              <a:tr h="360044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690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4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87630" marB="0">
                    <a:solidFill>
                      <a:srgbClr val="B9CD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690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盐酸厄洛替尼片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87630" marB="0"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9E7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90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93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876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690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90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876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</a:tr>
              <a:tr h="360045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690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5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87630" marB="0">
                    <a:solidFill>
                      <a:srgbClr val="B9CD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690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米力农注射液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87630" marB="0"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90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94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876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690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89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876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</a:tr>
              <a:tr h="359968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690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6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87630" marB="0">
                    <a:solidFill>
                      <a:srgbClr val="B9CD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690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马来酸阿法替尼片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87630" marB="0"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9E7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90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93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876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690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88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876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</a:tr>
              <a:tr h="360006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690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7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87630" marB="0">
                    <a:solidFill>
                      <a:srgbClr val="B9CD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690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注射用替莫唑胺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87630" marB="0"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90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90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876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690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88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876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</a:tr>
              <a:tr h="359994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690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8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87630" marB="0">
                    <a:solidFill>
                      <a:srgbClr val="B9CD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690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帕立骨化醇注射液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87630" marB="0"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9E7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90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88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876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690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87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876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</a:tr>
              <a:tr h="359994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690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9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87630" marB="0">
                    <a:solidFill>
                      <a:srgbClr val="B9CD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690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盐酸伊立替康注射液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87630" marB="0"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90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90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876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690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86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876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</a:tr>
              <a:tr h="360006"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690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10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87630" marB="0">
                    <a:solidFill>
                      <a:srgbClr val="B9CD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690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唑来膦酸注射液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87630" marB="0"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9E7F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90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93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876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690"/>
                        </a:spcBef>
                      </a:pPr>
                      <a:r>
                        <a:rPr sz="1200">
                          <a:latin typeface="黑体"/>
                          <a:cs typeface="黑体"/>
                        </a:rPr>
                        <a:t>86</a:t>
                      </a:r>
                      <a:endParaRPr sz="1200">
                        <a:latin typeface="黑体"/>
                        <a:cs typeface="黑体"/>
                      </a:endParaRPr>
                    </a:p>
                  </a:txBody>
                  <a:tcPr marL="0" marR="0" marT="876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T w="12700">
                      <a:solidFill>
                        <a:srgbClr val="FF0000"/>
                      </a:solidFill>
                      <a:prstDash val="solid"/>
                    </a:lnT>
                  </a:tcPr>
                </a:tc>
              </a:tr>
            </a:tbl>
          </a:graphicData>
        </a:graphic>
      </p:graphicFrame>
      <p:sp>
        <p:nvSpPr>
          <p:cNvPr id="28" name="object 28"/>
          <p:cNvSpPr/>
          <p:nvPr/>
        </p:nvSpPr>
        <p:spPr>
          <a:xfrm>
            <a:off x="6875653" y="2840735"/>
            <a:ext cx="69850" cy="107950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8795131" y="2840735"/>
            <a:ext cx="69850" cy="107950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/>
          <p:nvPr/>
        </p:nvSpPr>
        <p:spPr>
          <a:xfrm>
            <a:off x="6875653" y="3200654"/>
            <a:ext cx="69850" cy="107950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8795131" y="3200654"/>
            <a:ext cx="69850" cy="107950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6875653" y="3560826"/>
            <a:ext cx="69850" cy="107950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/>
          <p:nvPr/>
        </p:nvSpPr>
        <p:spPr>
          <a:xfrm>
            <a:off x="8795131" y="3560826"/>
            <a:ext cx="69850" cy="107950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4" name="object 34"/>
          <p:cNvSpPr/>
          <p:nvPr/>
        </p:nvSpPr>
        <p:spPr>
          <a:xfrm>
            <a:off x="6875653" y="3920744"/>
            <a:ext cx="69850" cy="107950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8795131" y="3920744"/>
            <a:ext cx="69850" cy="107950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6875653" y="4280915"/>
            <a:ext cx="69850" cy="107950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8795131" y="4280915"/>
            <a:ext cx="69850" cy="107950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6875653" y="4640834"/>
            <a:ext cx="69850" cy="107950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8795131" y="4640834"/>
            <a:ext cx="69850" cy="107950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6875653" y="5000752"/>
            <a:ext cx="69850" cy="107950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8795131" y="5000752"/>
            <a:ext cx="69850" cy="107950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6875653" y="5360923"/>
            <a:ext cx="69850" cy="107950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8795131" y="5360923"/>
            <a:ext cx="69850" cy="107950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6875653" y="5720841"/>
            <a:ext cx="69850" cy="107950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8795131" y="5720841"/>
            <a:ext cx="69850" cy="107950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/>
          <p:nvPr/>
        </p:nvSpPr>
        <p:spPr>
          <a:xfrm>
            <a:off x="6875653" y="6081014"/>
            <a:ext cx="69850" cy="107950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7" name="object 47"/>
          <p:cNvSpPr/>
          <p:nvPr/>
        </p:nvSpPr>
        <p:spPr>
          <a:xfrm>
            <a:off x="8795131" y="6081014"/>
            <a:ext cx="69850" cy="107950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8" name="object 48"/>
          <p:cNvSpPr txBox="1"/>
          <p:nvPr/>
        </p:nvSpPr>
        <p:spPr>
          <a:xfrm>
            <a:off x="7626857" y="6409392"/>
            <a:ext cx="4008120" cy="15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10"/>
              </a:lnSpc>
            </a:pP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资料来源：医药魔</a:t>
            </a:r>
            <a:r>
              <a:rPr sz="1050">
                <a:solidFill>
                  <a:srgbClr val="7E7E7E"/>
                </a:solidFill>
                <a:latin typeface="黑体"/>
                <a:cs typeface="黑体"/>
              </a:rPr>
              <a:t>方</a:t>
            </a:r>
            <a:r>
              <a:rPr sz="1050" spc="254">
                <a:solidFill>
                  <a:srgbClr val="7E7E7E"/>
                </a:solidFill>
                <a:latin typeface="黑体"/>
                <a:cs typeface="黑体"/>
              </a:rPr>
              <a:t> </a:t>
            </a: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上海阳光采购</a:t>
            </a:r>
            <a:r>
              <a:rPr sz="1050">
                <a:solidFill>
                  <a:srgbClr val="7E7E7E"/>
                </a:solidFill>
                <a:latin typeface="黑体"/>
                <a:cs typeface="黑体"/>
              </a:rPr>
              <a:t>网</a:t>
            </a:r>
            <a:r>
              <a:rPr sz="1050" spc="254">
                <a:solidFill>
                  <a:srgbClr val="7E7E7E"/>
                </a:solidFill>
                <a:latin typeface="黑体"/>
                <a:cs typeface="黑体"/>
              </a:rPr>
              <a:t> </a:t>
            </a:r>
            <a:r>
              <a:rPr sz="1050" spc="150">
                <a:solidFill>
                  <a:srgbClr val="7E7E7E"/>
                </a:solidFill>
                <a:latin typeface="黑体"/>
                <a:cs typeface="黑体"/>
              </a:rPr>
              <a:t>前瞻产业研究院整理</a:t>
            </a:r>
            <a:endParaRPr sz="105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547862" y="742949"/>
            <a:ext cx="11143898" cy="5229223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4537" y="2220467"/>
            <a:ext cx="2658745" cy="2417445"/>
          </a:xfrm>
          <a:prstGeom prst="rect">
            <a:avLst/>
          </a:prstGeom>
          <a:solidFill>
            <a:srgbClr val="1D50A1"/>
          </a:solidFill>
        </p:spPr>
        <p:txBody>
          <a:bodyPr vert="horz" wrap="square" lIns="0" tIns="712470" rIns="0" bIns="0" rtlCol="0">
            <a:spAutoFit/>
          </a:bodyPr>
          <a:lstStyle/>
          <a:p>
            <a:pPr marL="639445">
              <a:lnSpc>
                <a:spcPct val="100000"/>
              </a:lnSpc>
              <a:spcBef>
                <a:spcPts val="5610"/>
              </a:spcBef>
            </a:pPr>
            <a:r>
              <a:rPr sz="8800" b="1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88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054602" y="2773298"/>
            <a:ext cx="4083050" cy="0"/>
          </a:xfrm>
          <a:custGeom>
            <a:rect l="l" t="t" r="r" b="b"/>
            <a:pathLst>
              <a:path w="4083050">
                <a:moveTo>
                  <a:pt x="0" y="0"/>
                </a:moveTo>
                <a:lnTo>
                  <a:pt x="4082796" y="0"/>
                </a:lnTo>
              </a:path>
            </a:pathLst>
          </a:custGeom>
          <a:ln w="35813">
            <a:solidFill>
              <a:srgbClr val="1D50A1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037838" y="2190750"/>
            <a:ext cx="4102100" cy="513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/>
              <a:t>医疗器械集采工作回顾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641597" y="2790393"/>
            <a:ext cx="4850130" cy="1397000"/>
          </a:xfrm>
          <a:prstGeom prst="rect">
            <a:avLst/>
          </a:prstGeom>
        </p:spPr>
        <p:txBody>
          <a:bodyPr vert="horz" wrap="square" lIns="0" tIns="165100" rIns="0" bIns="0" rtlCol="0">
            <a:spAutoFit/>
          </a:bodyPr>
          <a:lstStyle/>
          <a:p>
            <a:pPr marL="520700" lvl="1" indent="-508634">
              <a:lnSpc>
                <a:spcPct val="100000"/>
              </a:lnSpc>
              <a:spcBef>
                <a:spcPts val="1300"/>
              </a:spcBef>
              <a:buAutoNum type="arabicPeriod"/>
              <a:tabLst>
                <a:tab pos="521334"/>
              </a:tabLst>
            </a:pPr>
            <a:r>
              <a:rPr sz="2000" spc="-5">
                <a:solidFill>
                  <a:srgbClr val="1D50A1"/>
                </a:solidFill>
                <a:latin typeface="黑体"/>
                <a:cs typeface="黑体"/>
              </a:rPr>
              <a:t>医疗器械集采信息汇总</a:t>
            </a:r>
            <a:endParaRPr sz="2000">
              <a:latin typeface="黑体"/>
              <a:cs typeface="黑体"/>
            </a:endParaRPr>
          </a:p>
          <a:p>
            <a:pPr marL="520700" lvl="1" indent="-508634">
              <a:lnSpc>
                <a:spcPct val="100000"/>
              </a:lnSpc>
              <a:spcBef>
                <a:spcPts val="1200"/>
              </a:spcBef>
              <a:buAutoNum type="arabicPeriod"/>
              <a:tabLst>
                <a:tab pos="521334"/>
              </a:tabLst>
            </a:pPr>
            <a:r>
              <a:rPr sz="2000" spc="-5">
                <a:solidFill>
                  <a:srgbClr val="1D50A1"/>
                </a:solidFill>
                <a:latin typeface="黑体"/>
                <a:cs typeface="黑体"/>
              </a:rPr>
              <a:t>202</a:t>
            </a:r>
            <a:r>
              <a:rPr sz="2000">
                <a:solidFill>
                  <a:srgbClr val="1D50A1"/>
                </a:solidFill>
                <a:latin typeface="黑体"/>
                <a:cs typeface="黑体"/>
              </a:rPr>
              <a:t>2</a:t>
            </a:r>
            <a:r>
              <a:rPr sz="2000" spc="-5">
                <a:solidFill>
                  <a:srgbClr val="1D50A1"/>
                </a:solidFill>
                <a:latin typeface="黑体"/>
                <a:cs typeface="黑体"/>
              </a:rPr>
              <a:t>年高值医用耗材集采区域竞争格局</a:t>
            </a:r>
            <a:endParaRPr sz="2000">
              <a:latin typeface="黑体"/>
              <a:cs typeface="黑体"/>
            </a:endParaRPr>
          </a:p>
          <a:p>
            <a:pPr marL="520700" lvl="1" indent="-508634">
              <a:lnSpc>
                <a:spcPct val="100000"/>
              </a:lnSpc>
              <a:spcBef>
                <a:spcPts val="1200"/>
              </a:spcBef>
              <a:buAutoNum type="arabicPeriod"/>
              <a:tabLst>
                <a:tab pos="521334"/>
              </a:tabLst>
            </a:pPr>
            <a:r>
              <a:rPr sz="2000" spc="-5">
                <a:solidFill>
                  <a:srgbClr val="1D50A1"/>
                </a:solidFill>
                <a:latin typeface="黑体"/>
                <a:cs typeface="黑体"/>
              </a:rPr>
              <a:t>202</a:t>
            </a:r>
            <a:r>
              <a:rPr sz="2000">
                <a:solidFill>
                  <a:srgbClr val="1D50A1"/>
                </a:solidFill>
                <a:latin typeface="黑体"/>
                <a:cs typeface="黑体"/>
              </a:rPr>
              <a:t>2</a:t>
            </a:r>
            <a:r>
              <a:rPr sz="2000" spc="-5">
                <a:solidFill>
                  <a:srgbClr val="1D50A1"/>
                </a:solidFill>
                <a:latin typeface="黑体"/>
                <a:cs typeface="黑体"/>
              </a:rPr>
              <a:t>年高值医用耗材集采品类竞争格局</a:t>
            </a:r>
            <a:endParaRPr sz="2000">
              <a:latin typeface="黑体"/>
              <a:cs typeface="黑体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9038843" y="2220467"/>
            <a:ext cx="2678430" cy="2417445"/>
          </a:xfrm>
          <a:custGeom>
            <a:rect l="l" t="t" r="r" b="b"/>
            <a:pathLst>
              <a:path w="2678429" h="2417445">
                <a:moveTo>
                  <a:pt x="0" y="2417063"/>
                </a:moveTo>
                <a:lnTo>
                  <a:pt x="2678429" y="2417063"/>
                </a:lnTo>
                <a:lnTo>
                  <a:pt x="2678429" y="0"/>
                </a:lnTo>
                <a:lnTo>
                  <a:pt x="0" y="0"/>
                </a:lnTo>
                <a:lnTo>
                  <a:pt x="0" y="2417063"/>
                </a:lnTo>
                <a:close/>
              </a:path>
            </a:pathLst>
          </a:custGeom>
          <a:solidFill>
            <a:srgbClr val="1D50A1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https://d.book118.com/508053074013006025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FF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256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Times New Roman</vt:lpstr>
      <vt:lpstr>Office Theme</vt:lpstr>
      <vt:lpstr>PowerPoint Presentation</vt:lpstr>
      <vt:lpstr>医疗集采历史变迁</vt:lpstr>
      <vt:lpstr>医疗集采历史变迁</vt:lpstr>
      <vt:lpstr>1.1 医疗集采发展概述</vt:lpstr>
      <vt:lpstr>1.2 医疗集采发展阶段：探索试点阶段（ 1990年-1999年）</vt:lpstr>
      <vt:lpstr>1.2 医疗集采发展阶段：制度建立阶段（ 2000年-2009年）</vt:lpstr>
      <vt:lpstr>1.2 医疗集采发展阶段：制度完善阶段（ 2010年-2017年）</vt:lpstr>
      <vt:lpstr>1.2 医疗集采发展阶段：医保治理阶段（ 2018年至今）</vt:lpstr>
      <vt:lpstr>1.2 医疗集采发展阶段：医保治理阶段（ 2018年至今）</vt:lpstr>
      <vt:lpstr>药品集采工作回顾</vt:lpstr>
      <vt:lpstr>2.1 药品集采历史信息汇总</vt:lpstr>
      <vt:lpstr>2.1 药品集采历史信息汇总</vt:lpstr>
      <vt:lpstr>2.2 投标数量最多的公司--齐鲁制药</vt:lpstr>
      <vt:lpstr>2.2 中标数量最多的公司--齐鲁制药</vt:lpstr>
      <vt:lpstr>2.2 中标率最高的企业--华海药业和塞隆药业</vt:lpstr>
      <vt:lpstr>2.3 最热门产品--奥美拉唑注射剂</vt:lpstr>
      <vt:lpstr>2.3 中标最多产品--奥美拉唑注射剂等5个产品</vt:lpstr>
      <vt:lpstr>2.3 中选率最高产品--米卡芬净和甲泼尼龙</vt:lpstr>
      <vt:lpstr>2.3 降幅最大产品--富马酸丙酚替诺福韦片</vt:lpstr>
      <vt:lpstr>医疗器械集采工作回顾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2024-09-01T12:19:56.278</cp:lastPrinted>
  <dcterms:created xsi:type="dcterms:W3CDTF">2024-09-01T04:19:56Z</dcterms:created>
  <dcterms:modified xsi:type="dcterms:W3CDTF">2024-09-01T04:19:58Z</dcterms:modified>
</cp:coreProperties>
</file>