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120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30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image" Target="../media/image2.png" /><Relationship Id="rId12" Type="http://schemas.openxmlformats.org/officeDocument/2006/relationships/tags" Target="../tags/tag10.xml" /><Relationship Id="rId13" Type="http://schemas.openxmlformats.org/officeDocument/2006/relationships/image" Target="../media/image3.png" /><Relationship Id="rId14" Type="http://schemas.openxmlformats.org/officeDocument/2006/relationships/tags" Target="../tags/tag11.xml" /><Relationship Id="rId15" Type="http://schemas.openxmlformats.org/officeDocument/2006/relationships/image" Target="../media/image4.pn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tags" Target="../tags/tag13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image" Target="../media/image7.png" /><Relationship Id="rId11" Type="http://schemas.openxmlformats.org/officeDocument/2006/relationships/tags" Target="../tags/tag2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jpeg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2.xml" /><Relationship Id="rId11" Type="http://schemas.openxmlformats.org/officeDocument/2006/relationships/image" Target="../media/image2.png" /><Relationship Id="rId12" Type="http://schemas.openxmlformats.org/officeDocument/2006/relationships/tags" Target="../tags/tag73.xml" /><Relationship Id="rId13" Type="http://schemas.openxmlformats.org/officeDocument/2006/relationships/image" Target="../media/image3.png" /><Relationship Id="rId14" Type="http://schemas.openxmlformats.org/officeDocument/2006/relationships/tags" Target="../tags/tag74.xml" /><Relationship Id="rId15" Type="http://schemas.openxmlformats.org/officeDocument/2006/relationships/image" Target="../media/image4.png" /><Relationship Id="rId16" Type="http://schemas.openxmlformats.org/officeDocument/2006/relationships/tags" Target="../tags/tag75.xml" /><Relationship Id="rId17" Type="http://schemas.openxmlformats.org/officeDocument/2006/relationships/image" Target="../media/image5.png" /><Relationship Id="rId18" Type="http://schemas.openxmlformats.org/officeDocument/2006/relationships/tags" Target="../tags/tag7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EA8A0-4CB7-4EF4-84E8-576E33F83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4A327-8FF3-4D2B-8051-775974F03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703E1-E6A0-4C1E-B068-0F1E4CE3E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80788-A6F8-4FE5-AB1E-7CA9FE886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FB2BCD-8813-4FF8-913D-2DC7A9EA7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FF3E00-BD86-4CE3-88C2-8028DC40D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2D3778-5946-4C52-AFB2-71DF0DAA6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87F90-B5C1-49DF-BD30-46B30D525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D6571-6C2F-4078-B091-F7F696DBB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F0803-2924-4756-B1E7-A4F1EF11E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DCF2EB-5FDD-4DF3-9FE4-80A0F7E73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2"/>
          <p:cNvPicPr/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5" y="1"/>
            <a:ext cx="12191930" cy="6857998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1987550" y="2547824"/>
            <a:ext cx="8216900" cy="1697990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8780" b="0" i="0" u="none" strike="noStrike" cap="none" spc="-200" normalizeH="0" baseline="0" noProof="1">
                <a:solidFill>
                  <a:schemeClr val="lt1">
                    <a:lumMod val="100000"/>
                  </a:schemeClr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3074353" y="1859274"/>
            <a:ext cx="6043295" cy="482175"/>
          </a:xfrm>
          <a:noFill/>
          <a:ln w="19050">
            <a:noFill/>
          </a:ln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2200" b="0" i="0" u="none" strike="noStrike" cap="none" spc="100" normalizeH="0" baseline="0" noProof="1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公司名占位符 6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1987551" y="4283915"/>
            <a:ext cx="8216899" cy="365126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600" spc="34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公司名</a:t>
            </a:r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987551" y="4710521"/>
            <a:ext cx="8216899" cy="467263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2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682" name="任意多边形 23"/>
          <p:cNvSpPr/>
          <p:nvPr>
            <p:custDataLst>
              <p:tags r:id="rId10"/>
            </p:custDataLst>
          </p:nvPr>
        </p:nvSpPr>
        <p:spPr>
          <a:xfrm>
            <a:off x="3063765" y="1718939"/>
            <a:ext cx="6064470" cy="65521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98" h="952">
                <a:moveTo>
                  <a:pt x="1098" y="186"/>
                </a:moveTo>
                <a:lnTo>
                  <a:pt x="1098" y="186"/>
                </a:lnTo>
                <a:lnTo>
                  <a:pt x="28" y="186"/>
                </a:lnTo>
                <a:lnTo>
                  <a:pt x="28" y="923"/>
                </a:lnTo>
                <a:lnTo>
                  <a:pt x="9270" y="923"/>
                </a:lnTo>
                <a:lnTo>
                  <a:pt x="9270" y="186"/>
                </a:lnTo>
                <a:lnTo>
                  <a:pt x="1098" y="186"/>
                </a:lnTo>
                <a:close/>
                <a:moveTo>
                  <a:pt x="0" y="0"/>
                </a:moveTo>
                <a:lnTo>
                  <a:pt x="1098" y="0"/>
                </a:lnTo>
                <a:lnTo>
                  <a:pt x="1098" y="157"/>
                </a:lnTo>
                <a:lnTo>
                  <a:pt x="9270" y="157"/>
                </a:lnTo>
                <a:lnTo>
                  <a:pt x="9270" y="157"/>
                </a:lnTo>
                <a:lnTo>
                  <a:pt x="9298" y="157"/>
                </a:lnTo>
                <a:lnTo>
                  <a:pt x="9298" y="951"/>
                </a:lnTo>
                <a:lnTo>
                  <a:pt x="9298" y="951"/>
                </a:lnTo>
                <a:lnTo>
                  <a:pt x="9298" y="952"/>
                </a:lnTo>
                <a:lnTo>
                  <a:pt x="0" y="952"/>
                </a:lnTo>
                <a:lnTo>
                  <a:pt x="0" y="951"/>
                </a:lnTo>
                <a:lnTo>
                  <a:pt x="0" y="951"/>
                </a:lnTo>
                <a:lnTo>
                  <a:pt x="0" y="186"/>
                </a:lnTo>
                <a:lnTo>
                  <a:pt x="0" y="15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j-ea"/>
              <a:ea typeface="+mj-ea"/>
            </a:endParaRPr>
          </a:p>
        </p:txBody>
      </p:sp>
      <p:pic>
        <p:nvPicPr>
          <p:cNvPr id="2097157" name="图片 3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3029" y="820507"/>
            <a:ext cx="877900" cy="542591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925643" y="834755"/>
            <a:ext cx="341406" cy="542591"/>
          </a:xfrm>
          <a:prstGeom prst="rect">
            <a:avLst/>
          </a:prstGeom>
        </p:spPr>
      </p:pic>
      <p:pic>
        <p:nvPicPr>
          <p:cNvPr id="2097161" name="图片 34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8372" y="719914"/>
            <a:ext cx="195089" cy="743776"/>
          </a:xfrm>
          <a:prstGeom prst="rect">
            <a:avLst/>
          </a:prstGeom>
        </p:spPr>
      </p:pic>
      <p:pic>
        <p:nvPicPr>
          <p:cNvPr id="2097163" name="图片 37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07511" y="6198428"/>
            <a:ext cx="768163" cy="27434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9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1"/>
            <a:ext cx="12189600" cy="6857998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6831715" y="750991"/>
            <a:ext cx="4644228" cy="958322"/>
          </a:xfrm>
        </p:spPr>
        <p:txBody>
          <a:bodyPr vert="horz" wrap="square" tIns="0" bIns="0" rtlCol="0" anchor="b" anchorCtr="0">
            <a:normAutofit lnSpcReduction="20000"/>
          </a:bodyPr>
          <a:lstStyle>
            <a:lvl1pPr marL="0" indent="0" algn="l">
              <a:buFont typeface="Arial" pitchFamily="34" charset="0"/>
              <a:buNone/>
              <a:defRPr lang="zh-CN" altLang="en-US" sz="6000" b="0" i="0" spc="43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副标题 2"/>
          <p:cNvSpPr>
            <a:spLocks noGrp="1"/>
          </p:cNvSpPr>
          <p:nvPr userDrawn="1">
            <p:ph type="body" idx="1" hasCustomPrompt="1"/>
            <p:custDataLst>
              <p:tags r:id="rId4"/>
            </p:custDataLst>
          </p:nvPr>
        </p:nvSpPr>
        <p:spPr>
          <a:xfrm>
            <a:off x="6839871" y="1750437"/>
            <a:ext cx="4628229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 algn="l">
              <a:buFont typeface="Arial" pitchFamily="34" charset="0"/>
              <a:buNone/>
              <a:defRPr lang="zh-CN" altLang="en-US" sz="2800" b="0" i="0" spc="149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3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8"/>
            </p:custDataLst>
          </p:nvPr>
        </p:nvCxnSpPr>
        <p:spPr>
          <a:xfrm>
            <a:off x="6881721" y="2398322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9"/>
            </p:custDataLst>
          </p:nvPr>
        </p:nvCxnSpPr>
        <p:spPr>
          <a:xfrm>
            <a:off x="6850765" y="2398322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5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54118" y="431944"/>
            <a:ext cx="768163" cy="26824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8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001328" y="2436419"/>
            <a:ext cx="8186468" cy="1152000"/>
          </a:xfrm>
        </p:spPr>
        <p:txBody>
          <a:bodyPr wrap="square" anchor="b">
            <a:normAutofit/>
          </a:bodyPr>
          <a:lstStyle>
            <a:lvl1pPr algn="ctr">
              <a:defRPr sz="5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2001328" y="3696419"/>
            <a:ext cx="8186468" cy="936000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5" y="1"/>
            <a:ext cx="12191930" cy="6857998"/>
          </a:xfrm>
          <a:prstGeom prst="rect">
            <a:avLst/>
          </a:prstGeom>
        </p:spPr>
      </p:pic>
      <p:sp>
        <p:nvSpPr>
          <p:cNvPr id="1048774" name="任意多边形 23"/>
          <p:cNvSpPr/>
          <p:nvPr userDrawn="1">
            <p:custDataLst>
              <p:tags r:id="rId3"/>
            </p:custDataLst>
          </p:nvPr>
        </p:nvSpPr>
        <p:spPr>
          <a:xfrm>
            <a:off x="3063765" y="1718939"/>
            <a:ext cx="6064470" cy="65521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98" h="952">
                <a:moveTo>
                  <a:pt x="1098" y="186"/>
                </a:moveTo>
                <a:lnTo>
                  <a:pt x="1098" y="186"/>
                </a:lnTo>
                <a:lnTo>
                  <a:pt x="28" y="186"/>
                </a:lnTo>
                <a:lnTo>
                  <a:pt x="28" y="923"/>
                </a:lnTo>
                <a:lnTo>
                  <a:pt x="9270" y="923"/>
                </a:lnTo>
                <a:lnTo>
                  <a:pt x="9270" y="186"/>
                </a:lnTo>
                <a:lnTo>
                  <a:pt x="1098" y="186"/>
                </a:lnTo>
                <a:close/>
                <a:moveTo>
                  <a:pt x="0" y="0"/>
                </a:moveTo>
                <a:lnTo>
                  <a:pt x="1098" y="0"/>
                </a:lnTo>
                <a:lnTo>
                  <a:pt x="1098" y="157"/>
                </a:lnTo>
                <a:lnTo>
                  <a:pt x="9270" y="157"/>
                </a:lnTo>
                <a:lnTo>
                  <a:pt x="9270" y="157"/>
                </a:lnTo>
                <a:lnTo>
                  <a:pt x="9298" y="157"/>
                </a:lnTo>
                <a:lnTo>
                  <a:pt x="9298" y="951"/>
                </a:lnTo>
                <a:lnTo>
                  <a:pt x="9298" y="951"/>
                </a:lnTo>
                <a:lnTo>
                  <a:pt x="9298" y="952"/>
                </a:lnTo>
                <a:lnTo>
                  <a:pt x="0" y="952"/>
                </a:lnTo>
                <a:lnTo>
                  <a:pt x="0" y="951"/>
                </a:lnTo>
                <a:lnTo>
                  <a:pt x="0" y="951"/>
                </a:lnTo>
                <a:lnTo>
                  <a:pt x="0" y="186"/>
                </a:lnTo>
                <a:lnTo>
                  <a:pt x="0" y="15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j-ea"/>
              <a:ea typeface="+mj-ea"/>
              <a:cs typeface="+mn-lt"/>
            </a:endParaRPr>
          </a:p>
        </p:txBody>
      </p:sp>
      <p:sp>
        <p:nvSpPr>
          <p:cNvPr id="1048776" name="标题 1"/>
          <p:cNvSpPr>
            <a:spLocks noGrp="1"/>
          </p:cNvSpPr>
          <p:nvPr userDrawn="1">
            <p:ph type="ctrTitle" hasCustomPrompt="1"/>
            <p:custDataLst>
              <p:tags r:id="rId4"/>
            </p:custDataLst>
          </p:nvPr>
        </p:nvSpPr>
        <p:spPr>
          <a:xfrm>
            <a:off x="1987550" y="2547824"/>
            <a:ext cx="8216900" cy="1599566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8780" b="0" i="0" u="none" strike="noStrike" cap="none" spc="-200" normalizeH="0" baseline="0" noProof="1">
                <a:solidFill>
                  <a:schemeClr val="lt1">
                    <a:lumMod val="100000"/>
                  </a:schemeClr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78" name="副标题 2"/>
          <p:cNvSpPr>
            <a:spLocks noGrp="1"/>
          </p:cNvSpPr>
          <p:nvPr userDrawn="1">
            <p:ph type="subTitle" idx="1" hasCustomPrompt="1"/>
            <p:custDataLst>
              <p:tags r:id="rId5"/>
            </p:custDataLst>
          </p:nvPr>
        </p:nvSpPr>
        <p:spPr>
          <a:xfrm>
            <a:off x="3117642" y="1859274"/>
            <a:ext cx="6043295" cy="482175"/>
          </a:xfrm>
          <a:noFill/>
          <a:ln w="19050">
            <a:noFill/>
          </a:ln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2200" b="0" i="0" u="none" strike="noStrike" cap="none" spc="100" normalizeH="0" baseline="0" noProof="1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 userDrawn="1"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 userDrawn="1"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 userDrawn="1"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6" name="公司名占位符 6"/>
          <p:cNvSpPr>
            <a:spLocks noGrp="1"/>
          </p:cNvSpPr>
          <p:nvPr userDrawn="1">
            <p:ph type="body" sz="quarter" idx="13" hasCustomPrompt="1"/>
            <p:custDataLst>
              <p:tags r:id="rId9"/>
            </p:custDataLst>
          </p:nvPr>
        </p:nvSpPr>
        <p:spPr>
          <a:xfrm>
            <a:off x="1987550" y="4283914"/>
            <a:ext cx="8216900" cy="377077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600" spc="34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公司名</a:t>
            </a:r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1987550" y="4715551"/>
            <a:ext cx="8216900" cy="467263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2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署名</a:t>
            </a:r>
            <a:endParaRPr lang="zh-CN" altLang="en-US"/>
          </a:p>
        </p:txBody>
      </p:sp>
      <p:pic>
        <p:nvPicPr>
          <p:cNvPr id="2097173" name="图片 17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3029" y="820507"/>
            <a:ext cx="877900" cy="542591"/>
          </a:xfrm>
          <a:prstGeom prst="rect">
            <a:avLst/>
          </a:prstGeom>
        </p:spPr>
      </p:pic>
      <p:pic>
        <p:nvPicPr>
          <p:cNvPr id="2097175" name="图片 19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925643" y="834755"/>
            <a:ext cx="341406" cy="542591"/>
          </a:xfrm>
          <a:prstGeom prst="rect">
            <a:avLst/>
          </a:prstGeom>
        </p:spPr>
      </p:pic>
      <p:pic>
        <p:nvPicPr>
          <p:cNvPr id="2097177" name="图片 25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8372" y="719914"/>
            <a:ext cx="195089" cy="743776"/>
          </a:xfrm>
          <a:prstGeom prst="rect">
            <a:avLst/>
          </a:prstGeom>
        </p:spPr>
      </p:pic>
      <p:pic>
        <p:nvPicPr>
          <p:cNvPr id="2097179" name="图片 26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07511" y="6198428"/>
            <a:ext cx="768163" cy="27434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9.jpeg" /><Relationship Id="rId13" Type="http://schemas.openxmlformats.org/officeDocument/2006/relationships/tags" Target="../tags/tag77.xml" /><Relationship Id="rId14" Type="http://schemas.openxmlformats.org/officeDocument/2006/relationships/tags" Target="../tags/tag78.xml" /><Relationship Id="rId15" Type="http://schemas.openxmlformats.org/officeDocument/2006/relationships/tags" Target="../tags/tag79.xml" /><Relationship Id="rId16" Type="http://schemas.openxmlformats.org/officeDocument/2006/relationships/tags" Target="../tags/tag80.xml" /><Relationship Id="rId17" Type="http://schemas.openxmlformats.org/officeDocument/2006/relationships/tags" Target="../tags/tag81.xml" /><Relationship Id="rId18" Type="http://schemas.openxmlformats.org/officeDocument/2006/relationships/tags" Target="../tags/tag82.xml" /><Relationship Id="rId19" Type="http://schemas.openxmlformats.org/officeDocument/2006/relationships/tags" Target="../tags/tag8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200" y="1"/>
            <a:ext cx="12189600" cy="6857999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1194" r:id="rId2"/>
    <p:sldLayoutId id="2147511195" r:id="rId3"/>
    <p:sldLayoutId id="2147511196" r:id="rId4"/>
    <p:sldLayoutId id="2147511197" r:id="rId5"/>
    <p:sldLayoutId id="2147511198" r:id="rId6"/>
    <p:sldLayoutId id="2147511199" r:id="rId7"/>
    <p:sldLayoutId id="2147511200" r:id="rId8"/>
    <p:sldLayoutId id="2147511201" r:id="rId9"/>
    <p:sldLayoutId id="2147511202" r:id="rId10"/>
    <p:sldLayoutId id="214751120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lt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20" Type="http://schemas.openxmlformats.org/officeDocument/2006/relationships/tags" Target="../tags/tag228.xml" /><Relationship Id="rId21" Type="http://schemas.openxmlformats.org/officeDocument/2006/relationships/tags" Target="../tags/tag229.xml" /><Relationship Id="rId22" Type="http://schemas.openxmlformats.org/officeDocument/2006/relationships/tags" Target="../tags/tag230.xml" /><Relationship Id="rId23" Type="http://schemas.openxmlformats.org/officeDocument/2006/relationships/tags" Target="../tags/tag231.xml" /><Relationship Id="rId24" Type="http://schemas.openxmlformats.org/officeDocument/2006/relationships/tags" Target="../tags/tag232.xml" /><Relationship Id="rId25" Type="http://schemas.openxmlformats.org/officeDocument/2006/relationships/tags" Target="../tags/tag233.xml" /><Relationship Id="rId26" Type="http://schemas.openxmlformats.org/officeDocument/2006/relationships/tags" Target="../tags/tag234.xml" /><Relationship Id="rId27" Type="http://schemas.openxmlformats.org/officeDocument/2006/relationships/tags" Target="../tags/tag235.xml" /><Relationship Id="rId28" Type="http://schemas.openxmlformats.org/officeDocument/2006/relationships/tags" Target="../tags/tag236.xml" /><Relationship Id="rId29" Type="http://schemas.openxmlformats.org/officeDocument/2006/relationships/tags" Target="../tags/tag237.xml" /><Relationship Id="rId3" Type="http://schemas.openxmlformats.org/officeDocument/2006/relationships/tags" Target="../tags/tag211.xml" /><Relationship Id="rId30" Type="http://schemas.openxmlformats.org/officeDocument/2006/relationships/tags" Target="../tags/tag238.xml" /><Relationship Id="rId31" Type="http://schemas.openxmlformats.org/officeDocument/2006/relationships/tags" Target="../tags/tag239.xml" /><Relationship Id="rId32" Type="http://schemas.openxmlformats.org/officeDocument/2006/relationships/tags" Target="../tags/tag240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tags" Target="../tags/tag253.xml" /><Relationship Id="rId15" Type="http://schemas.openxmlformats.org/officeDocument/2006/relationships/tags" Target="../tags/tag254.xml" /><Relationship Id="rId16" Type="http://schemas.openxmlformats.org/officeDocument/2006/relationships/tags" Target="../tags/tag255.xml" /><Relationship Id="rId17" Type="http://schemas.openxmlformats.org/officeDocument/2006/relationships/tags" Target="../tags/tag256.xml" /><Relationship Id="rId18" Type="http://schemas.openxmlformats.org/officeDocument/2006/relationships/tags" Target="../tags/tag257.xml" /><Relationship Id="rId19" Type="http://schemas.openxmlformats.org/officeDocument/2006/relationships/tags" Target="../tags/tag258.xml" /><Relationship Id="rId2" Type="http://schemas.openxmlformats.org/officeDocument/2006/relationships/tags" Target="../tags/tag241.xml" /><Relationship Id="rId20" Type="http://schemas.openxmlformats.org/officeDocument/2006/relationships/tags" Target="../tags/tag259.xml" /><Relationship Id="rId21" Type="http://schemas.openxmlformats.org/officeDocument/2006/relationships/tags" Target="../tags/tag260.xml" /><Relationship Id="rId22" Type="http://schemas.openxmlformats.org/officeDocument/2006/relationships/tags" Target="../tags/tag261.xml" /><Relationship Id="rId23" Type="http://schemas.openxmlformats.org/officeDocument/2006/relationships/tags" Target="../tags/tag262.xml" /><Relationship Id="rId24" Type="http://schemas.openxmlformats.org/officeDocument/2006/relationships/tags" Target="../tags/tag263.xml" /><Relationship Id="rId25" Type="http://schemas.openxmlformats.org/officeDocument/2006/relationships/tags" Target="../tags/tag264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5.xml" /><Relationship Id="rId3" Type="http://schemas.openxmlformats.org/officeDocument/2006/relationships/tags" Target="../tags/tag266.xml" /><Relationship Id="rId4" Type="http://schemas.openxmlformats.org/officeDocument/2006/relationships/tags" Target="../tags/tag26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14" Type="http://schemas.openxmlformats.org/officeDocument/2006/relationships/tags" Target="../tags/tag280.xml" /><Relationship Id="rId15" Type="http://schemas.openxmlformats.org/officeDocument/2006/relationships/tags" Target="../tags/tag281.xml" /><Relationship Id="rId16" Type="http://schemas.openxmlformats.org/officeDocument/2006/relationships/tags" Target="../tags/tag282.xml" /><Relationship Id="rId17" Type="http://schemas.openxmlformats.org/officeDocument/2006/relationships/tags" Target="../tags/tag283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2.xml" /><Relationship Id="rId11" Type="http://schemas.openxmlformats.org/officeDocument/2006/relationships/tags" Target="../tags/tag293.xml" /><Relationship Id="rId12" Type="http://schemas.openxmlformats.org/officeDocument/2006/relationships/tags" Target="../tags/tag294.xml" /><Relationship Id="rId13" Type="http://schemas.openxmlformats.org/officeDocument/2006/relationships/tags" Target="../tags/tag295.xml" /><Relationship Id="rId2" Type="http://schemas.openxmlformats.org/officeDocument/2006/relationships/tags" Target="../tags/tag284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2" Type="http://schemas.openxmlformats.org/officeDocument/2006/relationships/tags" Target="../tags/tag296.xml" /><Relationship Id="rId3" Type="http://schemas.openxmlformats.org/officeDocument/2006/relationships/tags" Target="../tags/tag297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54002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临床研究训练教学设计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 fontScale="95455" lnSpcReduction="1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金山办公软件有限公司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8333" lnSpcReduction="2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2857" lnSpcReduction="20000"/>
          </a:bodyPr>
          <a:lstStyle/>
          <a:p>
            <a:r>
              <a:rPr lang="en-US" altLang="zh-CN">
                <a:sym typeface="+mn-ea"/>
              </a:rPr>
              <a:t>CONTENTS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4"/>
            </p:custDataLst>
          </p:nvPr>
        </p:nvSpPr>
        <p:spPr>
          <a:xfrm>
            <a:off x="6545262" y="257714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5"/>
            </p:custDataLst>
          </p:nvPr>
        </p:nvSpPr>
        <p:spPr>
          <a:xfrm>
            <a:off x="7336540" y="257714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6"/>
            </p:custDataLst>
          </p:nvPr>
        </p:nvSpPr>
        <p:spPr>
          <a:xfrm>
            <a:off x="6545262" y="3142412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7"/>
            </p:custDataLst>
          </p:nvPr>
        </p:nvSpPr>
        <p:spPr>
          <a:xfrm>
            <a:off x="7336540" y="3142412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临床研究训练教学目的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8"/>
            </p:custDataLst>
          </p:nvPr>
        </p:nvSpPr>
        <p:spPr>
          <a:xfrm>
            <a:off x="6545262" y="370767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9"/>
            </p:custDataLst>
          </p:nvPr>
        </p:nvSpPr>
        <p:spPr>
          <a:xfrm>
            <a:off x="7336540" y="370767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临床研究训练教学内容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0"/>
            </p:custDataLst>
          </p:nvPr>
        </p:nvSpPr>
        <p:spPr>
          <a:xfrm>
            <a:off x="6545262" y="4272942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1"/>
            </p:custDataLst>
          </p:nvPr>
        </p:nvSpPr>
        <p:spPr>
          <a:xfrm>
            <a:off x="7336540" y="4272942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临床研究训练教学方法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2"/>
            </p:custDataLst>
          </p:nvPr>
        </p:nvSpPr>
        <p:spPr>
          <a:xfrm>
            <a:off x="6545262" y="483820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3"/>
            </p:custDataLst>
          </p:nvPr>
        </p:nvSpPr>
        <p:spPr>
          <a:xfrm>
            <a:off x="7336540" y="483820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临床研究训练教学评估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序号"/>
          <p:cNvSpPr txBox="1"/>
          <p:nvPr>
            <p:custDataLst>
              <p:tags r:id="rId14"/>
            </p:custDataLst>
          </p:nvPr>
        </p:nvSpPr>
        <p:spPr>
          <a:xfrm>
            <a:off x="6545262" y="5403473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5"/>
            </p:custDataLst>
          </p:nvPr>
        </p:nvSpPr>
        <p:spPr>
          <a:xfrm>
            <a:off x="7336540" y="5403473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临床研究训练教学师资队伍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临床研究训练教学目的</a:t>
            </a:r>
            <a:endParaRPr lang="zh-CN" altLang="en-US"/>
          </a:p>
        </p:txBody>
      </p:sp>
      <p:sp>
        <p:nvSpPr>
          <p:cNvPr id="104890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培养临床研究能力</a:t>
            </a:r>
            <a:endParaRPr lang="zh-CN" altLang="en-US"/>
          </a:p>
        </p:txBody>
      </p:sp>
      <p:sp>
        <p:nvSpPr>
          <p:cNvPr id="1048940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318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掌握临床研究基本知识和技能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46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318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培养临床研究设计和实施能力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52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318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提高临床研究数据分析和结果解释能力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8958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318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培养临床研究伦理和法规意识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提高医学研究水平</a:t>
            </a:r>
            <a:endParaRPr lang="zh-CN" altLang="en-US"/>
          </a:p>
        </p:txBody>
      </p:sp>
      <p:sp>
        <p:nvSpPr>
          <p:cNvPr id="104899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培养医学研究人才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提高医学研究质量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推动医学研究创新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促进医学研究与临床实践的结合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促进医学科学发展</a:t>
            </a:r>
            <a:endParaRPr lang="zh-CN" altLang="en-US"/>
          </a:p>
        </p:txBody>
      </p:sp>
      <p:sp>
        <p:nvSpPr>
          <p:cNvPr id="104905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推动医学研究的发展和进步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提高医学生的临床研究能力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7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培养医学生的创新思维和实践能力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提高医学生的综合素质和竞争力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培养医学创新人才</a:t>
            </a:r>
            <a:endParaRPr lang="zh-CN" altLang="en-US"/>
          </a:p>
        </p:txBody>
      </p:sp>
      <p:sp>
        <p:nvSpPr>
          <p:cNvPr id="104912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提高医学生的临床研究能力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培养医学生的创新思维和实践能力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增强医学生的团队合作和沟通能力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促进医学生的职业发展和个人成长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临床研究训练教学内容</a:t>
            </a:r>
            <a:endParaRPr lang="zh-CN" altLang="en-US"/>
          </a:p>
        </p:txBody>
      </p:sp>
      <p:sp>
        <p:nvSpPr>
          <p:cNvPr id="1049180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临床研究基础理论</a:t>
            </a:r>
            <a:endParaRPr lang="zh-CN" altLang="en-US"/>
          </a:p>
        </p:txBody>
      </p:sp>
      <p:sp>
        <p:nvSpPr>
          <p:cNvPr id="104921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临床研究的定义和目的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临床研究的质量控制和评价标准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临床研究的结果解释和报告撰写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临床研究的基本原则和伦理要求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临床研究的数据收集和分析方法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临床研究的设计方法和步骤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临床研究方法</a:t>
            </a:r>
            <a:endParaRPr lang="zh-CN" altLang="en-US"/>
          </a:p>
        </p:txBody>
      </p:sp>
      <p:sp>
        <p:nvSpPr>
          <p:cNvPr id="104929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研究结果解释：研究结果的意义、局限性和推广性等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0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数据分析：描述性统计分析、推论统计分析等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数据收集：问卷调查、访谈、观察等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2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研究设计：随机对照试验、队列研究、病例对照研究等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临床研究设计</a:t>
            </a:r>
            <a:endParaRPr lang="zh-CN" altLang="en-US"/>
          </a:p>
        </p:txBody>
      </p:sp>
      <p:sp>
        <p:nvSpPr>
          <p:cNvPr id="104936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7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研究目的：明确研究目的，确定研究问题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研究结果与讨论：分析研究结果，讨论研究结果与研究目的的关系，提出研究结论和建议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数据收集与分析：制定数据收集计划，选择合适的数据分析方法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研究设计：选择合适的研究设计，如随机对照试验、队列研究等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研究方法：选择合适的研究方法，如问卷调查、访谈、观察等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研究对象：确定研究对象，包括纳入标准、排除标准等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临床研究数据分析</a:t>
            </a:r>
            <a:endParaRPr lang="zh-CN" altLang="en-US"/>
          </a:p>
        </p:txBody>
      </p:sp>
      <p:sp>
        <p:nvSpPr>
          <p:cNvPr id="1049442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数据来源：临床试验、观察性研究、回顾性研究等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数据分析方法：描述性统计分析、推论性统计分析、回归分析等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数据类型：定量数据、定性数据、混合数据等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数据可视化：图表、图形、地图等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数据处理：数据清洗、数据转换、数据合并等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数据报告：研究结果、结论、建议等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临床研究训练教学方法</a:t>
            </a:r>
            <a:endParaRPr lang="zh-CN" altLang="en-US"/>
          </a:p>
        </p:txBody>
      </p:sp>
      <p:sp>
        <p:nvSpPr>
          <p:cNvPr id="104952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理论授课</a:t>
            </a:r>
            <a:endParaRPr lang="zh-CN" altLang="en-US"/>
          </a:p>
        </p:txBody>
      </p:sp>
      <p:sp>
        <p:nvSpPr>
          <p:cNvPr id="1049560" name="圆角矩形 5"/>
          <p:cNvSpPr/>
          <p:nvPr>
            <p:custDataLst>
              <p:tags r:id="rId2"/>
            </p:custDataLst>
          </p:nvPr>
        </p:nvSpPr>
        <p:spPr>
          <a:xfrm>
            <a:off x="860720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圆角矩形 3"/>
          <p:cNvSpPr/>
          <p:nvPr>
            <p:custDataLst>
              <p:tags r:id="rId3"/>
            </p:custDataLst>
          </p:nvPr>
        </p:nvSpPr>
        <p:spPr>
          <a:xfrm>
            <a:off x="838200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文本框 5"/>
          <p:cNvSpPr txBox="1"/>
          <p:nvPr>
            <p:custDataLst>
              <p:tags r:id="rId4"/>
            </p:custDataLst>
          </p:nvPr>
        </p:nvSpPr>
        <p:spPr>
          <a:xfrm>
            <a:off x="1007404" y="1860760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授课内容：临床研究基础知识、研究方法、研究设计等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圆角矩形 16"/>
          <p:cNvSpPr/>
          <p:nvPr>
            <p:custDataLst>
              <p:tags r:id="rId5"/>
            </p:custDataLst>
          </p:nvPr>
        </p:nvSpPr>
        <p:spPr>
          <a:xfrm>
            <a:off x="1013490" y="4987990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568" name="圆角矩形 12"/>
          <p:cNvSpPr/>
          <p:nvPr>
            <p:custDataLst>
              <p:tags r:id="rId6"/>
            </p:custDataLst>
          </p:nvPr>
        </p:nvSpPr>
        <p:spPr>
          <a:xfrm>
            <a:off x="3544246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圆角矩形 13"/>
          <p:cNvSpPr/>
          <p:nvPr>
            <p:custDataLst>
              <p:tags r:id="rId7"/>
            </p:custDataLst>
          </p:nvPr>
        </p:nvSpPr>
        <p:spPr>
          <a:xfrm>
            <a:off x="3516248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圆角矩形 15"/>
          <p:cNvSpPr/>
          <p:nvPr>
            <p:custDataLst>
              <p:tags r:id="rId8"/>
            </p:custDataLst>
          </p:nvPr>
        </p:nvSpPr>
        <p:spPr>
          <a:xfrm>
            <a:off x="3739622" y="4992859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574" name="文本框 10"/>
          <p:cNvSpPr txBox="1"/>
          <p:nvPr>
            <p:custDataLst>
              <p:tags r:id="rId9"/>
            </p:custDataLst>
          </p:nvPr>
        </p:nvSpPr>
        <p:spPr>
          <a:xfrm>
            <a:off x="3686670" y="1865629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授课方式：讲解、案例分析、小组讨论、课堂练习等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圆角矩形 5"/>
          <p:cNvSpPr/>
          <p:nvPr>
            <p:custDataLst>
              <p:tags r:id="rId10"/>
            </p:custDataLst>
          </p:nvPr>
        </p:nvSpPr>
        <p:spPr>
          <a:xfrm>
            <a:off x="6222294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圆角矩形 3"/>
          <p:cNvSpPr/>
          <p:nvPr>
            <p:custDataLst>
              <p:tags r:id="rId11"/>
            </p:custDataLst>
          </p:nvPr>
        </p:nvSpPr>
        <p:spPr>
          <a:xfrm>
            <a:off x="6199774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文本框 23"/>
          <p:cNvSpPr txBox="1"/>
          <p:nvPr>
            <p:custDataLst>
              <p:tags r:id="rId12"/>
            </p:custDataLst>
          </p:nvPr>
        </p:nvSpPr>
        <p:spPr>
          <a:xfrm>
            <a:off x="6368978" y="1860760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授课目标：帮助学生掌握临床研究基本知识和技能，提高研究能力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圆角矩形 16"/>
          <p:cNvSpPr/>
          <p:nvPr>
            <p:custDataLst>
              <p:tags r:id="rId13"/>
            </p:custDataLst>
          </p:nvPr>
        </p:nvSpPr>
        <p:spPr>
          <a:xfrm>
            <a:off x="6375065" y="4987990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584" name="圆角矩形 12"/>
          <p:cNvSpPr/>
          <p:nvPr>
            <p:custDataLst>
              <p:tags r:id="rId14"/>
            </p:custDataLst>
          </p:nvPr>
        </p:nvSpPr>
        <p:spPr>
          <a:xfrm>
            <a:off x="8905820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圆角矩形 13"/>
          <p:cNvSpPr/>
          <p:nvPr>
            <p:custDataLst>
              <p:tags r:id="rId15"/>
            </p:custDataLst>
          </p:nvPr>
        </p:nvSpPr>
        <p:spPr>
          <a:xfrm>
            <a:off x="8877823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圆角矩形 15"/>
          <p:cNvSpPr/>
          <p:nvPr>
            <p:custDataLst>
              <p:tags r:id="rId16"/>
            </p:custDataLst>
          </p:nvPr>
        </p:nvSpPr>
        <p:spPr>
          <a:xfrm>
            <a:off x="9101196" y="4992859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590" name="文本框 32"/>
          <p:cNvSpPr txBox="1"/>
          <p:nvPr>
            <p:custDataLst>
              <p:tags r:id="rId17"/>
            </p:custDataLst>
          </p:nvPr>
        </p:nvSpPr>
        <p:spPr>
          <a:xfrm>
            <a:off x="9048244" y="1865629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 fontScale="9130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授课评价：通过考试、作业、课堂表现等方式进行评价，及时反馈学生学习情况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案例分析</a:t>
            </a:r>
            <a:endParaRPr lang="zh-CN" altLang="en-US"/>
          </a:p>
        </p:txBody>
      </p:sp>
      <p:sp>
        <p:nvSpPr>
          <p:cNvPr id="104962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2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案例选择：选择具有代表性的临床研究案例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3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案例分析：对案例进行深入分析，探讨研究方法、结果和结论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3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4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案例讨论：组织学生进行案例讨论，分享观点和看法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64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案例总结：总结案例分析的要点和收获，引导学生掌握临床研究训练的方法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实践操作</a:t>
            </a:r>
            <a:endParaRPr lang="zh-CN" altLang="en-US"/>
          </a:p>
        </p:txBody>
      </p:sp>
      <p:sp>
        <p:nvSpPr>
          <p:cNvPr id="1049684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6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8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模拟临床研究场景，让学生亲身体验研究过程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90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2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提供实际病例，让学生分析并提出研究方案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96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8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0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组织学生参与真实的临床研究项目，提高实践能力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02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邀请专家进行现场指导，解答学生在实践过程中遇到的问题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https://d.book118.com/508054002006006035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e3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ASSEMBLE_CHIP_INDEX" val="7b67a07fc7a04a59b6aca437249ee1cf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4e6c042060bf59843e11a"/>
  <p:tag name="KSO_WM_CHIP_XID" val="6164e6c042060bf59843e117"/>
  <p:tag name="KSO_WM_TAG_VERSION" val="1.0"/>
  <p:tag name="KSO_WM_UNIT_BLOCK" val="0"/>
  <p:tag name="KSO_WM_UNIT_COMPATIBLE" val="0"/>
  <p:tag name="KSO_WM_UNIT_DEC_AREA_ID" val="2810b0389c1a45f3bbd4f10c829e8c82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2},&quot;ReferentInfo&quot;:{&quot;Id&quot;:&quot;7351ffd9e00148b1b1d36a1a4b381ebf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2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df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ASSEMBLE_CHIP_INDEX" val="fd2ce1443bab48e3a78faa4a5e042cf5"/>
  <p:tag name="KSO_WM_BEAUTIFY_FLAG" val="#wm#"/>
  <p:tag name="KSO_WM_CHIP_FILLAREA_FILL_RULE" val="{&quot;fill_align&quot;:&quot;lm&quot;,&quot;fill_mode&quot;:&quot;fix&quot;,&quot;sacle_strategy&quot;:&quot;stretch&quot;}"/>
  <p:tag name="KSO_WM_CHIP_GROUPID" val="619326cc18adb49c6c1f3ec4"/>
  <p:tag name="KSO_WM_CHIP_XID" val="6193567418adb49c6c1f40cc"/>
  <p:tag name="KSO_WM_TAG_VERSION" val="1.0"/>
  <p:tag name="KSO_WM_UNIT_BLOCK" val="0"/>
  <p:tag name="KSO_WM_UNIT_COMPATIBLE" val="0"/>
  <p:tag name="KSO_WM_UNIT_DEC_AREA_ID" val="1e62ce8c8ef84f189ed7648ee9131ab2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ASSEMBLE_CHIP_INDEX" val="fd2ce1443bab48e3a78faa4a5e042cf5"/>
  <p:tag name="KSO_WM_BEAUTIFY_FLAG" val="#wm#"/>
  <p:tag name="KSO_WM_CHIP_FILLAREA_FILL_RULE" val="{&quot;fill_align&quot;:&quot;lm&quot;,&quot;fill_mode&quot;:&quot;fix&quot;,&quot;sacle_strategy&quot;:&quot;stretch&quot;}"/>
  <p:tag name="KSO_WM_CHIP_GROUPID" val="619326cc18adb49c6c1f3ec4"/>
  <p:tag name="KSO_WM_CHIP_XID" val="6193567418adb49c6c1f40cc"/>
  <p:tag name="KSO_WM_TAG_VERSION" val="1.0"/>
  <p:tag name="KSO_WM_UNIT_BLOCK" val="0"/>
  <p:tag name="KSO_WM_UNIT_COMPATIBLE" val="0"/>
  <p:tag name="KSO_WM_UNIT_DEC_AREA_ID" val="695b881eebb54dfab66a63fe3dccf6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c0343a4998aa4e9896b3d72ec5e4827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d7ff610c80d8195a6be94"/>
  <p:tag name="KSO_WM_CHIP_XID" val="61ad7ff8f43d82924ffd5ae1"/>
  <p:tag name="KSO_WM_TAG_VERSION" val="1.0"/>
  <p:tag name="KSO_WM_UNIT_COMPATIBLE" val="0"/>
  <p:tag name="KSO_WM_UNIT_DEC_AREA_ID" val="e6533651e4ec4d10841538da08f0dba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e3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ASSEMBLE_CHIP_INDEX" val="7b67a07fc7a04a59b6aca437249ee1cf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4e6c042060bf59843e11a"/>
  <p:tag name="KSO_WM_CHIP_XID" val="6164e6c042060bf59843e117"/>
  <p:tag name="KSO_WM_TAG_VERSION" val="1.0"/>
  <p:tag name="KSO_WM_UNIT_BLOCK" val="0"/>
  <p:tag name="KSO_WM_UNIT_COMPATIBLE" val="0"/>
  <p:tag name="KSO_WM_UNIT_DEC_AREA_ID" val="2810b0389c1a45f3bbd4f10c829e8c82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2},&quot;ReferentInfo&quot;:{&quot;Id&quot;:&quot;7351ffd9e00148b1b1d36a1a4b381ebf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2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ASSEMBLE_CHIP_INDEX" val="d55175583e5240e29f2383aee2e138f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d7ff610c80d8195a6be94"/>
  <p:tag name="KSO_WM_CHIP_XID" val="61ad7ff8f43d82924ffd5ae2"/>
  <p:tag name="KSO_WM_SLIDE_BACKGROUND_TYPE" val="general"/>
  <p:tag name="KSO_WM_TAG_VERSION" val="1.0"/>
  <p:tag name="KSO_WM_UNIT_COMPATIBLE" val="0"/>
  <p:tag name="KSO_WM_UNIT_DEC_AREA_ID" val="53504985f96f4de5ba17de377ea8375d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SM_LIMIT_TYPE" val="2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f*5"/>
  <p:tag name="KSO_WM_UNIT_INDEX" val="5"/>
  <p:tag name="KSO_WM_UNIT_LAYERLEVEL" val="1"/>
  <p:tag name="KSO_WM_UNIT_NOCLEAR" val="0"/>
  <p:tag name="KSO_WM_UNIT_PRESET_TEXT" val="金山办公软件有限公司"/>
  <p:tag name="KSO_WM_UNIT_SUBTYPE" val="g"/>
  <p:tag name="KSO_WM_UNIT_TYPE" val="f"/>
  <p:tag name="KSO_WM_UNIT_VALUE" val="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SLIDE_ID" val="custom202315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5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09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64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67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0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718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6B5FE4"/>
      </a:accent1>
      <a:accent2>
        <a:srgbClr val="AA51CA"/>
      </a:accent2>
      <a:accent3>
        <a:srgbClr val="CD47AC"/>
      </a:accent3>
      <a:accent4>
        <a:srgbClr val="E0488E"/>
      </a:accent4>
      <a:accent5>
        <a:srgbClr val="E65573"/>
      </a:accent5>
      <a:accent6>
        <a:srgbClr val="E3675E"/>
      </a:accent6>
      <a:hlink>
        <a:srgbClr val="304FFE"/>
      </a:hlink>
      <a:folHlink>
        <a:srgbClr val="492067"/>
      </a:folHlink>
    </a:clrScheme>
    <a:fontScheme name="自定义 132">
      <a:majorFont>
        <a:latin typeface="汉仪文黑-85W"/>
        <a:ea typeface="汉仪文黑-85W"/>
        <a:cs typeface="Arial"/>
      </a:majorFont>
      <a:minorFont>
        <a:latin typeface="汉仪正圆 55简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汉仪文黑-85W</vt:lpstr>
      <vt:lpstr>汉仪正圆 55简</vt:lpstr>
      <vt:lpstr>微软雅黑</vt:lpstr>
      <vt:lpstr>Office Theme</vt:lpstr>
      <vt:lpstr>临床研究训练教学设计</vt:lpstr>
      <vt:lpstr>目录</vt:lpstr>
      <vt:lpstr>添加章节标题</vt:lpstr>
      <vt:lpstr>临床研究训练教学目的</vt:lpstr>
      <vt:lpstr>培养临床研究能力</vt:lpstr>
      <vt:lpstr>提高医学研究水平</vt:lpstr>
      <vt:lpstr>促进医学科学发展</vt:lpstr>
      <vt:lpstr>培养医学创新人才</vt:lpstr>
      <vt:lpstr>临床研究训练教学内容</vt:lpstr>
      <vt:lpstr>临床研究基础理论</vt:lpstr>
      <vt:lpstr>临床研究方法</vt:lpstr>
      <vt:lpstr>临床研究设计</vt:lpstr>
      <vt:lpstr>临床研究数据分析</vt:lpstr>
      <vt:lpstr>临床研究训练教学方法</vt:lpstr>
      <vt:lpstr>理论授课</vt:lpstr>
      <vt:lpstr>案例分析</vt:lpstr>
      <vt:lpstr>实践操作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2024-09-13T17:09:54.532</cp:lastPrinted>
  <dcterms:created xsi:type="dcterms:W3CDTF">2024-09-13T09:09:54Z</dcterms:created>
  <dcterms:modified xsi:type="dcterms:W3CDTF">2024-09-13T09:09:57Z</dcterms:modified>
</cp:coreProperties>
</file>