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6697E-DD5B-4186-8F90-CE6E28D0F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9F2E4-4689-4F9A-BD32-112ED8D2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DA94B-A418-4482-A23C-E3B5666F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2C59A-FCBE-4E9F-AF2F-74BBD8842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FB516-788D-42EB-B929-C91765E61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D6A8F-1245-4335-BCBD-07D3C050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9E223-FDAC-47A8-AA1A-1EC06EF2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08761-2AF2-4327-BB3A-3A844D4C0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24D3D-4EF3-40A9-9221-F765D25F1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22290-525B-48F8-8C20-A102C4C59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67BB5-7C7B-488B-94DC-2438667D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26" Type="http://schemas.openxmlformats.org/officeDocument/2006/relationships/tags" Target="../tags/tag114.xml" /><Relationship Id="rId27" Type="http://schemas.openxmlformats.org/officeDocument/2006/relationships/tags" Target="../tags/tag115.xml" /><Relationship Id="rId28" Type="http://schemas.openxmlformats.org/officeDocument/2006/relationships/tags" Target="../tags/tag116.xml" /><Relationship Id="rId29" Type="http://schemas.openxmlformats.org/officeDocument/2006/relationships/tags" Target="../tags/tag117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27" Type="http://schemas.openxmlformats.org/officeDocument/2006/relationships/tags" Target="../tags/tag146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0062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泌尿道恶性肿瘤家族史的护理查房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65671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66306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65671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65671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患者基本情况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9"/>
            </p:custDataLst>
          </p:nvPr>
        </p:nvCxnSpPr>
        <p:spPr>
          <a:xfrm>
            <a:off x="1656715" y="480250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0"/>
            </p:custDataLst>
          </p:nvPr>
        </p:nvCxnSpPr>
        <p:spPr>
          <a:xfrm>
            <a:off x="1663065" y="480250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1"/>
            </p:custDataLst>
          </p:nvPr>
        </p:nvSpPr>
        <p:spPr>
          <a:xfrm>
            <a:off x="1656715" y="427164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12"/>
            </p:custDataLst>
          </p:nvPr>
        </p:nvSpPr>
        <p:spPr>
          <a:xfrm>
            <a:off x="1656715" y="4968875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护理效果及评价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13"/>
            </p:custDataLst>
          </p:nvPr>
        </p:nvCxnSpPr>
        <p:spPr>
          <a:xfrm>
            <a:off x="518223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4"/>
            </p:custDataLst>
          </p:nvPr>
        </p:nvCxnSpPr>
        <p:spPr>
          <a:xfrm>
            <a:off x="518858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5"/>
            </p:custDataLst>
          </p:nvPr>
        </p:nvSpPr>
        <p:spPr>
          <a:xfrm>
            <a:off x="518223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6"/>
            </p:custDataLst>
          </p:nvPr>
        </p:nvSpPr>
        <p:spPr>
          <a:xfrm>
            <a:off x="518223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护理评估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7"/>
            </p:custDataLst>
          </p:nvPr>
        </p:nvCxnSpPr>
        <p:spPr>
          <a:xfrm>
            <a:off x="870775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8"/>
            </p:custDataLst>
          </p:nvPr>
        </p:nvCxnSpPr>
        <p:spPr>
          <a:xfrm>
            <a:off x="871410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9"/>
            </p:custDataLst>
          </p:nvPr>
        </p:nvSpPr>
        <p:spPr>
          <a:xfrm>
            <a:off x="870775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20"/>
            </p:custDataLst>
          </p:nvPr>
        </p:nvSpPr>
        <p:spPr>
          <a:xfrm>
            <a:off x="870775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5182235" y="480187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5188585" y="480187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5182235" y="4271010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5182235" y="496824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家族史在泌尿道恶性肿瘤中的作用机制及预防措施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55" name="直接连接符 154"/>
          <p:cNvCxnSpPr/>
          <p:nvPr>
            <p:custDataLst>
              <p:tags r:id="rId25"/>
            </p:custDataLst>
          </p:nvPr>
        </p:nvCxnSpPr>
        <p:spPr>
          <a:xfrm>
            <a:off x="8707755" y="480123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直接连接符 155"/>
          <p:cNvCxnSpPr/>
          <p:nvPr>
            <p:custDataLst>
              <p:tags r:id="rId26"/>
            </p:custDataLst>
          </p:nvPr>
        </p:nvCxnSpPr>
        <p:spPr>
          <a:xfrm>
            <a:off x="8714105" y="480123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序号"/>
          <p:cNvSpPr txBox="1"/>
          <p:nvPr>
            <p:custDataLst>
              <p:tags r:id="rId27"/>
            </p:custDataLst>
          </p:nvPr>
        </p:nvSpPr>
        <p:spPr>
          <a:xfrm>
            <a:off x="8707755" y="427037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06.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59" name="标题"/>
          <p:cNvSpPr txBox="1"/>
          <p:nvPr>
            <p:custDataLst>
              <p:tags r:id="rId28"/>
            </p:custDataLst>
          </p:nvPr>
        </p:nvSpPr>
        <p:spPr>
          <a:xfrm>
            <a:off x="8707755" y="4967605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患者及家属的健康教育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患者基本情况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91495" y="3498717"/>
            <a:ext cx="10794532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2937568" y="2518874"/>
            <a:ext cx="625" cy="9204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1871433" y="198174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性别：患者性别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59397" y="3174187"/>
            <a:ext cx="3752" cy="2632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397640" y="2655189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家庭情况：患者家庭情况，包括家庭成员、家庭关系等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85604" y="2121809"/>
            <a:ext cx="3752" cy="1311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923847" y="1600935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生活习惯：患者生活习惯，包括饮食、运动等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511811" y="2995977"/>
            <a:ext cx="3752" cy="5183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450054" y="247385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经济状况：患者经济状况，包括收入、支出等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73214" y="3514349"/>
            <a:ext cx="625" cy="1813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608330" y="3942054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年龄：患者年龄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00671" y="3493714"/>
            <a:ext cx="3752" cy="11030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134537" y="4837481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病史：患者病史，包括诊断、治疗、手术等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4377" y="3540612"/>
            <a:ext cx="0" cy="5515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60744" y="4381013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心理状况：患者心理状况，包括焦虑、抑郁等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49958" y="3493714"/>
            <a:ext cx="1876" cy="14488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86951" y="5183897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社会支持：患者社会支持情况，包括家庭、朋友、同事等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287253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39624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922449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44865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60755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13939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5934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185553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就医原因及主诉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泌尿道恶性肿瘤家族史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出现尿频、尿急、尿痛等症状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体检发现泌尿道异常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怀疑泌尿道恶性肿瘤，寻求进一步诊断和治疗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家族史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33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213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45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家族中有多名成员患有泌尿道恶性肿瘤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341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家族中存在遗传性基因突变，如VHL基因突变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459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342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738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3866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家族中存在共同的生活环境和饮食习惯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4867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62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74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家族中存在共同的心理和社会压力因素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750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护理评估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身体状况评估</a:t>
            </a:r>
            <a:endParaRPr lang="zh-CN" altLang="en-US"/>
          </a:p>
        </p:txBody>
      </p:sp>
      <p:sp>
        <p:nvSpPr>
          <p:cNvPr id="68" name="圆角矩形 67"/>
          <p:cNvSpPr/>
          <p:nvPr>
            <p:custDataLst>
              <p:tags r:id="rId2"/>
            </p:custDataLst>
          </p:nvPr>
        </p:nvSpPr>
        <p:spPr>
          <a:xfrm>
            <a:off x="1090562" y="3891074"/>
            <a:ext cx="3161224" cy="2358004"/>
          </a:xfrm>
          <a:prstGeom prst="roundRect">
            <a:avLst>
              <a:gd name="adj" fmla="val 4081"/>
            </a:avLst>
          </a:prstGeom>
          <a:solidFill>
            <a:schemeClr val="accent1"/>
          </a:solidFill>
          <a:ln>
            <a:noFill/>
          </a:ln>
          <a:effectLst>
            <a:outerShdw blurRad="457200" dist="50800" dir="2700000" sx="102000" sy="102000" algn="t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70" name="文本框 69"/>
          <p:cNvSpPr txBox="1"/>
          <p:nvPr>
            <p:custDataLst>
              <p:tags r:id="rId3"/>
            </p:custDataLst>
          </p:nvPr>
        </p:nvSpPr>
        <p:spPr>
          <a:xfrm>
            <a:off x="1256197" y="4032754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心理状况：评估患者心理状况，包括焦虑、抑郁等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1" name="文本框 70"/>
          <p:cNvSpPr txBox="1"/>
          <p:nvPr>
            <p:custDataLst>
              <p:tags r:id="rId4"/>
            </p:custDataLst>
          </p:nvPr>
        </p:nvSpPr>
        <p:spPr>
          <a:xfrm>
            <a:off x="3232189" y="5411910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04</a:t>
            </a:r>
            <a:endParaRPr lang="en-US" altLang="zh-CN">
              <a:latin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5"/>
            </p:custDataLst>
          </p:nvPr>
        </p:nvSpPr>
        <p:spPr>
          <a:xfrm>
            <a:off x="1090562" y="1221740"/>
            <a:ext cx="3161224" cy="2358004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0" name="圆角矩形 59"/>
          <p:cNvSpPr/>
          <p:nvPr>
            <p:custDataLst>
              <p:tags r:id="rId6"/>
            </p:custDataLst>
          </p:nvPr>
        </p:nvSpPr>
        <p:spPr>
          <a:xfrm>
            <a:off x="7934323" y="1221740"/>
            <a:ext cx="3161224" cy="2358004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7"/>
            </p:custDataLst>
          </p:nvPr>
        </p:nvSpPr>
        <p:spPr>
          <a:xfrm>
            <a:off x="8099274" y="1363420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营养状况：评估患者营养状况，包括体重、饮食等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7" name="文本框 66"/>
          <p:cNvSpPr txBox="1"/>
          <p:nvPr>
            <p:custDataLst>
              <p:tags r:id="rId8"/>
            </p:custDataLst>
          </p:nvPr>
        </p:nvSpPr>
        <p:spPr>
          <a:xfrm>
            <a:off x="10075266" y="2741891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03</a:t>
            </a:r>
            <a:endParaRPr lang="en-US" altLang="zh-CN">
              <a:latin typeface="+mn-ea"/>
            </a:endParaRPr>
          </a:p>
        </p:txBody>
      </p:sp>
      <p:sp>
        <p:nvSpPr>
          <p:cNvPr id="74" name="文本框 73"/>
          <p:cNvSpPr txBox="1"/>
          <p:nvPr>
            <p:custDataLst>
              <p:tags r:id="rId9"/>
            </p:custDataLst>
          </p:nvPr>
        </p:nvSpPr>
        <p:spPr>
          <a:xfrm>
            <a:off x="1256197" y="1363420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生命体征：监测血压、心率、呼吸等指标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3232189" y="2741891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01</a:t>
            </a:r>
            <a:endParaRPr lang="en-US" altLang="zh-CN">
              <a:latin typeface="+mn-ea"/>
            </a:endParaRPr>
          </a:p>
        </p:txBody>
      </p:sp>
      <p:sp>
        <p:nvSpPr>
          <p:cNvPr id="76" name="圆角矩形 75"/>
          <p:cNvSpPr/>
          <p:nvPr>
            <p:custDataLst>
              <p:tags r:id="rId11"/>
            </p:custDataLst>
          </p:nvPr>
        </p:nvSpPr>
        <p:spPr>
          <a:xfrm>
            <a:off x="4512785" y="1221740"/>
            <a:ext cx="3161224" cy="2358004"/>
          </a:xfrm>
          <a:prstGeom prst="roundRect">
            <a:avLst>
              <a:gd name="adj" fmla="val 4081"/>
            </a:avLst>
          </a:prstGeom>
          <a:gradFill>
            <a:gsLst>
              <a:gs pos="100000">
                <a:schemeClr val="accent3"/>
              </a:gs>
              <a:gs pos="0">
                <a:schemeClr val="accent3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2700000" sx="102000" sy="102000" algn="tl" rotWithShape="0">
              <a:schemeClr val="accent3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8" name="文本框 77"/>
          <p:cNvSpPr txBox="1"/>
          <p:nvPr>
            <p:custDataLst>
              <p:tags r:id="rId12"/>
            </p:custDataLst>
          </p:nvPr>
        </p:nvSpPr>
        <p:spPr>
          <a:xfrm>
            <a:off x="4677736" y="1363420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疼痛评估：评估疼痛程度、持续时间、部位等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3"/>
            </p:custDataLst>
          </p:nvPr>
        </p:nvSpPr>
        <p:spPr>
          <a:xfrm>
            <a:off x="6653727" y="2741891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buClrTx/>
              <a:buSzTx/>
              <a:buFontTx/>
              <a:defRPr sz="4400" b="1" kern="1200">
                <a:gradFill>
                  <a:gsLst>
                    <a:gs pos="77000">
                      <a:schemeClr val="accent3">
                        <a:lumMod val="60000"/>
                        <a:lumOff val="40000"/>
                        <a:alpha val="0"/>
                      </a:schemeClr>
                    </a:gs>
                    <a:gs pos="100000">
                      <a:schemeClr val="accent3">
                        <a:lumMod val="7500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02</a:t>
            </a:r>
            <a:endParaRPr lang="en-US" altLang="zh-CN"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>
            <a:off x="4512785" y="3891074"/>
            <a:ext cx="3161224" cy="2358004"/>
          </a:xfrm>
          <a:prstGeom prst="roundRect">
            <a:avLst>
              <a:gd name="adj" fmla="val 4081"/>
            </a:avLst>
          </a:prstGeom>
          <a:solidFill>
            <a:schemeClr val="accent3"/>
          </a:solidFill>
          <a:ln>
            <a:noFill/>
          </a:ln>
          <a:effectLst>
            <a:outerShdw blurRad="457200" dist="50800" dir="2700000" sx="102000" sy="102000" algn="tl" rotWithShape="0">
              <a:schemeClr val="accent3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4677736" y="4032754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睡眠质量：评估患者睡眠质量，包括入睡困难、早醒等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6"/>
            </p:custDataLst>
          </p:nvPr>
        </p:nvSpPr>
        <p:spPr>
          <a:xfrm>
            <a:off x="6653727" y="5411910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buClrTx/>
              <a:buSzTx/>
              <a:buFontTx/>
              <a:defRPr sz="4400" b="1" kern="1200">
                <a:gradFill>
                  <a:gsLst>
                    <a:gs pos="77000">
                      <a:schemeClr val="accent3">
                        <a:lumMod val="60000"/>
                        <a:lumOff val="40000"/>
                        <a:alpha val="0"/>
                      </a:schemeClr>
                    </a:gs>
                    <a:gs pos="100000">
                      <a:schemeClr val="accent3">
                        <a:lumMod val="7500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05</a:t>
            </a:r>
            <a:endParaRPr lang="en-US" altLang="zh-CN">
              <a:latin typeface="+mn-ea"/>
            </a:endParaRPr>
          </a:p>
        </p:txBody>
      </p:sp>
      <p:sp>
        <p:nvSpPr>
          <p:cNvPr id="14" name="圆角矩形 13"/>
          <p:cNvSpPr/>
          <p:nvPr>
            <p:custDataLst>
              <p:tags r:id="rId17"/>
            </p:custDataLst>
          </p:nvPr>
        </p:nvSpPr>
        <p:spPr>
          <a:xfrm>
            <a:off x="7934323" y="3891074"/>
            <a:ext cx="3161224" cy="2358004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8099274" y="4032754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活动能力：评估患者活动能力，包括行走、自理等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10075266" y="5411910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06</a:t>
            </a:r>
            <a:endParaRPr lang="en-US" altLang="zh-CN">
              <a:latin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心理状况评估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焦虑和恐惧：对疾病和治疗的担忧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抑郁情绪：对病情和生活的悲观和失望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家庭关系：家庭支持和家庭压力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应对能力：应对疾病和治疗的心理适应能力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社会支持系统评估</a:t>
            </a:r>
            <a:endParaRPr lang="zh-CN" altLang="en-US"/>
          </a:p>
        </p:txBody>
      </p:sp>
      <p:sp>
        <p:nvSpPr>
          <p:cNvPr id="4" name="剪去对角的矩形 3"/>
          <p:cNvSpPr/>
          <p:nvPr>
            <p:custDataLst>
              <p:tags r:id="rId2"/>
            </p:custDataLst>
          </p:nvPr>
        </p:nvSpPr>
        <p:spPr>
          <a:xfrm>
            <a:off x="614050" y="1713061"/>
            <a:ext cx="725650" cy="705270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613414" y="1731492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1427556" y="1372405"/>
            <a:ext cx="4441641" cy="138724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1559116" y="140926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家庭支持：家庭成员对患者的关心和支持程度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剪去对角的矩形 44"/>
          <p:cNvSpPr/>
          <p:nvPr>
            <p:custDataLst>
              <p:tags r:id="rId6"/>
            </p:custDataLst>
          </p:nvPr>
        </p:nvSpPr>
        <p:spPr>
          <a:xfrm>
            <a:off x="6323213" y="3376936"/>
            <a:ext cx="725650" cy="704543"/>
          </a:xfrm>
          <a:prstGeom prst="snip2Diag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7"/>
            </p:custDataLst>
          </p:nvPr>
        </p:nvSpPr>
        <p:spPr>
          <a:xfrm>
            <a:off x="6321942" y="3395367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46" name="矩形 45"/>
          <p:cNvSpPr/>
          <p:nvPr>
            <p:custDataLst>
              <p:tags r:id="rId8"/>
            </p:custDataLst>
          </p:nvPr>
        </p:nvSpPr>
        <p:spPr>
          <a:xfrm>
            <a:off x="7136084" y="3036916"/>
            <a:ext cx="4441641" cy="138530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9"/>
            </p:custDataLst>
          </p:nvPr>
        </p:nvSpPr>
        <p:spPr>
          <a:xfrm>
            <a:off x="7257474" y="307250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政府支持：政府对患者的关心和支持程度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剪去对角的矩形 48"/>
          <p:cNvSpPr/>
          <p:nvPr>
            <p:custDataLst>
              <p:tags r:id="rId10"/>
            </p:custDataLst>
          </p:nvPr>
        </p:nvSpPr>
        <p:spPr>
          <a:xfrm>
            <a:off x="609601" y="5071317"/>
            <a:ext cx="725650" cy="705270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1"/>
            </p:custDataLst>
          </p:nvPr>
        </p:nvSpPr>
        <p:spPr>
          <a:xfrm>
            <a:off x="608330" y="5089748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422472" y="4730661"/>
            <a:ext cx="4441641" cy="138724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13"/>
            </p:custDataLst>
          </p:nvPr>
        </p:nvSpPr>
        <p:spPr>
          <a:xfrm>
            <a:off x="1544498" y="4766888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社区支持：社区对患者的关心和支持程度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剪去对角的矩形 52"/>
          <p:cNvSpPr/>
          <p:nvPr>
            <p:custDataLst>
              <p:tags r:id="rId14"/>
            </p:custDataLst>
          </p:nvPr>
        </p:nvSpPr>
        <p:spPr>
          <a:xfrm>
            <a:off x="609601" y="3397274"/>
            <a:ext cx="725650" cy="704543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15"/>
            </p:custDataLst>
          </p:nvPr>
        </p:nvSpPr>
        <p:spPr>
          <a:xfrm>
            <a:off x="608330" y="341570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4" name="矩形 53"/>
          <p:cNvSpPr/>
          <p:nvPr>
            <p:custDataLst>
              <p:tags r:id="rId16"/>
            </p:custDataLst>
          </p:nvPr>
        </p:nvSpPr>
        <p:spPr>
          <a:xfrm>
            <a:off x="1422472" y="3057253"/>
            <a:ext cx="4441641" cy="138530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7"/>
            </p:custDataLst>
          </p:nvPr>
        </p:nvSpPr>
        <p:spPr>
          <a:xfrm>
            <a:off x="1544498" y="3092209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朋友支持：患者朋友的关心和支持程度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剪去对角的矩形 56"/>
          <p:cNvSpPr/>
          <p:nvPr>
            <p:custDataLst>
              <p:tags r:id="rId18"/>
            </p:custDataLst>
          </p:nvPr>
        </p:nvSpPr>
        <p:spPr>
          <a:xfrm>
            <a:off x="6323213" y="1695266"/>
            <a:ext cx="725650" cy="704543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19"/>
            </p:custDataLst>
          </p:nvPr>
        </p:nvSpPr>
        <p:spPr>
          <a:xfrm>
            <a:off x="6321942" y="171242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8" name="矩形 57"/>
          <p:cNvSpPr/>
          <p:nvPr>
            <p:custDataLst>
              <p:tags r:id="rId20"/>
            </p:custDataLst>
          </p:nvPr>
        </p:nvSpPr>
        <p:spPr>
          <a:xfrm>
            <a:off x="7136084" y="1353974"/>
            <a:ext cx="4441641" cy="138530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7257474" y="1389565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社会组织支持：社会组织对患者的关心和支持程度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22"/>
            </p:custDataLst>
          </p:nvPr>
        </p:nvSpPr>
        <p:spPr>
          <a:xfrm>
            <a:off x="7136084" y="4710959"/>
            <a:ext cx="4441641" cy="1385308"/>
          </a:xfrm>
          <a:prstGeom prst="rect">
            <a:avLst/>
          </a:prstGeom>
          <a:noFill/>
          <a:ln w="63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7257474" y="4746550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经济支持：患者家庭的经济状况和医疗费用负担情况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剪去对角的矩形 8"/>
          <p:cNvSpPr/>
          <p:nvPr>
            <p:custDataLst>
              <p:tags r:id="rId24"/>
            </p:custDataLst>
          </p:nvPr>
        </p:nvSpPr>
        <p:spPr>
          <a:xfrm>
            <a:off x="6323213" y="5051615"/>
            <a:ext cx="725650" cy="704543"/>
          </a:xfrm>
          <a:prstGeom prst="snip2Diag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6321942" y="5070046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06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常规护理措施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保持良好的生活习惯，如合理饮食、适当运动等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定期进行体检，及时发现并治疗疾病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保持良好的心理状态，避免过度紧张和焦虑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遵循医嘱，按时服药，定期复查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针对特殊症状的护理措施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疼痛管理：使用止痛药，保持舒适体位，进行心理疏导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尿失禁护理：使用尿不湿，保持皮肤清洁干燥，预防感染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营养支持：提供高蛋白、高热量饮食，补充营养，增强免疫力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心理支持：提供心理疏导，减轻患者心理压力，增强治疗信心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https://d.book118.com/508060062000006041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44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44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1"/>
  <p:tag name="KSO_WM_UNIT_INDEX" val="1_6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3"/>
  <p:tag name="KSO_WM_UNIT_INDEX" val="1_6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2"/>
  <p:tag name="KSO_WM_UNIT_INDEX" val="1_6_2"/>
  <p:tag name="KSO_WM_UNIT_LAYERLEVEL" val="1_1_1"/>
  <p:tag name="KSO_WM_UNIT_PRESET_TEXT" val="06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60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61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62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66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69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5_5*l_h_i*1_2_2"/>
  <p:tag name="KSO_WM_UNIT_INDEX" val="1_2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2_1"/>
  <p:tag name="KSO_WM_UNIT_INDEX" val="1_2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5_5*l_h_i*1_5_2"/>
  <p:tag name="KSO_WM_UNIT_INDEX" val="1_5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5_1"/>
  <p:tag name="KSO_WM_UNIT_INDEX" val="1_5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5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2"/>
  <p:tag name="KSO_WM_UNIT_INDEX" val="1_5_2"/>
  <p:tag name="KSO_WM_UNIT_LAYERLEVEL" val="1_1_1"/>
  <p:tag name="KSO_WM_UNIT_SUBTYPE" val="d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3"/>
  <p:tag name="KSO_WM_UNIT_INDEX" val="1_6_3"/>
  <p:tag name="KSO_WM_UNIT_LAYERLEVEL" val="1_1_1"/>
  <p:tag name="KSO_WM_UNIT_LINE_FILL_TYPE" val="2"/>
  <p:tag name="KSO_WM_UNIT_LINE_FORE_SCHEMECOLOR_INDEX" val="10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2"/>
  <p:tag name="KSO_WM_UNIT_INDEX" val="1_6_2"/>
  <p:tag name="KSO_WM_UNIT_LAYERLEVEL" val="1_1_1"/>
  <p:tag name="KSO_WM_UNIT_SUBTYPE" val="d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泌尿道恶性肿瘤家族史的护理查房</vt:lpstr>
      <vt:lpstr>目录</vt:lpstr>
      <vt:lpstr>患者基本情况</vt:lpstr>
      <vt:lpstr>患者基本信息</vt:lpstr>
      <vt:lpstr>就医原因及主诉</vt:lpstr>
      <vt:lpstr>家族史</vt:lpstr>
      <vt:lpstr>护理评估</vt:lpstr>
      <vt:lpstr>身体状况评估</vt:lpstr>
      <vt:lpstr>心理状况评估</vt:lpstr>
      <vt:lpstr>社会支持系统评估</vt:lpstr>
      <vt:lpstr>护理措施</vt:lpstr>
      <vt:lpstr>常规护理措施</vt:lpstr>
      <vt:lpstr>针对特殊症状的护理措施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2024-09-19T14:28:06.715</cp:lastPrinted>
  <dcterms:created xsi:type="dcterms:W3CDTF">2024-09-19T06:28:06Z</dcterms:created>
  <dcterms:modified xsi:type="dcterms:W3CDTF">2024-09-19T06:28:09Z</dcterms:modified>
</cp:coreProperties>
</file>