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0693400" cy="60706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DAC330-2681-4862-82D3-0D8D9607D3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E581DE-6FFF-4873-84AE-FB8B247746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B02EEE-0E7E-465A-BE16-8F7D19DD0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16763A-831A-4606-A1E9-C0880BBFB7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04E24A0-1FF8-4E32-9EAF-7EFC41151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5F57FD5-1126-4BE4-A2C3-0871BE92F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772B5D-A42F-454D-91D6-4E40C40366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D46C82-5233-4899-B07B-D44AA67D0D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3D2903-0BFE-40AE-A86D-895CB90D7F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776303-DBF8-471A-B8E2-0B99E326F7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40B28B-F2E8-4ECC-A3D8-A26396B8C3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6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063033075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60706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5264172" y="579432"/>
            <a:ext cx="4731384" cy="33134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411"/>
              </a:lnSpc>
            </a:pPr>
            <a:endParaRPr lang="Arial" altLang="Arial" sz="100"/>
          </a:p>
          <a:p>
            <a:pPr marL="3460115" algn="l" rtl="0" eaLnBrk="0">
              <a:lnSpc>
                <a:spcPct val="83000"/>
              </a:lnSpc>
            </a:pPr>
            <a:r>
              <a:rPr sz="1600" b="1" kern="0" spc="-20">
                <a:solidFill>
                  <a:srgbClr val="ED5E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600" b="1" kern="0" spc="140">
                <a:solidFill>
                  <a:srgbClr val="ED5E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20">
                <a:solidFill>
                  <a:srgbClr val="ED5E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LOGO</a:t>
            </a:r>
            <a:endParaRPr lang="Arial" altLang="Arial" sz="1600"/>
          </a:p>
          <a:p>
            <a:pPr algn="l" rtl="0" eaLnBrk="0">
              <a:lnSpc>
                <a:spcPct val="110000"/>
              </a:lnSpc>
            </a:pPr>
            <a:endParaRPr lang="Arial" altLang="Arial" sz="1000"/>
          </a:p>
          <a:p>
            <a:pPr algn="l" rtl="0" eaLnBrk="0">
              <a:lnSpc>
                <a:spcPct val="111000"/>
              </a:lnSpc>
            </a:pPr>
            <a:endParaRPr lang="Arial" altLang="Arial" sz="1000"/>
          </a:p>
          <a:p>
            <a:pPr marL="4018915" indent="-4006215" algn="l" rtl="0" eaLnBrk="0">
              <a:lnSpc>
                <a:spcPct val="96000"/>
              </a:lnSpc>
              <a:spcBef>
                <a:spcPts val="1538"/>
              </a:spcBef>
            </a:pPr>
            <a:r>
              <a:rPr sz="5100" kern="0" spc="19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研发管理效率提</a:t>
            </a:r>
            <a:r>
              <a:rPr sz="5100" kern="0" spc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5900" kern="0" spc="-4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升</a:t>
            </a:r>
            <a:endParaRPr lang="SimHei" altLang="SimHei" sz="5900"/>
          </a:p>
          <a:p>
            <a:pPr marL="1047114" algn="l" rtl="0" eaLnBrk="0">
              <a:lnSpc>
                <a:spcPct val="84000"/>
              </a:lnSpc>
              <a:spcBef>
                <a:spcPts val="1045"/>
              </a:spcBef>
            </a:pPr>
            <a:r>
              <a:rPr sz="2000" b="1" kern="0" spc="-4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 click to</a:t>
            </a:r>
            <a:r>
              <a:rPr sz="2000" b="1" kern="0" spc="1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4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unlim</a:t>
            </a:r>
            <a:r>
              <a:rPr sz="2000" b="1" kern="0" spc="-5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ited possibillties</a:t>
            </a:r>
            <a:endParaRPr lang="Arial" altLang="Arial" sz="2000"/>
          </a:p>
          <a:p>
            <a:pPr algn="l" rtl="0" eaLnBrk="0">
              <a:lnSpc>
                <a:spcPct val="165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400"/>
          </a:p>
          <a:p>
            <a:pPr marL="1202689" algn="l" rtl="0" eaLnBrk="0">
              <a:lnSpc>
                <a:spcPct val="99000"/>
              </a:lnSpc>
              <a:spcBef>
                <a:spcPts val="1"/>
              </a:spcBef>
            </a:pPr>
            <a:r>
              <a:rPr sz="1600" b="1" kern="0" spc="-20">
                <a:solidFill>
                  <a:srgbClr val="EC5E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汇报人：</a:t>
            </a:r>
            <a:r>
              <a:rPr sz="1600" kern="0" spc="-20">
                <a:solidFill>
                  <a:srgbClr val="EC5E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</a:t>
            </a:r>
            <a:r>
              <a:rPr sz="1600" b="1" kern="0" spc="-20">
                <a:solidFill>
                  <a:srgbClr val="EC5E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汇报时间：20</a:t>
            </a:r>
            <a:r>
              <a:rPr sz="1600" b="1" kern="0" spc="-20">
                <a:solidFill>
                  <a:srgbClr val="EC5E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X</a:t>
            </a:r>
            <a:r>
              <a:rPr sz="1600" b="1" kern="0" spc="-30">
                <a:solidFill>
                  <a:srgbClr val="EC5E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-XX-XX</a:t>
            </a:r>
            <a:endParaRPr lang="SimSun" altLang="SimSun" sz="1600"/>
          </a:p>
        </p:txBody>
      </p:sp>
      <p:sp>
        <p:nvSpPr>
          <p:cNvPr id="6" name="textbox 6"/>
          <p:cNvSpPr/>
          <p:nvPr/>
        </p:nvSpPr>
        <p:spPr>
          <a:xfrm>
            <a:off x="1219179" y="27300"/>
            <a:ext cx="1705610" cy="36601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086"/>
              </a:lnSpc>
            </a:pPr>
            <a:endParaRPr lang="Arial" altLang="Arial" sz="100"/>
          </a:p>
          <a:p>
            <a:pPr marL="12700" indent="762000" algn="l" rtl="0" eaLnBrk="0">
              <a:lnSpc>
                <a:spcPct val="102000"/>
              </a:lnSpc>
            </a:pP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gssrT</a:t>
            </a:r>
            <a:r>
              <a:rPr sz="8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qui</a:t>
            </a:r>
            <a:r>
              <a:rPr sz="8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lzndit      </a:t>
            </a: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tein</a:t>
            </a:r>
            <a:r>
              <a:rPr sz="8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hedsnek</a:t>
            </a:r>
            <a:r>
              <a:rPr sz="8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ngil</a:t>
            </a:r>
            <a:r>
              <a:rPr sz="800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mila</a:t>
            </a:r>
            <a:r>
              <a:rPr sz="800" kern="0" spc="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z:iis</a:t>
            </a:r>
            <a:endParaRPr lang="Times New Roman" altLang="Times New Roman" sz="800"/>
          </a:p>
          <a:p>
            <a:pPr marL="12700" algn="l" rtl="0" eaLnBrk="0">
              <a:lnSpc>
                <a:spcPct val="107000"/>
              </a:lnSpc>
              <a:spcBef>
                <a:spcPts val="734"/>
              </a:spcBef>
            </a:pP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ee</a:t>
            </a:r>
            <a:r>
              <a:rPr sz="800" kern="0" spc="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</a:t>
            </a:r>
            <a:r>
              <a:rPr sz="800" kern="0" spc="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ta</a:t>
            </a:r>
            <a:r>
              <a:rPr sz="800" kern="0" spc="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adr</a:t>
            </a:r>
            <a:r>
              <a:rPr sz="800" kern="0" spc="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itg</a:t>
            </a:r>
            <a:r>
              <a:rPr sz="800" kern="0" spc="1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da.sei</a:t>
            </a:r>
            <a:r>
              <a:rPr sz="800" kern="0" spc="1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dzn</a:t>
            </a:r>
            <a:r>
              <a:rPr sz="800" kern="0" spc="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nommmy        </a:t>
            </a: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ee  lia  tig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nim  zn</a:t>
            </a:r>
            <a:r>
              <a:rPr sz="8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sa</a:t>
            </a: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witpat.Ut</a:t>
            </a:r>
            <a:r>
              <a:rPr sz="8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wis           </a:t>
            </a:r>
            <a:r>
              <a:rPr sz="2800" b="1" kern="0" spc="30" baseline="-26044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</a:t>
            </a:r>
            <a:r>
              <a:rPr sz="900" kern="0" spc="-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lnenitsmlhinxt </a:t>
            </a:r>
            <a:r>
              <a:rPr sz="900" kern="0" spc="-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phtascipticbortis</a:t>
            </a:r>
            <a:endParaRPr lang="Times New Roman" altLang="Times New Roman" sz="900"/>
          </a:p>
          <a:p>
            <a:pPr marL="12700" algn="l" rtl="0" eaLnBrk="0">
              <a:lnSpc>
                <a:spcPct val="82000"/>
              </a:lnSpc>
              <a:spcBef>
                <a:spcPts val="896"/>
              </a:spcBef>
            </a:pPr>
            <a:r>
              <a:rPr sz="1000" kern="0" spc="-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meae sipspdi,st dim n</a:t>
            </a:r>
            <a:r>
              <a:rPr sz="1000" kern="0" spc="-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xymmy</a:t>
            </a:r>
            <a:endParaRPr lang="Times New Roman" altLang="Times New Roman" sz="1000"/>
          </a:p>
          <a:p>
            <a:pPr marL="12700" algn="l" rtl="0" eaLnBrk="0">
              <a:lnSpc>
                <a:spcPct val="98000"/>
              </a:lnSpc>
              <a:spcBef>
                <a:spcPts val="586"/>
              </a:spcBef>
            </a:pP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tne dlit 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mgu dir an</a:t>
            </a:r>
            <a:r>
              <a:rPr sz="8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etidwhtpet Ut wisi         </a:t>
            </a:r>
            <a:r>
              <a:rPr sz="10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edosnttnl rsne asipir.wko</a:t>
            </a:r>
            <a:r>
              <a:rPr sz="10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rtis</a:t>
            </a:r>
            <a:endParaRPr lang="Times New Roman" altLang="Times New Roman" sz="1000"/>
          </a:p>
          <a:p>
            <a:pPr marL="12700" algn="l" rtl="0" eaLnBrk="0">
              <a:lnSpc>
                <a:spcPct val="79000"/>
              </a:lnSpc>
              <a:spcBef>
                <a:spcPts val="637"/>
              </a:spcBef>
            </a:pP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hih</a:t>
            </a:r>
            <a:r>
              <a:rPr sz="800" kern="0" spc="1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mspt.Dus</a:t>
            </a:r>
            <a:r>
              <a:rPr sz="800" kern="0" spc="1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awr:N.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</a:t>
            </a:r>
            <a:r>
              <a:rPr sz="800" kern="0" spc="1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thar</a:t>
            </a:r>
            <a:r>
              <a:rPr sz="800" kern="0" spc="1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iolot</a:t>
            </a:r>
            <a:r>
              <a:rPr sz="800" kern="0" spc="1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</a:t>
            </a:r>
            <a:endParaRPr lang="Times New Roman" altLang="Times New Roman" sz="800"/>
          </a:p>
          <a:p>
            <a:pPr marL="12700" algn="l" rtl="0" eaLnBrk="0">
              <a:lnSpc>
                <a:spcPct val="91000"/>
              </a:lnSpc>
              <a:spcBef>
                <a:spcPts val="318"/>
              </a:spcBef>
            </a:pPr>
            <a:r>
              <a:rPr sz="900" kern="0" spc="0">
                <a:solidFill>
                  <a:srgbClr val="7F6042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mslsisoacu</a:t>
            </a:r>
            <a:r>
              <a:rPr sz="900" kern="0" spc="-10">
                <a:solidFill>
                  <a:srgbClr val="7F6042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900" kern="0" spc="0">
                <a:solidFill>
                  <a:srgbClr val="7F6042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dilhmdshte</a:t>
            </a:r>
            <a:r>
              <a:rPr sz="900" kern="0" spc="-10">
                <a:solidFill>
                  <a:srgbClr val="7F6042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900" kern="0" spc="0">
                <a:solidFill>
                  <a:srgbClr val="7F6042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ea</a:t>
            </a:r>
            <a:r>
              <a:rPr sz="900" kern="0" spc="-10">
                <a:solidFill>
                  <a:srgbClr val="7F6042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900" kern="0" spc="0">
                <a:solidFill>
                  <a:srgbClr val="7F6042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icugat</a:t>
            </a:r>
            <a:endParaRPr lang="Times New Roman" altLang="Times New Roman" sz="900"/>
          </a:p>
          <a:p>
            <a:pPr marL="12700" algn="l" rtl="0" eaLnBrk="0">
              <a:lnSpc>
                <a:spcPct val="79000"/>
              </a:lnSpc>
              <a:spcBef>
                <a:spcPts val="589"/>
              </a:spcBef>
            </a:pPr>
            <a:r>
              <a:rPr sz="800" kern="0" spc="0">
                <a:solidFill>
                  <a:srgbClr val="826743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tema  e  wso</a:t>
            </a:r>
            <a:r>
              <a:rPr sz="800" kern="0" spc="10">
                <a:solidFill>
                  <a:srgbClr val="826743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>
                <a:solidFill>
                  <a:srgbClr val="826743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ddo</a:t>
            </a:r>
            <a:r>
              <a:rPr sz="800" kern="0" spc="20">
                <a:solidFill>
                  <a:srgbClr val="826743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>
                <a:solidFill>
                  <a:srgbClr val="826743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dgis</a:t>
            </a:r>
            <a:r>
              <a:rPr sz="800" kern="0" spc="-10">
                <a:solidFill>
                  <a:srgbClr val="826743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</a:t>
            </a:r>
            <a:r>
              <a:rPr sz="800" kern="0" spc="30">
                <a:solidFill>
                  <a:srgbClr val="826743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-10">
                <a:solidFill>
                  <a:srgbClr val="826743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qi</a:t>
            </a:r>
            <a:r>
              <a:rPr sz="800" kern="0" spc="10">
                <a:solidFill>
                  <a:srgbClr val="826743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-10">
                <a:solidFill>
                  <a:srgbClr val="826743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hkndit</a:t>
            </a:r>
            <a:endParaRPr lang="Times New Roman" altLang="Times New Roman" sz="800"/>
          </a:p>
          <a:p>
            <a:pPr marL="12700" algn="l" rtl="0" eaLnBrk="0">
              <a:lnSpc>
                <a:spcPct val="79000"/>
              </a:lnSpc>
              <a:spcBef>
                <a:spcPts val="242"/>
              </a:spcBef>
            </a:pPr>
            <a:r>
              <a:rPr sz="800" kern="0" spc="0">
                <a:solidFill>
                  <a:srgbClr val="6F5636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tetge     adle:t.fangiwll   </a:t>
            </a:r>
            <a:r>
              <a:rPr sz="800" kern="0" spc="-10">
                <a:solidFill>
                  <a:srgbClr val="6F5636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fieilis</a:t>
            </a:r>
            <a:endParaRPr lang="Times New Roman" altLang="Times New Roman" sz="800"/>
          </a:p>
          <a:p>
            <a:pPr marL="457200" algn="l" rtl="0" eaLnBrk="0">
              <a:lnSpc>
                <a:spcPct val="82000"/>
              </a:lnSpc>
              <a:spcBef>
                <a:spcPts val="473"/>
              </a:spcBef>
            </a:pPr>
            <a:r>
              <a:rPr sz="1000" kern="0" spc="20">
                <a:solidFill>
                  <a:srgbClr val="B4782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</a:t>
            </a:r>
            <a:r>
              <a:rPr sz="1000" kern="0" spc="110">
                <a:solidFill>
                  <a:srgbClr val="B4782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20">
                <a:solidFill>
                  <a:srgbClr val="B4782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paneh</a:t>
            </a:r>
            <a:r>
              <a:rPr sz="1000" kern="0" spc="160">
                <a:solidFill>
                  <a:srgbClr val="B4782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20">
                <a:solidFill>
                  <a:srgbClr val="B4782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</a:t>
            </a:r>
            <a:r>
              <a:rPr sz="1000" kern="0" spc="150">
                <a:solidFill>
                  <a:srgbClr val="B4782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kern="0" spc="20">
                <a:solidFill>
                  <a:srgbClr val="B4782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dn</a:t>
            </a:r>
            <a:r>
              <a:rPr sz="1000" kern="0" spc="10">
                <a:solidFill>
                  <a:srgbClr val="B4782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.Tk0mm</a:t>
            </a:r>
            <a:endParaRPr lang="Times New Roman" altLang="Times New Roman" sz="1000"/>
          </a:p>
          <a:p>
            <a:pPr marL="12700" algn="l" rtl="0" eaLnBrk="0">
              <a:lnSpc>
                <a:spcPct val="91000"/>
              </a:lnSpc>
              <a:spcBef>
                <a:spcPts val="457"/>
              </a:spcBef>
            </a:pPr>
            <a:r>
              <a:rPr sz="900" kern="0" spc="0">
                <a:solidFill>
                  <a:srgbClr val="A86B1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tee Himtan</a:t>
            </a:r>
            <a:r>
              <a:rPr sz="900" kern="0" spc="-10">
                <a:solidFill>
                  <a:srgbClr val="A86B1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t;am taa whana.Uh wis</a:t>
            </a:r>
            <a:endParaRPr lang="Times New Roman" altLang="Times New Roman" sz="900"/>
          </a:p>
          <a:p>
            <a:pPr marL="12700" algn="l" rtl="0" eaLnBrk="0">
              <a:lnSpc>
                <a:spcPct val="82000"/>
              </a:lnSpc>
              <a:spcBef>
                <a:spcPts val="274"/>
              </a:spcBef>
            </a:pPr>
            <a:r>
              <a:rPr sz="1000" kern="0" spc="20">
                <a:solidFill>
                  <a:srgbClr val="C27B12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eins:mtetret gw</a:t>
            </a:r>
            <a:r>
              <a:rPr sz="1000" kern="0" spc="10">
                <a:solidFill>
                  <a:srgbClr val="C27B12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rd Mbxttis</a:t>
            </a:r>
            <a:endParaRPr lang="Times New Roman" altLang="Times New Roman" sz="10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marL="329565" algn="l" rtl="0" eaLnBrk="0">
              <a:lnSpc>
                <a:spcPct val="79000"/>
              </a:lnSpc>
              <a:spcBef>
                <a:spcPts val="249"/>
              </a:spcBef>
            </a:pPr>
            <a:r>
              <a:rPr sz="800" kern="0" spc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moee</a:t>
            </a:r>
            <a:r>
              <a:rPr sz="800" kern="0" spc="5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litsig&amp;a,w</a:t>
            </a:r>
            <a:r>
              <a:rPr sz="800" kern="0" spc="-1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sz="800" kern="0" spc="6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-1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lan</a:t>
            </a:r>
            <a:r>
              <a:rPr sz="800" kern="0" spc="5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-1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vnuncny</a:t>
            </a:r>
            <a:endParaRPr lang="Times New Roman" altLang="Times New Roman" sz="800"/>
          </a:p>
          <a:p>
            <a:pPr marL="12700" algn="l" rtl="0" eaLnBrk="0">
              <a:lnSpc>
                <a:spcPct val="76000"/>
              </a:lnSpc>
              <a:spcBef>
                <a:spcPts val="451"/>
              </a:spcBef>
            </a:pPr>
            <a:r>
              <a:rPr sz="800" kern="0" spc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At'e</a:t>
            </a:r>
            <a:r>
              <a:rPr sz="800" kern="0" spc="8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tiin</a:t>
            </a:r>
            <a:r>
              <a:rPr sz="800" kern="0" spc="9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mupu</a:t>
            </a:r>
            <a:r>
              <a:rPr sz="800" kern="0" spc="9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ianan.at</a:t>
            </a:r>
            <a:r>
              <a:rPr sz="800" kern="0" spc="-1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.,ura.Uh</a:t>
            </a:r>
            <a:r>
              <a:rPr sz="800" kern="0" spc="9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-1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ww</a:t>
            </a:r>
            <a:endParaRPr lang="Times New Roman" altLang="Times New Roman" sz="800"/>
          </a:p>
          <a:p>
            <a:pPr algn="r" rtl="0" eaLnBrk="0">
              <a:lnSpc>
                <a:spcPts val="1450"/>
              </a:lnSpc>
            </a:pPr>
            <a:r>
              <a:rPr sz="800" kern="0" spc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ti</a:t>
            </a:r>
            <a:r>
              <a:rPr sz="800" kern="0" spc="2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</a:t>
            </a:r>
            <a:r>
              <a:rPr sz="800" kern="0" spc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lsnt</a:t>
            </a:r>
            <a:r>
              <a:rPr sz="800" kern="0" spc="2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</a:t>
            </a:r>
            <a:r>
              <a:rPr sz="800" kern="0" spc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was.</a:t>
            </a:r>
            <a:r>
              <a:rPr sz="800" kern="0" spc="-1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xalbonis</a:t>
            </a:r>
            <a:endParaRPr lang="Times New Roman" altLang="Times New Roman" sz="800"/>
          </a:p>
          <a:p>
            <a:pPr algn="l" rtl="0" eaLnBrk="0">
              <a:lnSpc>
                <a:spcPct val="121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200"/>
          </a:p>
          <a:p>
            <a:pPr algn="r" rtl="0" eaLnBrk="0">
              <a:lnSpc>
                <a:spcPct val="97000"/>
              </a:lnSpc>
              <a:spcBef>
                <a:spcPts val="1"/>
              </a:spcBef>
            </a:pP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</a:t>
            </a:r>
            <a:r>
              <a:rPr sz="8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riaeBdat</a:t>
            </a:r>
            <a:r>
              <a:rPr sz="8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iv</a:t>
            </a:r>
            <a:endParaRPr lang="Times New Roman" altLang="Times New Roman" sz="8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74897" y="4191020"/>
            <a:ext cx="596905" cy="22855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28765" y="3251200"/>
            <a:ext cx="593751" cy="222275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2412991" y="3884652"/>
            <a:ext cx="263525" cy="2051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414"/>
              </a:lnSpc>
            </a:pPr>
            <a:r>
              <a:rPr sz="2000" kern="0" spc="-10">
                <a:solidFill>
                  <a:srgbClr val="D29D33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ne</a:t>
            </a:r>
            <a:endParaRPr lang="Times New Roman" altLang="Times New Roman" sz="2000"/>
          </a:p>
        </p:txBody>
      </p:sp>
      <p:sp>
        <p:nvSpPr>
          <p:cNvPr id="14" name="textbox 14"/>
          <p:cNvSpPr/>
          <p:nvPr/>
        </p:nvSpPr>
        <p:spPr>
          <a:xfrm>
            <a:off x="9321782" y="5177015"/>
            <a:ext cx="292734" cy="1479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551"/>
              </a:lnSpc>
            </a:pPr>
            <a:endParaRPr lang="Arial" altLang="Arial" sz="100"/>
          </a:p>
          <a:p>
            <a:pPr marL="12700" algn="l" rtl="0" eaLnBrk="0">
              <a:lnSpc>
                <a:spcPct val="67000"/>
              </a:lnSpc>
            </a:pPr>
            <a:r>
              <a:rPr sz="1200" kern="0" spc="1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o●o</a:t>
            </a:r>
            <a:endParaRPr lang="Arial" altLang="Arial" sz="1200"/>
          </a:p>
        </p:txBody>
      </p:sp>
      <p:sp>
        <p:nvSpPr>
          <p:cNvPr id="16" name="textbox 16"/>
          <p:cNvSpPr/>
          <p:nvPr/>
        </p:nvSpPr>
        <p:spPr>
          <a:xfrm>
            <a:off x="2686100" y="4058439"/>
            <a:ext cx="78739" cy="18986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885"/>
              </a:lnSpc>
            </a:pPr>
            <a:endParaRPr lang="Arial" altLang="Arial" sz="100"/>
          </a:p>
          <a:p>
            <a:pPr marL="12700" algn="l" rtl="0" eaLnBrk="0">
              <a:lnSpc>
                <a:spcPct val="72000"/>
              </a:lnSpc>
            </a:pPr>
            <a:r>
              <a:rPr sz="15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</a:t>
            </a:r>
            <a:endParaRPr lang="Times New Roman" altLang="Times New Roman" sz="15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6070600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4260810" y="2422647"/>
            <a:ext cx="2118995" cy="6927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1330"/>
              </a:lnSpc>
            </a:pPr>
            <a:endParaRPr lang="Arial" altLang="Arial" sz="100"/>
          </a:p>
          <a:p>
            <a:pPr marL="933450" indent="-920750" algn="l" rtl="0" eaLnBrk="0">
              <a:lnSpc>
                <a:spcPct val="88000"/>
              </a:lnSpc>
            </a:pPr>
            <a:r>
              <a:rPr sz="2300" kern="0" spc="5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研发管理现状分</a:t>
            </a:r>
            <a:r>
              <a:rPr sz="2300" kern="0" spc="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2700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析</a:t>
            </a:r>
            <a:endParaRPr lang="SimHei" altLang="SimHei" sz="2700"/>
          </a:p>
        </p:txBody>
      </p:sp>
      <p:sp>
        <p:nvSpPr>
          <p:cNvPr id="22" name="textbox 22"/>
          <p:cNvSpPr/>
          <p:nvPr/>
        </p:nvSpPr>
        <p:spPr>
          <a:xfrm>
            <a:off x="4260810" y="3933922"/>
            <a:ext cx="2123439" cy="6527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2000"/>
              </a:lnSpc>
            </a:pPr>
            <a:endParaRPr lang="Arial" altLang="Arial" sz="100"/>
          </a:p>
          <a:p>
            <a:pPr marL="12700" algn="l" rtl="0" eaLnBrk="0">
              <a:lnSpc>
                <a:spcPct val="89000"/>
              </a:lnSpc>
            </a:pPr>
            <a:r>
              <a:rPr sz="2300" kern="0" spc="5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研发管理效率提</a:t>
            </a:r>
            <a:r>
              <a:rPr sz="2300" kern="0" spc="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2300" kern="0" spc="5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升的评估与反馈</a:t>
            </a:r>
            <a:endParaRPr lang="SimHei" altLang="SimHei" sz="2300"/>
          </a:p>
        </p:txBody>
      </p:sp>
      <p:sp>
        <p:nvSpPr>
          <p:cNvPr id="24" name="textbox 24"/>
          <p:cNvSpPr/>
          <p:nvPr/>
        </p:nvSpPr>
        <p:spPr>
          <a:xfrm>
            <a:off x="4720832" y="693868"/>
            <a:ext cx="1322705" cy="7556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3415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5000" b="1" kern="0" spc="7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目录</a:t>
            </a:r>
            <a:endParaRPr lang="SimHei" altLang="SimHei" sz="5000"/>
          </a:p>
        </p:txBody>
      </p:sp>
      <p:sp>
        <p:nvSpPr>
          <p:cNvPr id="26" name="textbox 26"/>
          <p:cNvSpPr/>
          <p:nvPr/>
        </p:nvSpPr>
        <p:spPr>
          <a:xfrm>
            <a:off x="1185288" y="2451387"/>
            <a:ext cx="1796414" cy="3613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775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2300" b="1" kern="0" spc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添加目录标题</a:t>
            </a:r>
            <a:endParaRPr lang="SimHei" altLang="SimHei" sz="23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6070600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2948422" y="1400723"/>
            <a:ext cx="4805045" cy="17100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736"/>
              </a:lnSpc>
            </a:pPr>
            <a:endParaRPr lang="Arial" altLang="Arial" sz="100"/>
          </a:p>
          <a:p>
            <a:pPr marL="1667510" algn="l" rtl="0" eaLnBrk="0">
              <a:lnSpc>
                <a:spcPct val="95000"/>
              </a:lnSpc>
            </a:pPr>
            <a:r>
              <a:rPr sz="7000" kern="0" spc="-430">
                <a:solidFill>
                  <a:srgbClr val="E76107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⑩1</a:t>
            </a:r>
            <a:endParaRPr lang="SimSun" altLang="SimSun" sz="7000"/>
          </a:p>
          <a:p>
            <a:pPr marL="12700" algn="l" rtl="0" eaLnBrk="0">
              <a:lnSpc>
                <a:spcPct val="95000"/>
              </a:lnSpc>
              <a:spcBef>
                <a:spcPts val="44"/>
              </a:spcBef>
            </a:pPr>
            <a:r>
              <a:rPr sz="4600" b="1" kern="0" spc="8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单击添加章节标题</a:t>
            </a:r>
            <a:endParaRPr lang="SimHei" altLang="SimHei" sz="46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6070600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2916753" y="2424031"/>
            <a:ext cx="4826000" cy="7016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1000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  <a:spcBef>
                <a:spcPts val="1"/>
              </a:spcBef>
            </a:pPr>
            <a:r>
              <a:rPr sz="4600" b="1" kern="0" spc="10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研发管理现状分析</a:t>
            </a:r>
            <a:endParaRPr lang="SimHei" altLang="SimHei" sz="46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6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6070600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730671" y="478807"/>
            <a:ext cx="4409440" cy="5702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9245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3700" b="1" kern="0" spc="110">
                <a:solidFill>
                  <a:srgbClr val="ED5E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研发流程存在的问题</a:t>
            </a:r>
            <a:endParaRPr lang="SimHei" altLang="SimHei" sz="3700"/>
          </a:p>
        </p:txBody>
      </p:sp>
      <p:sp>
        <p:nvSpPr>
          <p:cNvPr id="40" name="textbox 40"/>
          <p:cNvSpPr/>
          <p:nvPr/>
        </p:nvSpPr>
        <p:spPr>
          <a:xfrm>
            <a:off x="5689555" y="2807918"/>
            <a:ext cx="1596389" cy="10185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986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</a:pPr>
            <a:r>
              <a:rPr sz="1800" kern="0" spc="-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缺乏有效的团队</a:t>
            </a:r>
            <a:endParaRPr lang="SimHei" altLang="SimHei" sz="1800"/>
          </a:p>
          <a:p>
            <a:pPr marL="12700" algn="l" rtl="0" eaLnBrk="0">
              <a:lnSpc>
                <a:spcPct val="138000"/>
              </a:lnSpc>
              <a:spcBef>
                <a:spcPts val="29"/>
              </a:spcBef>
            </a:pPr>
            <a:r>
              <a:rPr sz="1800" kern="0" spc="-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协作和项目管理</a:t>
            </a:r>
            <a:r>
              <a:rPr sz="1800" kern="0" spc="3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800" kern="0" spc="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工具</a:t>
            </a:r>
            <a:endParaRPr lang="SimHei" altLang="SimHei" sz="1800"/>
          </a:p>
        </p:txBody>
      </p:sp>
      <p:sp>
        <p:nvSpPr>
          <p:cNvPr id="42" name="textbox 42"/>
          <p:cNvSpPr/>
          <p:nvPr/>
        </p:nvSpPr>
        <p:spPr>
          <a:xfrm>
            <a:off x="8032798" y="2845980"/>
            <a:ext cx="1604644" cy="10160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986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</a:pPr>
            <a:r>
              <a:rPr sz="1800" kern="0" spc="-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缺乏对研发流程</a:t>
            </a:r>
            <a:endParaRPr lang="SimHei" altLang="SimHei" sz="1800"/>
          </a:p>
          <a:p>
            <a:pPr marL="12700" algn="l" rtl="0" eaLnBrk="0">
              <a:lnSpc>
                <a:spcPct val="127000"/>
              </a:lnSpc>
              <a:spcBef>
                <a:spcPts val="29"/>
              </a:spcBef>
            </a:pPr>
            <a:r>
              <a:rPr sz="1800" kern="0" spc="-3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的持续改进和优</a:t>
            </a:r>
            <a:r>
              <a:rPr sz="1800" kern="0" spc="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2100" kern="0" spc="-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化</a:t>
            </a:r>
            <a:endParaRPr lang="SimSun" altLang="SimSun" sz="2100"/>
          </a:p>
        </p:txBody>
      </p:sp>
      <p:sp>
        <p:nvSpPr>
          <p:cNvPr id="44" name="textbox 44"/>
          <p:cNvSpPr/>
          <p:nvPr/>
        </p:nvSpPr>
        <p:spPr>
          <a:xfrm>
            <a:off x="3352833" y="2823463"/>
            <a:ext cx="1828800" cy="6178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986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</a:pPr>
            <a:r>
              <a:rPr sz="1800" kern="0" spc="-13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部门间沟通不畅，</a:t>
            </a:r>
            <a:endParaRPr lang="SimHei" altLang="SimHei" sz="1800"/>
          </a:p>
          <a:p>
            <a:pPr marL="31115" algn="l" rtl="0" eaLnBrk="0">
              <a:lnSpc>
                <a:spcPts val="2834"/>
              </a:lnSpc>
            </a:pPr>
            <a:r>
              <a:rPr sz="1800" kern="0" spc="-3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信息传递延误</a:t>
            </a:r>
            <a:endParaRPr lang="SimHei" altLang="SimHei" sz="1800"/>
          </a:p>
        </p:txBody>
      </p:sp>
      <p:sp>
        <p:nvSpPr>
          <p:cNvPr id="46" name="textbox 46"/>
          <p:cNvSpPr/>
          <p:nvPr/>
        </p:nvSpPr>
        <p:spPr>
          <a:xfrm>
            <a:off x="895383" y="2810775"/>
            <a:ext cx="1610360" cy="6229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986"/>
              </a:lnSpc>
            </a:pPr>
            <a:endParaRPr lang="Arial" altLang="Arial" sz="100"/>
          </a:p>
          <a:p>
            <a:pPr marL="24765" algn="l" rtl="0" eaLnBrk="0">
              <a:lnSpc>
                <a:spcPct val="85000"/>
              </a:lnSpc>
            </a:pPr>
            <a:r>
              <a:rPr sz="1800" kern="0" spc="-3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流程不规范，缺</a:t>
            </a:r>
            <a:endParaRPr lang="SimHei" altLang="SimHei" sz="1800"/>
          </a:p>
          <a:p>
            <a:pPr marL="12700" algn="l" rtl="0" eaLnBrk="0">
              <a:lnSpc>
                <a:spcPts val="2877"/>
              </a:lnSpc>
            </a:pPr>
            <a:r>
              <a:rPr sz="1800" kern="0" spc="-3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乏统一标准</a:t>
            </a:r>
            <a:endParaRPr lang="SimHei" altLang="SimHei" sz="18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6070600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1368520" y="3224616"/>
            <a:ext cx="7746365" cy="3009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1427"/>
              </a:lnSpc>
            </a:pPr>
            <a:endParaRPr lang="Arial" altLang="Arial" sz="100"/>
          </a:p>
          <a:p>
            <a:pPr marL="12700" algn="l" rtl="0" eaLnBrk="0">
              <a:lnSpc>
                <a:spcPct val="100000"/>
              </a:lnSpc>
            </a:pPr>
            <a:r>
              <a:rPr sz="1800" b="1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添加标题</a:t>
            </a:r>
            <a:r>
              <a:rPr sz="1800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  </a:t>
            </a:r>
            <a:r>
              <a:rPr sz="1800" b="1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添加标题</a:t>
            </a:r>
            <a:r>
              <a:rPr sz="1800" kern="0" spc="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</a:t>
            </a:r>
            <a:r>
              <a:rPr sz="1800" b="1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添加标题</a:t>
            </a:r>
            <a:r>
              <a:rPr sz="1800" kern="0" spc="3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</a:t>
            </a:r>
            <a:r>
              <a:rPr sz="1800" b="1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添加标题</a:t>
            </a:r>
            <a:endParaRPr lang="SimHei" altLang="SimHei" sz="1800"/>
          </a:p>
        </p:txBody>
      </p:sp>
      <p:sp>
        <p:nvSpPr>
          <p:cNvPr id="52" name="textbox 52"/>
          <p:cNvSpPr/>
          <p:nvPr/>
        </p:nvSpPr>
        <p:spPr>
          <a:xfrm>
            <a:off x="724362" y="478807"/>
            <a:ext cx="3921125" cy="5702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9245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3700" b="1" kern="0" spc="110">
                <a:solidFill>
                  <a:srgbClr val="ED5E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研发团队沟通障碍</a:t>
            </a:r>
            <a:endParaRPr lang="SimHei" altLang="SimHei" sz="3700"/>
          </a:p>
        </p:txBody>
      </p:sp>
      <p:sp>
        <p:nvSpPr>
          <p:cNvPr id="54" name="textbox 54"/>
          <p:cNvSpPr/>
          <p:nvPr/>
        </p:nvSpPr>
        <p:spPr>
          <a:xfrm>
            <a:off x="5099065" y="1509593"/>
            <a:ext cx="2432685" cy="5022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597"/>
              </a:lnSpc>
            </a:pPr>
            <a:endParaRPr lang="Arial" altLang="Arial" sz="100"/>
          </a:p>
          <a:p>
            <a:pPr marL="12700" indent="12700" algn="l" rtl="0" eaLnBrk="0">
              <a:lnSpc>
                <a:spcPct val="112000"/>
              </a:lnSpc>
            </a:pPr>
            <a:r>
              <a:rPr sz="1300" kern="0" spc="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沟通渠道不畅，导致信息传递延</a:t>
            </a:r>
            <a:r>
              <a:rPr sz="1300" kern="0" spc="7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迟</a:t>
            </a:r>
            <a:endParaRPr lang="SimHei" altLang="SimHei" sz="1500"/>
          </a:p>
        </p:txBody>
      </p:sp>
      <p:sp>
        <p:nvSpPr>
          <p:cNvPr id="56" name="textbox 56"/>
          <p:cNvSpPr/>
          <p:nvPr/>
        </p:nvSpPr>
        <p:spPr>
          <a:xfrm>
            <a:off x="2851099" y="4107776"/>
            <a:ext cx="2417445" cy="48386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379"/>
              </a:lnSpc>
            </a:pPr>
            <a:endParaRPr lang="Arial" altLang="Arial" sz="100"/>
          </a:p>
          <a:p>
            <a:pPr marL="12700" algn="l" rtl="0" eaLnBrk="0">
              <a:lnSpc>
                <a:spcPct val="116000"/>
              </a:lnSpc>
            </a:pPr>
            <a:r>
              <a:rPr sz="1300" kern="0" spc="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不同部门之间缺乏有效的协作和</a:t>
            </a:r>
            <a:r>
              <a:rPr sz="1300" kern="0" spc="5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沟通</a:t>
            </a:r>
            <a:endParaRPr lang="SimHei" altLang="SimHei" sz="1300"/>
          </a:p>
        </p:txBody>
      </p:sp>
      <p:sp>
        <p:nvSpPr>
          <p:cNvPr id="58" name="textbox 58"/>
          <p:cNvSpPr/>
          <p:nvPr/>
        </p:nvSpPr>
        <p:spPr>
          <a:xfrm>
            <a:off x="7289822" y="4100403"/>
            <a:ext cx="2421254" cy="4787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498"/>
              </a:lnSpc>
            </a:pPr>
            <a:endParaRPr lang="Arial" altLang="Arial" sz="100"/>
          </a:p>
          <a:p>
            <a:pPr marL="12700" indent="12700" algn="l" rtl="0" eaLnBrk="0">
              <a:lnSpc>
                <a:spcPct val="114000"/>
              </a:lnSpc>
            </a:pPr>
            <a:r>
              <a:rPr sz="1300" kern="0" spc="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沟通方式单一，缺乏多元化的</a:t>
            </a:r>
            <a:r>
              <a:rPr sz="1300" kern="0" spc="3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沟</a:t>
            </a:r>
            <a:r>
              <a:rPr sz="1300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3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通手段</a:t>
            </a:r>
            <a:endParaRPr lang="SimHei" altLang="SimHei" sz="1300"/>
          </a:p>
        </p:txBody>
      </p:sp>
      <p:sp>
        <p:nvSpPr>
          <p:cNvPr id="60" name="textbox 60"/>
          <p:cNvSpPr/>
          <p:nvPr/>
        </p:nvSpPr>
        <p:spPr>
          <a:xfrm>
            <a:off x="717552" y="1516965"/>
            <a:ext cx="2253614" cy="2216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822"/>
              </a:lnSpc>
            </a:pPr>
            <a:endParaRPr lang="Arial" altLang="Arial" sz="100"/>
          </a:p>
          <a:p>
            <a:pPr marL="12700" algn="l" rtl="0" eaLnBrk="0">
              <a:lnSpc>
                <a:spcPct val="99000"/>
              </a:lnSpc>
            </a:pPr>
            <a:r>
              <a:rPr sz="1300" kern="0" spc="5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团队成员之间信息传递不</a:t>
            </a:r>
            <a:r>
              <a:rPr sz="1300" kern="0" spc="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准确</a:t>
            </a:r>
            <a:endParaRPr lang="SimHei" altLang="SimHei" sz="13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6070600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1663704" y="1547080"/>
            <a:ext cx="6956425" cy="35801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744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800" kern="0" spc="8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研发项目资源分配不均，部分项目资源过剩，部分项目资源不足</a:t>
            </a:r>
            <a:endParaRPr lang="SimHei" altLang="SimHei" sz="18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marL="12700" algn="l" rtl="0" eaLnBrk="0">
              <a:lnSpc>
                <a:spcPct val="94000"/>
              </a:lnSpc>
              <a:spcBef>
                <a:spcPts val="548"/>
              </a:spcBef>
            </a:pPr>
            <a:r>
              <a:rPr sz="1800" kern="0" spc="8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资源分配过程缺乏科学评估和合理规划，导致资源浪费和效率低下</a:t>
            </a:r>
            <a:endParaRPr lang="SimHei" altLang="SimHei" sz="18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marL="12700" algn="l" rtl="0" eaLnBrk="0">
              <a:lnSpc>
                <a:spcPct val="94000"/>
              </a:lnSpc>
              <a:spcBef>
                <a:spcPts val="550"/>
              </a:spcBef>
            </a:pPr>
            <a:r>
              <a:rPr sz="1800" kern="0" spc="8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资源分配过程中存在利益博弈和权力斗争，影响资源合理</a:t>
            </a:r>
            <a:r>
              <a:rPr sz="1800" kern="0" spc="7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配置</a:t>
            </a:r>
            <a:endParaRPr lang="SimHei" altLang="SimHei" sz="18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400"/>
          </a:p>
          <a:p>
            <a:pPr marL="12700" algn="l" rtl="0" eaLnBrk="0">
              <a:lnSpc>
                <a:spcPct val="94000"/>
              </a:lnSpc>
              <a:spcBef>
                <a:spcPts val="4"/>
              </a:spcBef>
            </a:pPr>
            <a:r>
              <a:rPr sz="1800" kern="0" spc="8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缺乏有效的资源共享机制，导致资源重复购置和利用率低下</a:t>
            </a:r>
            <a:endParaRPr lang="SimHei" altLang="SimHei" sz="1800"/>
          </a:p>
        </p:txBody>
      </p:sp>
      <p:sp>
        <p:nvSpPr>
          <p:cNvPr id="66" name="textbox 66"/>
          <p:cNvSpPr/>
          <p:nvPr/>
        </p:nvSpPr>
        <p:spPr>
          <a:xfrm>
            <a:off x="730762" y="472575"/>
            <a:ext cx="3427729" cy="5784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1000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  <a:spcBef>
                <a:spcPts val="1"/>
              </a:spcBef>
            </a:pPr>
            <a:r>
              <a:rPr sz="3800" b="1" kern="0" spc="10">
                <a:solidFill>
                  <a:srgbClr val="ED5E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资源分配不合理</a:t>
            </a:r>
            <a:endParaRPr lang="SimHei" altLang="SimHei" sz="38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6070600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737087" y="478807"/>
            <a:ext cx="4413250" cy="5702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9245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3700" b="1" kern="0" spc="120">
                <a:solidFill>
                  <a:srgbClr val="ED5E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缺乏有效的管理机制</a:t>
            </a:r>
            <a:endParaRPr lang="SimHei" altLang="SimHei" sz="3700"/>
          </a:p>
        </p:txBody>
      </p:sp>
      <p:sp>
        <p:nvSpPr>
          <p:cNvPr id="72" name="textbox 72"/>
          <p:cNvSpPr/>
          <p:nvPr/>
        </p:nvSpPr>
        <p:spPr>
          <a:xfrm>
            <a:off x="1368520" y="3224616"/>
            <a:ext cx="7746365" cy="3009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1427"/>
              </a:lnSpc>
            </a:pPr>
            <a:endParaRPr lang="Arial" altLang="Arial" sz="100"/>
          </a:p>
          <a:p>
            <a:pPr marL="12700" algn="l" rtl="0" eaLnBrk="0">
              <a:lnSpc>
                <a:spcPct val="100000"/>
              </a:lnSpc>
            </a:pPr>
            <a:r>
              <a:rPr sz="1800" b="1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添加标题</a:t>
            </a:r>
            <a:r>
              <a:rPr sz="1800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  </a:t>
            </a:r>
            <a:r>
              <a:rPr sz="1800" b="1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添加标题</a:t>
            </a:r>
            <a:r>
              <a:rPr sz="1800" kern="0" spc="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</a:t>
            </a:r>
            <a:r>
              <a:rPr sz="1800" b="1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添加标题</a:t>
            </a:r>
            <a:r>
              <a:rPr sz="1800" kern="0" spc="3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</a:t>
            </a:r>
            <a:r>
              <a:rPr sz="1800" b="1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添加标题</a:t>
            </a:r>
            <a:endParaRPr lang="SimHei" altLang="SimHei" sz="1800"/>
          </a:p>
        </p:txBody>
      </p:sp>
      <p:sp>
        <p:nvSpPr>
          <p:cNvPr id="74" name="textbox 74"/>
          <p:cNvSpPr/>
          <p:nvPr/>
        </p:nvSpPr>
        <p:spPr>
          <a:xfrm>
            <a:off x="717552" y="1523106"/>
            <a:ext cx="6489065" cy="2146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529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300" kern="0" spc="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研发项目延期率较高                                 技术重复开发导致成</a:t>
            </a:r>
            <a:r>
              <a:rPr sz="1300" kern="0" spc="3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本增加</a:t>
            </a:r>
            <a:endParaRPr lang="SimHei" altLang="SimHei" sz="1300"/>
          </a:p>
        </p:txBody>
      </p:sp>
      <p:sp>
        <p:nvSpPr>
          <p:cNvPr id="76" name="textbox 76"/>
          <p:cNvSpPr/>
          <p:nvPr/>
        </p:nvSpPr>
        <p:spPr>
          <a:xfrm>
            <a:off x="7308856" y="4113916"/>
            <a:ext cx="2077720" cy="2146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529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300" kern="0" spc="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缺乏有效的沟通与协作机制</a:t>
            </a:r>
            <a:endParaRPr lang="SimHei" altLang="SimHei" sz="1300"/>
          </a:p>
        </p:txBody>
      </p:sp>
      <p:sp>
        <p:nvSpPr>
          <p:cNvPr id="78" name="textbox 78"/>
          <p:cNvSpPr/>
          <p:nvPr/>
        </p:nvSpPr>
        <p:spPr>
          <a:xfrm>
            <a:off x="2863824" y="4113916"/>
            <a:ext cx="1382394" cy="2146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529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300" kern="0" spc="3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资源浪费现象严重</a:t>
            </a:r>
            <a:endParaRPr lang="SimHei" altLang="SimHei" sz="13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0" name="pictur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6070600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2021486" y="1443929"/>
            <a:ext cx="6647180" cy="17087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2588260" algn="l" rtl="0" eaLnBrk="0">
              <a:lnSpc>
                <a:spcPts val="7868"/>
              </a:lnSpc>
            </a:pPr>
            <a:r>
              <a:rPr sz="10600" kern="0" spc="-110">
                <a:solidFill>
                  <a:srgbClr val="7F5B43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@3</a:t>
            </a:r>
            <a:endParaRPr lang="SimSun" altLang="SimSun" sz="10600"/>
          </a:p>
          <a:p>
            <a:pPr marL="12700" algn="l" rtl="0" eaLnBrk="0">
              <a:lnSpc>
                <a:spcPct val="95000"/>
              </a:lnSpc>
              <a:spcBef>
                <a:spcPts val="27"/>
              </a:spcBef>
            </a:pPr>
            <a:r>
              <a:rPr sz="4700" b="1" kern="0" spc="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提升研发管理效率的</a:t>
            </a:r>
            <a:r>
              <a:rPr sz="4700" b="1" kern="0" spc="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策略</a:t>
            </a:r>
            <a:endParaRPr lang="SimHei" altLang="SimHei" sz="47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6070600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1676429" y="1559767"/>
            <a:ext cx="4073525" cy="35737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744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800" kern="0" spc="7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减少冗余环节，提高流程效率</a:t>
            </a:r>
            <a:endParaRPr lang="SimHei" altLang="SimHei" sz="18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1000"/>
          </a:p>
          <a:p>
            <a:pPr marL="12700" algn="l" rtl="0" eaLnBrk="0">
              <a:lnSpc>
                <a:spcPct val="94000"/>
              </a:lnSpc>
              <a:spcBef>
                <a:spcPts val="544"/>
              </a:spcBef>
            </a:pPr>
            <a:r>
              <a:rPr sz="1800" kern="0" spc="7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引入敏捷开发方法，快速响应需求变化</a:t>
            </a:r>
            <a:endParaRPr lang="SimHei" altLang="SimHei" sz="18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marL="12700" algn="l" rtl="0" eaLnBrk="0">
              <a:lnSpc>
                <a:spcPct val="94000"/>
              </a:lnSpc>
              <a:spcBef>
                <a:spcPts val="550"/>
              </a:spcBef>
            </a:pPr>
            <a:r>
              <a:rPr sz="1800" kern="0" spc="7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强化跨部门协作，打破信息孤岛</a:t>
            </a:r>
            <a:endParaRPr lang="SimHei" altLang="SimHei" sz="18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400"/>
          </a:p>
          <a:p>
            <a:pPr marL="12700" algn="l" rtl="0" eaLnBrk="0">
              <a:lnSpc>
                <a:spcPct val="94000"/>
              </a:lnSpc>
              <a:spcBef>
                <a:spcPts val="1"/>
              </a:spcBef>
            </a:pPr>
            <a:r>
              <a:rPr sz="1800" kern="0" spc="7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定期评估流程，持续改进和优化</a:t>
            </a:r>
            <a:endParaRPr lang="SimHei" altLang="SimHei" sz="1800"/>
          </a:p>
        </p:txBody>
      </p:sp>
      <p:sp>
        <p:nvSpPr>
          <p:cNvPr id="88" name="textbox 88"/>
          <p:cNvSpPr/>
          <p:nvPr/>
        </p:nvSpPr>
        <p:spPr>
          <a:xfrm>
            <a:off x="730762" y="472575"/>
            <a:ext cx="2924175" cy="5784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1000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  <a:spcBef>
                <a:spcPts val="1"/>
              </a:spcBef>
            </a:pPr>
            <a:r>
              <a:rPr sz="3800" b="1" kern="0" spc="-20">
                <a:solidFill>
                  <a:srgbClr val="ED5E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优化研发流程</a:t>
            </a:r>
            <a:endParaRPr lang="SimHei" altLang="SimHei" sz="38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6070600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730580" y="486918"/>
            <a:ext cx="5255259" cy="46596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995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3700" b="1" kern="0" spc="120">
                <a:solidFill>
                  <a:srgbClr val="ED5E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加强团队沟通与协作</a:t>
            </a:r>
            <a:endParaRPr lang="SimHei" altLang="SimHei" sz="3700"/>
          </a:p>
          <a:p>
            <a:pPr algn="l" rtl="0" eaLnBrk="0">
              <a:lnSpc>
                <a:spcPct val="148000"/>
              </a:lnSpc>
            </a:pPr>
            <a:endParaRPr lang="Arial" altLang="Arial" sz="1000"/>
          </a:p>
          <a:p>
            <a:pPr algn="l" rtl="0" eaLnBrk="0">
              <a:lnSpc>
                <a:spcPct val="148000"/>
              </a:lnSpc>
            </a:pPr>
            <a:endParaRPr lang="Arial" altLang="Arial" sz="1000"/>
          </a:p>
          <a:p>
            <a:pPr marL="951864" algn="l" rtl="0" eaLnBrk="0">
              <a:lnSpc>
                <a:spcPct val="94000"/>
              </a:lnSpc>
              <a:spcBef>
                <a:spcPts val="548"/>
              </a:spcBef>
            </a:pPr>
            <a:r>
              <a:rPr sz="1800" kern="0" spc="7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定期举行团队会议，确保信息共享</a:t>
            </a:r>
            <a:endParaRPr lang="SimHei" altLang="SimHei" sz="18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marL="951864" algn="l" rtl="0" eaLnBrk="0">
              <a:lnSpc>
                <a:spcPct val="94000"/>
              </a:lnSpc>
              <a:spcBef>
                <a:spcPts val="548"/>
              </a:spcBef>
            </a:pPr>
            <a:r>
              <a:rPr sz="1800" kern="0" spc="8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鼓励开放式讨论，倾听不同意见</a:t>
            </a:r>
            <a:endParaRPr lang="SimHei" altLang="SimHei" sz="18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r" rtl="0" eaLnBrk="0">
              <a:lnSpc>
                <a:spcPct val="94000"/>
              </a:lnSpc>
              <a:spcBef>
                <a:spcPts val="546"/>
              </a:spcBef>
            </a:pPr>
            <a:r>
              <a:rPr sz="1800" kern="0" spc="8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建立有效的沟通渠道，确</a:t>
            </a:r>
            <a:r>
              <a:rPr sz="1800" kern="0" spc="7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保信息传递无误</a:t>
            </a:r>
            <a:endParaRPr lang="SimHei" altLang="SimHei" sz="18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400"/>
          </a:p>
          <a:p>
            <a:pPr marL="951864" algn="l" rtl="0" eaLnBrk="0">
              <a:lnSpc>
                <a:spcPct val="98000"/>
              </a:lnSpc>
              <a:spcBef>
                <a:spcPts val="2"/>
              </a:spcBef>
            </a:pPr>
            <a:r>
              <a:rPr sz="1800" kern="0" spc="8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培养团队成员间的信任与合</a:t>
            </a:r>
            <a:r>
              <a:rPr sz="1800" kern="0" spc="7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作精神</a:t>
            </a:r>
            <a:endParaRPr lang="SimHei" altLang="SimHei" sz="18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4" name="picture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6070600"/>
          </a:xfrm>
          <a:prstGeom prst="rect">
            <a:avLst/>
          </a:prstGeom>
        </p:spPr>
      </p:pic>
      <p:graphicFrame>
        <p:nvGraphicFramePr>
          <p:cNvPr id="96" name="table 96"/>
          <p:cNvGraphicFramePr>
            <a:graphicFrameLocks noGrp="1"/>
          </p:cNvGraphicFramePr>
          <p:nvPr/>
        </p:nvGraphicFramePr>
        <p:xfrm>
          <a:off x="1314432" y="2858914"/>
          <a:ext cx="8049894" cy="1319529"/>
        </p:xfrm>
        <a:graphic>
          <a:graphicData uri="http://schemas.openxmlformats.org/drawingml/2006/table">
            <a:tbl>
              <a:tblPr/>
              <a:tblGrid>
                <a:gridCol w="1749425"/>
                <a:gridCol w="2264410"/>
                <a:gridCol w="2219960"/>
                <a:gridCol w="1816100"/>
              </a:tblGrid>
              <a:tr h="299084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8888"/>
                        </a:lnSpc>
                      </a:pPr>
                      <a:endParaRPr lang="Arial" altLang="Arial" sz="100"/>
                    </a:p>
                    <a:p>
                      <a:pPr algn="l" rtl="0" eaLnBrk="0">
                        <a:lnSpc>
                          <a:spcPct val="98000"/>
                        </a:lnSpc>
                      </a:pPr>
                      <a:r>
                        <a:rPr sz="1800" kern="0" spc="6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根据项目优先</a:t>
                      </a:r>
                      <a:endParaRPr lang="SimHei" altLang="SimHei" sz="18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21365"/>
                        </a:lnSpc>
                      </a:pPr>
                      <a:endParaRPr lang="Arial" altLang="Arial" sz="100"/>
                    </a:p>
                    <a:p>
                      <a:pPr marL="326390" algn="l" rtl="0" eaLnBrk="0">
                        <a:lnSpc>
                          <a:spcPct val="94000"/>
                        </a:lnSpc>
                      </a:pPr>
                      <a:r>
                        <a:rPr sz="1800" kern="0" spc="-7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优化资源配置，</a:t>
                      </a:r>
                      <a:endParaRPr lang="SimHei" altLang="SimHei" sz="18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4862"/>
                        </a:lnSpc>
                      </a:pPr>
                      <a:endParaRPr lang="Arial" altLang="Arial" sz="100"/>
                    </a:p>
                    <a:p>
                      <a:pPr marL="399415" algn="l" rtl="0" eaLnBrk="0">
                        <a:lnSpc>
                          <a:spcPct val="97000"/>
                        </a:lnSpc>
                      </a:pPr>
                      <a:r>
                        <a:rPr sz="1800" kern="0" spc="6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定期评估资源</a:t>
                      </a:r>
                      <a:endParaRPr lang="SimHei" altLang="SimHei" sz="18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"/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</a:pPr>
                      <a:r>
                        <a:rPr sz="1800" kern="0" spc="7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加强团队沟通</a:t>
                      </a:r>
                      <a:endParaRPr lang="SimHei" altLang="SimHei" sz="18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7344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Arial" altLang="Arial" sz="300"/>
                    </a:p>
                    <a:p>
                      <a:pPr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</a:pPr>
                      <a:r>
                        <a:rPr sz="1800" kern="0" spc="6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级合理分配人</a:t>
                      </a:r>
                      <a:endParaRPr lang="SimHei" altLang="SimHei" sz="18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Arial" altLang="Arial" sz="300"/>
                    </a:p>
                    <a:p>
                      <a:pPr marL="41592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</a:pPr>
                      <a:r>
                        <a:rPr sz="1800" kern="0" spc="10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提高资源利用</a:t>
                      </a:r>
                      <a:endParaRPr lang="SimHei" altLang="SimHei" sz="18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300"/>
                    </a:p>
                    <a:p>
                      <a:pPr marL="399415" algn="l" rtl="0" eaLnBrk="0">
                        <a:lnSpc>
                          <a:spcPct val="94000"/>
                        </a:lnSpc>
                      </a:pPr>
                      <a:r>
                        <a:rPr sz="1800" kern="0" spc="6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分配情况，及</a:t>
                      </a:r>
                      <a:endParaRPr lang="SimHei" altLang="SimHei" sz="18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300"/>
                    </a:p>
                    <a:p>
                      <a:pPr marL="382904" algn="l" rtl="0" eaLnBrk="0">
                        <a:lnSpc>
                          <a:spcPct val="94000"/>
                        </a:lnSpc>
                      </a:pPr>
                      <a:r>
                        <a:rPr sz="1800" kern="0" spc="5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与协作，实现</a:t>
                      </a:r>
                      <a:endParaRPr lang="SimHei" altLang="SimHei" sz="18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31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Arial" altLang="Arial" sz="300"/>
                    </a:p>
                    <a:p>
                      <a:pPr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</a:pPr>
                      <a:r>
                        <a:rPr sz="1800" kern="0" spc="5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力和物力资源</a:t>
                      </a:r>
                      <a:endParaRPr lang="SimHei" altLang="SimHei" sz="18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400"/>
                    </a:p>
                    <a:p>
                      <a:pPr marL="88582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</a:pPr>
                      <a:r>
                        <a:rPr sz="1800" kern="0" spc="13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效率</a:t>
                      </a:r>
                      <a:endParaRPr lang="SimHei" altLang="SimHei" sz="18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Arial" altLang="Arial" sz="300"/>
                    </a:p>
                    <a:p>
                      <a:pPr marL="39941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</a:pPr>
                      <a:r>
                        <a:rPr sz="1800" kern="0" spc="8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时调整和优化</a:t>
                      </a:r>
                      <a:endParaRPr lang="SimHei" altLang="SimHei" sz="18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300"/>
                    </a:p>
                    <a:p>
                      <a:pPr marL="960119" indent="-577215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</a:pPr>
                      <a:r>
                        <a:rPr sz="1800" kern="0" spc="7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资源共享与整</a:t>
                      </a:r>
                      <a:r>
                        <a:rPr sz="1800" kern="0" spc="4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 </a:t>
                      </a:r>
                      <a:r>
                        <a:rPr sz="2400" kern="0" spc="-1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合</a:t>
                      </a:r>
                      <a:endParaRPr lang="SimHei" altLang="SimHei" sz="24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8" name="textbox 98"/>
          <p:cNvSpPr/>
          <p:nvPr/>
        </p:nvSpPr>
        <p:spPr>
          <a:xfrm>
            <a:off x="730762" y="472575"/>
            <a:ext cx="2924175" cy="5784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1000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  <a:spcBef>
                <a:spcPts val="1"/>
              </a:spcBef>
            </a:pPr>
            <a:r>
              <a:rPr sz="3800" b="1" kern="0" spc="-20">
                <a:solidFill>
                  <a:srgbClr val="ED5E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合理分配资源</a:t>
            </a:r>
            <a:endParaRPr lang="SimHei" altLang="SimHei" sz="38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6070600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>
            <a:off x="965349" y="503732"/>
            <a:ext cx="3686809" cy="5416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294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3500" b="1" kern="0" spc="80">
                <a:solidFill>
                  <a:srgbClr val="ED5E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引入敏捷开发方法</a:t>
            </a:r>
            <a:endParaRPr lang="SimHei" altLang="SimHei" sz="3500"/>
          </a:p>
        </p:txBody>
      </p:sp>
      <p:sp>
        <p:nvSpPr>
          <p:cNvPr id="104" name="textbox 104"/>
          <p:cNvSpPr/>
          <p:nvPr/>
        </p:nvSpPr>
        <p:spPr>
          <a:xfrm>
            <a:off x="2679684" y="1503397"/>
            <a:ext cx="1981200" cy="6026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706"/>
              </a:lnSpc>
            </a:pPr>
            <a:endParaRPr lang="Arial" altLang="Arial" sz="100"/>
          </a:p>
          <a:p>
            <a:pPr marL="12700" algn="l" rtl="0" eaLnBrk="0">
              <a:lnSpc>
                <a:spcPct val="105000"/>
              </a:lnSpc>
            </a:pPr>
            <a:r>
              <a:rPr sz="1200" kern="0" spc="-6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敏捷开发方法采用迭</a:t>
            </a:r>
            <a:r>
              <a:rPr sz="1200" kern="0" spc="-7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代方式，</a:t>
            </a:r>
            <a:r>
              <a:rPr sz="1200" kern="0" spc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200" kern="0" spc="-3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不断反馈和调整，降低风险</a:t>
            </a:r>
            <a:r>
              <a:rPr sz="1200" kern="0" spc="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</a:t>
            </a:r>
            <a:r>
              <a:rPr sz="1200" kern="0" spc="-5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和成本</a:t>
            </a:r>
            <a:endParaRPr lang="SimHei" altLang="SimHei" sz="1200"/>
          </a:p>
        </p:txBody>
      </p:sp>
      <p:sp>
        <p:nvSpPr>
          <p:cNvPr id="106" name="textbox 106"/>
          <p:cNvSpPr/>
          <p:nvPr/>
        </p:nvSpPr>
        <p:spPr>
          <a:xfrm>
            <a:off x="8123840" y="3279476"/>
            <a:ext cx="1848485" cy="6191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1007"/>
              </a:lnSpc>
            </a:pPr>
            <a:endParaRPr lang="Arial" altLang="Arial" sz="100"/>
          </a:p>
          <a:p>
            <a:pPr marL="12700" indent="12700" algn="r" rtl="0" eaLnBrk="0">
              <a:lnSpc>
                <a:spcPct val="108000"/>
              </a:lnSpc>
            </a:pPr>
            <a:r>
              <a:rPr sz="1200" b="1" kern="0" spc="-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引入敏捷开发方法需要培训</a:t>
            </a:r>
            <a:r>
              <a:rPr sz="1200" kern="0" spc="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200" b="1" kern="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和指导，建立合适的敏捷</a:t>
            </a:r>
            <a:r>
              <a:rPr sz="1200" b="1" kern="0" spc="-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团</a:t>
            </a:r>
            <a:r>
              <a:rPr sz="1200" kern="0" spc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200" b="1" kern="0" spc="-3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队和流程</a:t>
            </a:r>
            <a:endParaRPr lang="SimHei" altLang="SimHei" sz="1200"/>
          </a:p>
        </p:txBody>
      </p:sp>
      <p:sp>
        <p:nvSpPr>
          <p:cNvPr id="108" name="textbox 108"/>
          <p:cNvSpPr/>
          <p:nvPr/>
        </p:nvSpPr>
        <p:spPr>
          <a:xfrm>
            <a:off x="6148958" y="1507771"/>
            <a:ext cx="1840229" cy="6064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150"/>
              </a:lnSpc>
            </a:pPr>
            <a:endParaRPr lang="Arial" altLang="Arial" sz="100"/>
          </a:p>
          <a:p>
            <a:pPr marL="12700" algn="r" rtl="0" eaLnBrk="0">
              <a:lnSpc>
                <a:spcPct val="106000"/>
              </a:lnSpc>
            </a:pPr>
            <a:r>
              <a:rPr sz="1200" b="1" kern="0" spc="-3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敏捷开发方法强调团队成员</a:t>
            </a:r>
            <a:r>
              <a:rPr sz="1200" kern="0" spc="6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200" b="1" kern="0" spc="-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的主动性和自我管理，提高</a:t>
            </a:r>
            <a:r>
              <a:rPr sz="1200" kern="0" spc="5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200" b="1" kern="0" spc="-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工作积极性和效率</a:t>
            </a:r>
            <a:endParaRPr lang="SimHei" altLang="SimHei" sz="1200"/>
          </a:p>
        </p:txBody>
      </p:sp>
      <p:sp>
        <p:nvSpPr>
          <p:cNvPr id="110" name="textbox 110"/>
          <p:cNvSpPr/>
          <p:nvPr/>
        </p:nvSpPr>
        <p:spPr>
          <a:xfrm>
            <a:off x="698517" y="3281655"/>
            <a:ext cx="1829435" cy="6089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563"/>
              </a:lnSpc>
            </a:pPr>
            <a:endParaRPr lang="Arial" altLang="Arial" sz="100"/>
          </a:p>
          <a:p>
            <a:pPr marL="12700" algn="l" rtl="0" eaLnBrk="0">
              <a:lnSpc>
                <a:spcPct val="106000"/>
              </a:lnSpc>
            </a:pPr>
            <a:r>
              <a:rPr sz="1200" kern="0" spc="-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敏捷开发方法能够快速响应</a:t>
            </a:r>
            <a:r>
              <a:rPr sz="1200" kern="0" spc="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200" kern="0" spc="-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变化，提高开发效率和产品</a:t>
            </a:r>
            <a:r>
              <a:rPr sz="1200" kern="0" spc="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200" kern="0" spc="-2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质量</a:t>
            </a:r>
            <a:endParaRPr lang="SimHei" altLang="SimHei" sz="12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" name="picture 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6070600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4591022" y="945161"/>
            <a:ext cx="1433830" cy="15227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algn="r" rtl="0" eaLnBrk="0">
              <a:lnSpc>
                <a:spcPts val="11788"/>
              </a:lnSpc>
            </a:pPr>
            <a:r>
              <a:rPr sz="8100" kern="0" spc="-2560">
                <a:solidFill>
                  <a:srgbClr val="A14305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⑩</a:t>
            </a:r>
            <a:r>
              <a:rPr sz="8100" kern="0" spc="1480">
                <a:solidFill>
                  <a:srgbClr val="C48C67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</a:t>
            </a:r>
            <a:endParaRPr lang="SimSun" altLang="SimSun" sz="8100"/>
          </a:p>
        </p:txBody>
      </p:sp>
      <p:sp>
        <p:nvSpPr>
          <p:cNvPr id="116" name="textbox 116"/>
          <p:cNvSpPr/>
          <p:nvPr/>
        </p:nvSpPr>
        <p:spPr>
          <a:xfrm>
            <a:off x="1443674" y="2376522"/>
            <a:ext cx="7823200" cy="7143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1680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4800" b="1" kern="0" spc="-10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研发管理效率提升的实践案例</a:t>
            </a:r>
            <a:endParaRPr lang="SimHei" altLang="SimHei" sz="48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9423400" cy="48006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https://d.book118.com/508063033075006027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SimHei</vt:lpstr>
      <vt:lpstr>SimSun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2024-09-05T12:03:37.231</cp:lastPrinted>
  <dcterms:created xsi:type="dcterms:W3CDTF">2024-09-05T04:03:37Z</dcterms:created>
  <dcterms:modified xsi:type="dcterms:W3CDTF">2024-09-05T04:03:38Z</dcterms:modified>
</cp:coreProperties>
</file>