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1" r:id="rId14"/>
  </p:sldIdLst>
  <p:sldSz cx="12192000" cy="6858000"/>
  <p:notesSz cx="6858000" cy="9144000"/>
  <p:custDataLst>
    <p:tags r:id="rId15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tags" Target="tags/tag1.xml" /><Relationship Id="rId16" Type="http://schemas.openxmlformats.org/officeDocument/2006/relationships/presProps" Target="presProps.xml" /><Relationship Id="rId17" Type="http://schemas.openxmlformats.org/officeDocument/2006/relationships/viewProps" Target="viewProps.xml" /><Relationship Id="rId18" Type="http://schemas.openxmlformats.org/officeDocument/2006/relationships/theme" Target="theme/theme1.xml" /><Relationship Id="rId19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D126ADE-2995-4B3C-82FD-920F9DDD860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105655E-10EA-45A1-8B89-D428E611D23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A617C53-191C-4574-A854-6CF77B7793A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FA647CDB-A082-4EF5-AB9C-B5DCC22BEA4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4AE15108-998A-4FD7-9B0F-52C2EBB0645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62B64DA9-D469-4FA2-80F0-F2D59EC21D1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F3C3C354-6629-4580-9E8A-03A451FF1C7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B9BC749-73BC-4CBE-A9B6-7906A1C0458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8B42C1C8-A4A3-483B-A72A-AF49F3E1278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15B7883-2D05-4369-B24F-ED422414328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7C2336C-D518-4060-A9D7-C861FBE1475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8.jpeg" /><Relationship Id="rId6" Type="http://schemas.openxmlformats.org/officeDocument/2006/relationships/image" Target="../media/image3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3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11.jpeg" /><Relationship Id="rId4" Type="http://schemas.openxmlformats.org/officeDocument/2006/relationships/image" Target="../media/image12.jpeg" /><Relationship Id="rId5" Type="http://schemas.openxmlformats.org/officeDocument/2006/relationships/image" Target="../media/image3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508064110014006026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955091" y="1771650"/>
            <a:ext cx="8281818" cy="1950224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49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臀位先兆早产护理查房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287250" cy="6857204"/>
          </a:xfrm>
          <a:prstGeom prst="rect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2336170" y="682396"/>
            <a:ext cx="1539079" cy="823690"/>
            <a:chOff x="2336170" y="682396"/>
            <a:chExt cx="1539079" cy="823690"/>
          </a:xfrm>
        </p:grpSpPr>
        <p:sp>
          <p:nvSpPr>
            <p:cNvPr id="4" name="TextBox 4"/>
            <p:cNvSpPr txBox="1"/>
            <p:nvPr/>
          </p:nvSpPr>
          <p:spPr>
            <a:xfrm>
              <a:off x="2336170" y="682396"/>
              <a:ext cx="1539079" cy="823690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495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目录</a:t>
              </a:r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5749260" y="682396"/>
            <a:ext cx="5359177" cy="4587716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臀位先兆早产概述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臀位先兆早产护理查房的目的和意义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臀位先兆早产护理查房的内容和方法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臀位先兆早产护理查房的实践与案例分析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287250" cy="6857204"/>
          </a:xfrm>
          <a:prstGeom prst="rect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2336170" y="682396"/>
            <a:ext cx="1539079" cy="823690"/>
            <a:chOff x="2336170" y="682396"/>
            <a:chExt cx="1539079" cy="823690"/>
          </a:xfrm>
        </p:grpSpPr>
        <p:sp>
          <p:nvSpPr>
            <p:cNvPr id="4" name="TextBox 4"/>
            <p:cNvSpPr txBox="1"/>
            <p:nvPr/>
          </p:nvSpPr>
          <p:spPr>
            <a:xfrm>
              <a:off x="2336170" y="682396"/>
              <a:ext cx="1539079" cy="823690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495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目录</a:t>
              </a:r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5749260" y="682396"/>
            <a:ext cx="5359177" cy="4587716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臀位先兆早产护理查房的注意事项和要求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臀位先兆早产护理查房的未来发展与展望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706395" y="2969779"/>
            <a:ext cx="6779209" cy="1362191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臀位先兆早产概述</a:t>
            </a:r>
          </a:p>
        </p:txBody>
      </p:sp>
      <p:grpSp>
        <p:nvGrpSpPr>
          <p:cNvPr id="3" name="Group 3"/>
          <p:cNvGrpSpPr/>
          <p:nvPr/>
        </p:nvGrpSpPr>
        <p:grpSpPr>
          <a:xfrm>
            <a:off x="3563014" y="1906186"/>
            <a:ext cx="5065972" cy="823690"/>
            <a:chOff x="3563014" y="1906186"/>
            <a:chExt cx="5065972" cy="823690"/>
          </a:xfrm>
        </p:grpSpPr>
        <p:sp>
          <p:nvSpPr>
            <p:cNvPr id="4" name="TextBox 4"/>
            <p:cNvSpPr txBox="1"/>
            <p:nvPr/>
          </p:nvSpPr>
          <p:spPr>
            <a:xfrm>
              <a:off x="3563014" y="1906186"/>
              <a:ext cx="5065972" cy="823690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495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854583" y="1877473"/>
            <a:ext cx="563213" cy="1253299"/>
            <a:chOff x="854583" y="1877473"/>
            <a:chExt cx="563213" cy="1253299"/>
          </a:xfrm>
        </p:grpSpPr>
        <p:sp>
          <p:nvSpPr>
            <p:cNvPr id="3" name="AutoShape 3"/>
            <p:cNvSpPr/>
            <p:nvPr/>
          </p:nvSpPr>
          <p:spPr>
            <a:xfrm>
              <a:off x="962406" y="1984343"/>
              <a:ext cx="347186" cy="378904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AutoShape 4"/>
            <p:cNvSpPr/>
            <p:nvPr/>
          </p:nvSpPr>
          <p:spPr>
            <a:xfrm rot="457219">
              <a:off x="854583" y="1877473"/>
              <a:ext cx="98393" cy="543877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AutoShape 5"/>
            <p:cNvSpPr/>
            <p:nvPr/>
          </p:nvSpPr>
          <p:spPr>
            <a:xfrm rot="21142780" flipH="1">
              <a:off x="1319403" y="1877473"/>
              <a:ext cx="98393" cy="5488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AutoShape 6"/>
            <p:cNvSpPr/>
            <p:nvPr/>
          </p:nvSpPr>
          <p:spPr>
            <a:xfrm rot="21437230" flipH="1">
              <a:off x="1168241" y="2264378"/>
              <a:ext cx="156686" cy="86639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 rot="162769">
              <a:off x="943356" y="2264378"/>
              <a:ext cx="156686" cy="86639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874776" y="1448943"/>
            <a:ext cx="514445" cy="580739"/>
            <a:chOff x="874776" y="1448943"/>
            <a:chExt cx="514445" cy="580739"/>
          </a:xfrm>
        </p:grpSpPr>
        <p:sp>
          <p:nvSpPr>
            <p:cNvPr id="9" name="Freeform 9"/>
            <p:cNvSpPr/>
            <p:nvPr/>
          </p:nvSpPr>
          <p:spPr>
            <a:xfrm>
              <a:off x="1014698" y="1448943"/>
              <a:ext cx="234601" cy="304991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Freeform 10"/>
            <p:cNvSpPr/>
            <p:nvPr/>
          </p:nvSpPr>
          <p:spPr>
            <a:xfrm>
              <a:off x="874776" y="1732788"/>
              <a:ext cx="514445" cy="296894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Freeform 11"/>
            <p:cNvSpPr/>
            <p:nvPr/>
          </p:nvSpPr>
          <p:spPr>
            <a:xfrm>
              <a:off x="1102900" y="1782128"/>
              <a:ext cx="59817" cy="44482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6843332" y="1448848"/>
            <a:ext cx="536161" cy="977455"/>
            <a:chOff x="6843332" y="1448848"/>
            <a:chExt cx="536161" cy="977455"/>
          </a:xfrm>
        </p:grpSpPr>
        <p:sp>
          <p:nvSpPr>
            <p:cNvPr id="13" name="AutoShape 13"/>
            <p:cNvSpPr/>
            <p:nvPr/>
          </p:nvSpPr>
          <p:spPr>
            <a:xfrm>
              <a:off x="6942487" y="1984343"/>
              <a:ext cx="336137" cy="378904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 rot="457219">
              <a:off x="6843332" y="1877473"/>
              <a:ext cx="98393" cy="543877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 rot="21142780" flipH="1">
              <a:off x="7281100" y="1877473"/>
              <a:ext cx="98393" cy="5488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6867811" y="1448848"/>
              <a:ext cx="494824" cy="580834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7" name="Group 17"/>
          <p:cNvGrpSpPr/>
          <p:nvPr/>
        </p:nvGrpSpPr>
        <p:grpSpPr>
          <a:xfrm>
            <a:off x="6922580" y="2267521"/>
            <a:ext cx="372522" cy="866394"/>
            <a:chOff x="6922580" y="2267521"/>
            <a:chExt cx="372522" cy="866394"/>
          </a:xfrm>
        </p:grpSpPr>
        <p:sp>
          <p:nvSpPr>
            <p:cNvPr id="18" name="AutoShape 18"/>
            <p:cNvSpPr/>
            <p:nvPr/>
          </p:nvSpPr>
          <p:spPr>
            <a:xfrm rot="21437230" flipH="1">
              <a:off x="7138416" y="2267521"/>
              <a:ext cx="156686" cy="86639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 rot="162769">
              <a:off x="6922580" y="2267521"/>
              <a:ext cx="156686" cy="86639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0" name="Group 20"/>
          <p:cNvGrpSpPr/>
          <p:nvPr/>
        </p:nvGrpSpPr>
        <p:grpSpPr>
          <a:xfrm>
            <a:off x="1664446" y="1696307"/>
            <a:ext cx="1897380" cy="1288637"/>
            <a:chOff x="1664446" y="1696307"/>
            <a:chExt cx="1897380" cy="1288637"/>
          </a:xfrm>
        </p:grpSpPr>
        <p:sp>
          <p:nvSpPr>
            <p:cNvPr id="21" name="TextBox 21"/>
            <p:cNvSpPr txBox="1"/>
            <p:nvPr/>
          </p:nvSpPr>
          <p:spPr>
            <a:xfrm>
              <a:off x="1664446" y="1696307"/>
              <a:ext cx="1897380" cy="758190"/>
            </a:xfrm>
            <a:prstGeom prst="rect">
              <a:avLst/>
            </a:prstGeom>
          </p:spPr>
          <p:txBody>
            <a:bodyPr vert="horz" wrap="square" lIns="91440" tIns="45720" rIns="91440" bIns="45720" rtlCol="0" anchor="ctr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44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  <p:sp>
          <p:nvSpPr>
            <p:cNvPr id="22" name="TextBox 22"/>
            <p:cNvSpPr txBox="1"/>
            <p:nvPr/>
          </p:nvSpPr>
          <p:spPr>
            <a:xfrm>
              <a:off x="1664446" y="2655379"/>
              <a:ext cx="1897380" cy="329565"/>
            </a:xfrm>
            <a:prstGeom prst="rect">
              <a:avLst/>
            </a:prstGeom>
          </p:spPr>
          <p:txBody>
            <a:bodyPr vert="horz" wrap="square" lIns="91440" tIns="45720" rIns="91440" bIns="45720" rtlCol="0" anchor="ctr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157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定义</a:t>
              </a:r>
            </a:p>
          </p:txBody>
        </p:sp>
      </p:grpSp>
      <p:grpSp>
        <p:nvGrpSpPr>
          <p:cNvPr id="23" name="Group 23"/>
          <p:cNvGrpSpPr/>
          <p:nvPr/>
        </p:nvGrpSpPr>
        <p:grpSpPr>
          <a:xfrm>
            <a:off x="7583853" y="1696307"/>
            <a:ext cx="1897380" cy="1288637"/>
            <a:chOff x="7583853" y="1696307"/>
            <a:chExt cx="1897380" cy="1288637"/>
          </a:xfrm>
        </p:grpSpPr>
        <p:sp>
          <p:nvSpPr>
            <p:cNvPr id="24" name="TextBox 24"/>
            <p:cNvSpPr txBox="1"/>
            <p:nvPr/>
          </p:nvSpPr>
          <p:spPr>
            <a:xfrm>
              <a:off x="7583853" y="1696307"/>
              <a:ext cx="1897380" cy="758190"/>
            </a:xfrm>
            <a:prstGeom prst="rect">
              <a:avLst/>
            </a:prstGeom>
          </p:spPr>
          <p:txBody>
            <a:bodyPr vert="horz" wrap="square" lIns="91440" tIns="45720" rIns="91440" bIns="45720" rtlCol="0" anchor="ctr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44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  <p:sp>
          <p:nvSpPr>
            <p:cNvPr id="25" name="TextBox 25"/>
            <p:cNvSpPr txBox="1"/>
            <p:nvPr/>
          </p:nvSpPr>
          <p:spPr>
            <a:xfrm>
              <a:off x="7583853" y="2655379"/>
              <a:ext cx="1897380" cy="329565"/>
            </a:xfrm>
            <a:prstGeom prst="rect">
              <a:avLst/>
            </a:prstGeom>
          </p:spPr>
          <p:txBody>
            <a:bodyPr vert="horz" wrap="square" lIns="91440" tIns="45720" rIns="91440" bIns="45720" rtlCol="0" anchor="ctr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157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特点</a:t>
              </a:r>
            </a:p>
          </p:txBody>
        </p:sp>
      </p:grpSp>
      <p:grpSp>
        <p:nvGrpSpPr>
          <p:cNvPr id="26" name="Group 26"/>
          <p:cNvGrpSpPr/>
          <p:nvPr/>
        </p:nvGrpSpPr>
        <p:grpSpPr>
          <a:xfrm>
            <a:off x="854583" y="3639788"/>
            <a:ext cx="248317" cy="552641"/>
            <a:chOff x="854583" y="3639788"/>
            <a:chExt cx="248317" cy="552641"/>
          </a:xfrm>
        </p:grpSpPr>
        <p:sp>
          <p:nvSpPr>
            <p:cNvPr id="27" name="AutoShape 27"/>
            <p:cNvSpPr/>
            <p:nvPr/>
          </p:nvSpPr>
          <p:spPr>
            <a:xfrm>
              <a:off x="902113" y="3686842"/>
              <a:ext cx="153067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 rot="457219">
              <a:off x="854583" y="3639788"/>
              <a:ext cx="43339" cy="2398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 rot="21142780" flipH="1">
              <a:off x="1059561" y="3639788"/>
              <a:ext cx="43339" cy="2420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 rot="21437230" flipH="1">
              <a:off x="992886" y="3810381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 rot="162769">
              <a:off x="893731" y="3810381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2" name="Group 32"/>
          <p:cNvGrpSpPr/>
          <p:nvPr/>
        </p:nvGrpSpPr>
        <p:grpSpPr>
          <a:xfrm>
            <a:off x="863537" y="3450812"/>
            <a:ext cx="226885" cy="256032"/>
            <a:chOff x="863537" y="3450812"/>
            <a:chExt cx="226885" cy="256032"/>
          </a:xfrm>
        </p:grpSpPr>
        <p:sp>
          <p:nvSpPr>
            <p:cNvPr id="33" name="Freeform 33"/>
            <p:cNvSpPr/>
            <p:nvPr/>
          </p:nvSpPr>
          <p:spPr>
            <a:xfrm>
              <a:off x="925163" y="3450812"/>
              <a:ext cx="103441" cy="134493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Freeform 34"/>
            <p:cNvSpPr/>
            <p:nvPr/>
          </p:nvSpPr>
          <p:spPr>
            <a:xfrm>
              <a:off x="863537" y="3575971"/>
              <a:ext cx="226885" cy="130873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Freeform 35"/>
            <p:cNvSpPr/>
            <p:nvPr/>
          </p:nvSpPr>
          <p:spPr>
            <a:xfrm>
              <a:off x="964121" y="3597688"/>
              <a:ext cx="26384" cy="19621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6" name="Group 36"/>
          <p:cNvGrpSpPr/>
          <p:nvPr/>
        </p:nvGrpSpPr>
        <p:grpSpPr>
          <a:xfrm>
            <a:off x="1316450" y="3639788"/>
            <a:ext cx="248317" cy="552641"/>
            <a:chOff x="1316450" y="3639788"/>
            <a:chExt cx="248317" cy="552641"/>
          </a:xfrm>
        </p:grpSpPr>
        <p:sp>
          <p:nvSpPr>
            <p:cNvPr id="37" name="AutoShape 37"/>
            <p:cNvSpPr/>
            <p:nvPr/>
          </p:nvSpPr>
          <p:spPr>
            <a:xfrm>
              <a:off x="1363980" y="3686842"/>
              <a:ext cx="153067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 rot="457219">
              <a:off x="1316450" y="3639788"/>
              <a:ext cx="43339" cy="2398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 rot="21142780" flipH="1">
              <a:off x="1521428" y="3639788"/>
              <a:ext cx="43339" cy="2420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 rot="21437230" flipH="1">
              <a:off x="1454753" y="3810381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 rot="162769">
              <a:off x="1355598" y="3810381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42" name="Group 42"/>
          <p:cNvGrpSpPr/>
          <p:nvPr/>
        </p:nvGrpSpPr>
        <p:grpSpPr>
          <a:xfrm>
            <a:off x="1325404" y="3450812"/>
            <a:ext cx="226885" cy="256032"/>
            <a:chOff x="1325404" y="3450812"/>
            <a:chExt cx="226885" cy="256032"/>
          </a:xfrm>
        </p:grpSpPr>
        <p:sp>
          <p:nvSpPr>
            <p:cNvPr id="43" name="Freeform 43"/>
            <p:cNvSpPr/>
            <p:nvPr/>
          </p:nvSpPr>
          <p:spPr>
            <a:xfrm>
              <a:off x="1387030" y="3450812"/>
              <a:ext cx="103441" cy="134493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Freeform 44"/>
            <p:cNvSpPr/>
            <p:nvPr/>
          </p:nvSpPr>
          <p:spPr>
            <a:xfrm>
              <a:off x="1325404" y="3575971"/>
              <a:ext cx="226885" cy="130873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Freeform 45"/>
            <p:cNvSpPr/>
            <p:nvPr/>
          </p:nvSpPr>
          <p:spPr>
            <a:xfrm>
              <a:off x="1425988" y="3597688"/>
              <a:ext cx="26384" cy="19621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46" name="Group 46"/>
          <p:cNvGrpSpPr/>
          <p:nvPr/>
        </p:nvGrpSpPr>
        <p:grpSpPr>
          <a:xfrm>
            <a:off x="1778317" y="3639788"/>
            <a:ext cx="248318" cy="552641"/>
            <a:chOff x="1778317" y="3639788"/>
            <a:chExt cx="248318" cy="552641"/>
          </a:xfrm>
        </p:grpSpPr>
        <p:sp>
          <p:nvSpPr>
            <p:cNvPr id="47" name="AutoShape 47"/>
            <p:cNvSpPr/>
            <p:nvPr/>
          </p:nvSpPr>
          <p:spPr>
            <a:xfrm>
              <a:off x="1825847" y="3686842"/>
              <a:ext cx="153067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8" name="AutoShape 48"/>
            <p:cNvSpPr/>
            <p:nvPr/>
          </p:nvSpPr>
          <p:spPr>
            <a:xfrm rot="457219">
              <a:off x="1778317" y="3639788"/>
              <a:ext cx="43339" cy="2398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9" name="AutoShape 49"/>
            <p:cNvSpPr/>
            <p:nvPr/>
          </p:nvSpPr>
          <p:spPr>
            <a:xfrm rot="21142780" flipH="1">
              <a:off x="1983296" y="3639788"/>
              <a:ext cx="43339" cy="2420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0" name="AutoShape 50"/>
            <p:cNvSpPr/>
            <p:nvPr/>
          </p:nvSpPr>
          <p:spPr>
            <a:xfrm rot="21437230" flipH="1">
              <a:off x="1916621" y="3810381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1" name="AutoShape 51"/>
            <p:cNvSpPr/>
            <p:nvPr/>
          </p:nvSpPr>
          <p:spPr>
            <a:xfrm rot="162769">
              <a:off x="1817465" y="3810381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52" name="Group 52"/>
          <p:cNvGrpSpPr/>
          <p:nvPr/>
        </p:nvGrpSpPr>
        <p:grpSpPr>
          <a:xfrm>
            <a:off x="1787271" y="3450812"/>
            <a:ext cx="226885" cy="256032"/>
            <a:chOff x="1787271" y="3450812"/>
            <a:chExt cx="226885" cy="256032"/>
          </a:xfrm>
        </p:grpSpPr>
        <p:sp>
          <p:nvSpPr>
            <p:cNvPr id="53" name="Freeform 53"/>
            <p:cNvSpPr/>
            <p:nvPr/>
          </p:nvSpPr>
          <p:spPr>
            <a:xfrm>
              <a:off x="1848898" y="3450812"/>
              <a:ext cx="103441" cy="134493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4" name="Freeform 54"/>
            <p:cNvSpPr/>
            <p:nvPr/>
          </p:nvSpPr>
          <p:spPr>
            <a:xfrm>
              <a:off x="1787271" y="3575971"/>
              <a:ext cx="226885" cy="130873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5" name="Freeform 55"/>
            <p:cNvSpPr/>
            <p:nvPr/>
          </p:nvSpPr>
          <p:spPr>
            <a:xfrm>
              <a:off x="1887855" y="3597688"/>
              <a:ext cx="26384" cy="19621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56" name="Group 56"/>
          <p:cNvGrpSpPr/>
          <p:nvPr/>
        </p:nvGrpSpPr>
        <p:grpSpPr>
          <a:xfrm>
            <a:off x="2240185" y="3639788"/>
            <a:ext cx="248317" cy="552641"/>
            <a:chOff x="2240185" y="3639788"/>
            <a:chExt cx="248317" cy="552641"/>
          </a:xfrm>
        </p:grpSpPr>
        <p:sp>
          <p:nvSpPr>
            <p:cNvPr id="57" name="AutoShape 57"/>
            <p:cNvSpPr/>
            <p:nvPr/>
          </p:nvSpPr>
          <p:spPr>
            <a:xfrm>
              <a:off x="2287714" y="3686842"/>
              <a:ext cx="153067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8" name="AutoShape 58"/>
            <p:cNvSpPr/>
            <p:nvPr/>
          </p:nvSpPr>
          <p:spPr>
            <a:xfrm rot="457219">
              <a:off x="2240185" y="3639788"/>
              <a:ext cx="43339" cy="2398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9" name="AutoShape 59"/>
            <p:cNvSpPr/>
            <p:nvPr/>
          </p:nvSpPr>
          <p:spPr>
            <a:xfrm rot="21142780" flipH="1">
              <a:off x="2445163" y="3639788"/>
              <a:ext cx="43339" cy="2420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0" name="AutoShape 60"/>
            <p:cNvSpPr/>
            <p:nvPr/>
          </p:nvSpPr>
          <p:spPr>
            <a:xfrm rot="21437230" flipH="1">
              <a:off x="2378488" y="3810381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1" name="AutoShape 61"/>
            <p:cNvSpPr/>
            <p:nvPr/>
          </p:nvSpPr>
          <p:spPr>
            <a:xfrm rot="162769">
              <a:off x="2279333" y="3810381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2" name="Group 62"/>
          <p:cNvGrpSpPr/>
          <p:nvPr/>
        </p:nvGrpSpPr>
        <p:grpSpPr>
          <a:xfrm>
            <a:off x="2249138" y="3450812"/>
            <a:ext cx="226885" cy="256032"/>
            <a:chOff x="2249138" y="3450812"/>
            <a:chExt cx="226885" cy="256032"/>
          </a:xfrm>
        </p:grpSpPr>
        <p:sp>
          <p:nvSpPr>
            <p:cNvPr id="63" name="Freeform 63"/>
            <p:cNvSpPr/>
            <p:nvPr/>
          </p:nvSpPr>
          <p:spPr>
            <a:xfrm>
              <a:off x="2310765" y="3450812"/>
              <a:ext cx="103441" cy="134493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4" name="Freeform 64"/>
            <p:cNvSpPr/>
            <p:nvPr/>
          </p:nvSpPr>
          <p:spPr>
            <a:xfrm>
              <a:off x="2249138" y="3575971"/>
              <a:ext cx="226885" cy="130873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5" name="Freeform 65"/>
            <p:cNvSpPr/>
            <p:nvPr/>
          </p:nvSpPr>
          <p:spPr>
            <a:xfrm>
              <a:off x="2349722" y="3597688"/>
              <a:ext cx="26384" cy="19621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6" name="Group 66"/>
          <p:cNvGrpSpPr/>
          <p:nvPr/>
        </p:nvGrpSpPr>
        <p:grpSpPr>
          <a:xfrm>
            <a:off x="2702052" y="3639788"/>
            <a:ext cx="248317" cy="552641"/>
            <a:chOff x="2702052" y="3639788"/>
            <a:chExt cx="248317" cy="552641"/>
          </a:xfrm>
        </p:grpSpPr>
        <p:sp>
          <p:nvSpPr>
            <p:cNvPr id="67" name="AutoShape 67"/>
            <p:cNvSpPr/>
            <p:nvPr/>
          </p:nvSpPr>
          <p:spPr>
            <a:xfrm>
              <a:off x="2749582" y="3686842"/>
              <a:ext cx="153067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8" name="AutoShape 68"/>
            <p:cNvSpPr/>
            <p:nvPr/>
          </p:nvSpPr>
          <p:spPr>
            <a:xfrm rot="457219">
              <a:off x="2702052" y="3639788"/>
              <a:ext cx="43339" cy="2398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9" name="AutoShape 69"/>
            <p:cNvSpPr/>
            <p:nvPr/>
          </p:nvSpPr>
          <p:spPr>
            <a:xfrm rot="21142780" flipH="1">
              <a:off x="2907030" y="3639788"/>
              <a:ext cx="43339" cy="2420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0" name="AutoShape 70"/>
            <p:cNvSpPr/>
            <p:nvPr/>
          </p:nvSpPr>
          <p:spPr>
            <a:xfrm rot="21437230" flipH="1">
              <a:off x="2840355" y="3810381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1" name="AutoShape 71"/>
            <p:cNvSpPr/>
            <p:nvPr/>
          </p:nvSpPr>
          <p:spPr>
            <a:xfrm rot="162769">
              <a:off x="2741200" y="3810381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72" name="Group 72"/>
          <p:cNvGrpSpPr/>
          <p:nvPr/>
        </p:nvGrpSpPr>
        <p:grpSpPr>
          <a:xfrm>
            <a:off x="2711005" y="3450812"/>
            <a:ext cx="226885" cy="256032"/>
            <a:chOff x="2711005" y="3450812"/>
            <a:chExt cx="226885" cy="256032"/>
          </a:xfrm>
        </p:grpSpPr>
        <p:sp>
          <p:nvSpPr>
            <p:cNvPr id="73" name="Freeform 73"/>
            <p:cNvSpPr/>
            <p:nvPr/>
          </p:nvSpPr>
          <p:spPr>
            <a:xfrm>
              <a:off x="2772728" y="3450812"/>
              <a:ext cx="103441" cy="134493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4" name="Freeform 74"/>
            <p:cNvSpPr/>
            <p:nvPr/>
          </p:nvSpPr>
          <p:spPr>
            <a:xfrm>
              <a:off x="2711005" y="3575971"/>
              <a:ext cx="226885" cy="130873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5" name="Freeform 75"/>
            <p:cNvSpPr/>
            <p:nvPr/>
          </p:nvSpPr>
          <p:spPr>
            <a:xfrm>
              <a:off x="2811589" y="3597688"/>
              <a:ext cx="26384" cy="19621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76" name="Group 76"/>
          <p:cNvGrpSpPr/>
          <p:nvPr/>
        </p:nvGrpSpPr>
        <p:grpSpPr>
          <a:xfrm>
            <a:off x="3163919" y="3639788"/>
            <a:ext cx="248317" cy="552641"/>
            <a:chOff x="3163919" y="3639788"/>
            <a:chExt cx="248317" cy="552641"/>
          </a:xfrm>
        </p:grpSpPr>
        <p:sp>
          <p:nvSpPr>
            <p:cNvPr id="77" name="AutoShape 77"/>
            <p:cNvSpPr/>
            <p:nvPr/>
          </p:nvSpPr>
          <p:spPr>
            <a:xfrm>
              <a:off x="3211449" y="3686842"/>
              <a:ext cx="153067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8" name="AutoShape 78"/>
            <p:cNvSpPr/>
            <p:nvPr/>
          </p:nvSpPr>
          <p:spPr>
            <a:xfrm rot="457219">
              <a:off x="3163919" y="3639788"/>
              <a:ext cx="43339" cy="2398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9" name="AutoShape 79"/>
            <p:cNvSpPr/>
            <p:nvPr/>
          </p:nvSpPr>
          <p:spPr>
            <a:xfrm rot="21142780" flipH="1">
              <a:off x="3368897" y="3639788"/>
              <a:ext cx="43339" cy="2420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0" name="AutoShape 80"/>
            <p:cNvSpPr/>
            <p:nvPr/>
          </p:nvSpPr>
          <p:spPr>
            <a:xfrm rot="21437230" flipH="1">
              <a:off x="3302222" y="3810381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1" name="AutoShape 81"/>
            <p:cNvSpPr/>
            <p:nvPr/>
          </p:nvSpPr>
          <p:spPr>
            <a:xfrm rot="162769">
              <a:off x="3203067" y="3810381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2" name="Group 82"/>
          <p:cNvGrpSpPr/>
          <p:nvPr/>
        </p:nvGrpSpPr>
        <p:grpSpPr>
          <a:xfrm>
            <a:off x="3172873" y="3450812"/>
            <a:ext cx="226885" cy="256032"/>
            <a:chOff x="3172873" y="3450812"/>
            <a:chExt cx="226885" cy="256032"/>
          </a:xfrm>
        </p:grpSpPr>
        <p:sp>
          <p:nvSpPr>
            <p:cNvPr id="83" name="Freeform 83"/>
            <p:cNvSpPr/>
            <p:nvPr/>
          </p:nvSpPr>
          <p:spPr>
            <a:xfrm>
              <a:off x="3234595" y="3450812"/>
              <a:ext cx="103441" cy="134493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4" name="Freeform 84"/>
            <p:cNvSpPr/>
            <p:nvPr/>
          </p:nvSpPr>
          <p:spPr>
            <a:xfrm>
              <a:off x="3172873" y="3575971"/>
              <a:ext cx="226885" cy="130873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5" name="Freeform 85"/>
            <p:cNvSpPr/>
            <p:nvPr/>
          </p:nvSpPr>
          <p:spPr>
            <a:xfrm>
              <a:off x="3273457" y="3597688"/>
              <a:ext cx="26384" cy="19621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6" name="Group 86"/>
          <p:cNvGrpSpPr/>
          <p:nvPr/>
        </p:nvGrpSpPr>
        <p:grpSpPr>
          <a:xfrm>
            <a:off x="3625787" y="3639788"/>
            <a:ext cx="248316" cy="552641"/>
            <a:chOff x="3625787" y="3639788"/>
            <a:chExt cx="248316" cy="552641"/>
          </a:xfrm>
        </p:grpSpPr>
        <p:sp>
          <p:nvSpPr>
            <p:cNvPr id="87" name="AutoShape 87"/>
            <p:cNvSpPr/>
            <p:nvPr/>
          </p:nvSpPr>
          <p:spPr>
            <a:xfrm>
              <a:off x="3673316" y="3686842"/>
              <a:ext cx="153067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8" name="AutoShape 88"/>
            <p:cNvSpPr/>
            <p:nvPr/>
          </p:nvSpPr>
          <p:spPr>
            <a:xfrm rot="457219">
              <a:off x="3625787" y="3639788"/>
              <a:ext cx="43339" cy="2398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9" name="AutoShape 89"/>
            <p:cNvSpPr/>
            <p:nvPr/>
          </p:nvSpPr>
          <p:spPr>
            <a:xfrm rot="21142780" flipH="1">
              <a:off x="3830764" y="3639788"/>
              <a:ext cx="43339" cy="2420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0" name="AutoShape 90"/>
            <p:cNvSpPr/>
            <p:nvPr/>
          </p:nvSpPr>
          <p:spPr>
            <a:xfrm rot="21437230" flipH="1">
              <a:off x="3764089" y="3810381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1" name="AutoShape 91"/>
            <p:cNvSpPr/>
            <p:nvPr/>
          </p:nvSpPr>
          <p:spPr>
            <a:xfrm rot="162769">
              <a:off x="3664934" y="3810381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2" name="Group 92"/>
          <p:cNvGrpSpPr/>
          <p:nvPr/>
        </p:nvGrpSpPr>
        <p:grpSpPr>
          <a:xfrm>
            <a:off x="3634740" y="3450812"/>
            <a:ext cx="226885" cy="256032"/>
            <a:chOff x="3634740" y="3450812"/>
            <a:chExt cx="226885" cy="256032"/>
          </a:xfrm>
        </p:grpSpPr>
        <p:sp>
          <p:nvSpPr>
            <p:cNvPr id="93" name="Freeform 93"/>
            <p:cNvSpPr/>
            <p:nvPr/>
          </p:nvSpPr>
          <p:spPr>
            <a:xfrm>
              <a:off x="3696462" y="3450812"/>
              <a:ext cx="103441" cy="134493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4" name="Freeform 94"/>
            <p:cNvSpPr/>
            <p:nvPr/>
          </p:nvSpPr>
          <p:spPr>
            <a:xfrm>
              <a:off x="3634740" y="3575971"/>
              <a:ext cx="226885" cy="130873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5" name="Freeform 95"/>
            <p:cNvSpPr/>
            <p:nvPr/>
          </p:nvSpPr>
          <p:spPr>
            <a:xfrm>
              <a:off x="3735324" y="3597688"/>
              <a:ext cx="26384" cy="19621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6" name="Group 96"/>
          <p:cNvGrpSpPr/>
          <p:nvPr/>
        </p:nvGrpSpPr>
        <p:grpSpPr>
          <a:xfrm>
            <a:off x="4087654" y="3639788"/>
            <a:ext cx="248317" cy="552641"/>
            <a:chOff x="4087654" y="3639788"/>
            <a:chExt cx="248317" cy="552641"/>
          </a:xfrm>
        </p:grpSpPr>
        <p:sp>
          <p:nvSpPr>
            <p:cNvPr id="97" name="AutoShape 97"/>
            <p:cNvSpPr/>
            <p:nvPr/>
          </p:nvSpPr>
          <p:spPr>
            <a:xfrm>
              <a:off x="4135184" y="3686842"/>
              <a:ext cx="153067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8" name="AutoShape 98"/>
            <p:cNvSpPr/>
            <p:nvPr/>
          </p:nvSpPr>
          <p:spPr>
            <a:xfrm rot="457219">
              <a:off x="4087654" y="3639788"/>
              <a:ext cx="43339" cy="2398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9" name="AutoShape 99"/>
            <p:cNvSpPr/>
            <p:nvPr/>
          </p:nvSpPr>
          <p:spPr>
            <a:xfrm rot="21142780" flipH="1">
              <a:off x="4292632" y="3639788"/>
              <a:ext cx="43339" cy="2420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0" name="AutoShape 100"/>
            <p:cNvSpPr/>
            <p:nvPr/>
          </p:nvSpPr>
          <p:spPr>
            <a:xfrm rot="21437230" flipH="1">
              <a:off x="4225957" y="3810381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1" name="AutoShape 101"/>
            <p:cNvSpPr/>
            <p:nvPr/>
          </p:nvSpPr>
          <p:spPr>
            <a:xfrm rot="162769">
              <a:off x="4126802" y="3810381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02" name="Group 102"/>
          <p:cNvGrpSpPr/>
          <p:nvPr/>
        </p:nvGrpSpPr>
        <p:grpSpPr>
          <a:xfrm>
            <a:off x="4096607" y="3450812"/>
            <a:ext cx="226885" cy="256032"/>
            <a:chOff x="4096607" y="3450812"/>
            <a:chExt cx="226885" cy="256032"/>
          </a:xfrm>
        </p:grpSpPr>
        <p:sp>
          <p:nvSpPr>
            <p:cNvPr id="103" name="Freeform 103"/>
            <p:cNvSpPr/>
            <p:nvPr/>
          </p:nvSpPr>
          <p:spPr>
            <a:xfrm>
              <a:off x="4158329" y="3450812"/>
              <a:ext cx="103441" cy="134493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4" name="Freeform 104"/>
            <p:cNvSpPr/>
            <p:nvPr/>
          </p:nvSpPr>
          <p:spPr>
            <a:xfrm>
              <a:off x="4096607" y="3575971"/>
              <a:ext cx="226885" cy="130873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5" name="Freeform 105"/>
            <p:cNvSpPr/>
            <p:nvPr/>
          </p:nvSpPr>
          <p:spPr>
            <a:xfrm>
              <a:off x="4197191" y="3597688"/>
              <a:ext cx="26384" cy="19621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06" name="Group 106"/>
          <p:cNvGrpSpPr/>
          <p:nvPr/>
        </p:nvGrpSpPr>
        <p:grpSpPr>
          <a:xfrm>
            <a:off x="4549521" y="3639788"/>
            <a:ext cx="248317" cy="552641"/>
            <a:chOff x="4549521" y="3639788"/>
            <a:chExt cx="248317" cy="552641"/>
          </a:xfrm>
        </p:grpSpPr>
        <p:sp>
          <p:nvSpPr>
            <p:cNvPr id="107" name="AutoShape 107"/>
            <p:cNvSpPr/>
            <p:nvPr/>
          </p:nvSpPr>
          <p:spPr>
            <a:xfrm>
              <a:off x="4597051" y="3686842"/>
              <a:ext cx="153067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8" name="AutoShape 108"/>
            <p:cNvSpPr/>
            <p:nvPr/>
          </p:nvSpPr>
          <p:spPr>
            <a:xfrm rot="457219">
              <a:off x="4549521" y="3639788"/>
              <a:ext cx="43339" cy="2398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9" name="AutoShape 109"/>
            <p:cNvSpPr/>
            <p:nvPr/>
          </p:nvSpPr>
          <p:spPr>
            <a:xfrm rot="21142780" flipH="1">
              <a:off x="4754499" y="3639788"/>
              <a:ext cx="43339" cy="2420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0" name="AutoShape 110"/>
            <p:cNvSpPr/>
            <p:nvPr/>
          </p:nvSpPr>
          <p:spPr>
            <a:xfrm rot="21437230" flipH="1">
              <a:off x="4687824" y="3810381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1" name="AutoShape 111"/>
            <p:cNvSpPr/>
            <p:nvPr/>
          </p:nvSpPr>
          <p:spPr>
            <a:xfrm rot="162769">
              <a:off x="4588669" y="3810381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12" name="Group 112"/>
          <p:cNvGrpSpPr/>
          <p:nvPr/>
        </p:nvGrpSpPr>
        <p:grpSpPr>
          <a:xfrm>
            <a:off x="4558474" y="3450812"/>
            <a:ext cx="226885" cy="256032"/>
            <a:chOff x="4558474" y="3450812"/>
            <a:chExt cx="226885" cy="256032"/>
          </a:xfrm>
        </p:grpSpPr>
        <p:sp>
          <p:nvSpPr>
            <p:cNvPr id="113" name="Freeform 113"/>
            <p:cNvSpPr/>
            <p:nvPr/>
          </p:nvSpPr>
          <p:spPr>
            <a:xfrm>
              <a:off x="4620196" y="3450812"/>
              <a:ext cx="103441" cy="134493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4" name="Freeform 114"/>
            <p:cNvSpPr/>
            <p:nvPr/>
          </p:nvSpPr>
          <p:spPr>
            <a:xfrm>
              <a:off x="4558474" y="3575971"/>
              <a:ext cx="226885" cy="130873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5" name="Freeform 115"/>
            <p:cNvSpPr/>
            <p:nvPr/>
          </p:nvSpPr>
          <p:spPr>
            <a:xfrm>
              <a:off x="4659059" y="3597688"/>
              <a:ext cx="26384" cy="19621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16" name="Group 116"/>
          <p:cNvGrpSpPr/>
          <p:nvPr/>
        </p:nvGrpSpPr>
        <p:grpSpPr>
          <a:xfrm>
            <a:off x="5011388" y="3639788"/>
            <a:ext cx="248317" cy="552641"/>
            <a:chOff x="5011388" y="3639788"/>
            <a:chExt cx="248317" cy="552641"/>
          </a:xfrm>
        </p:grpSpPr>
        <p:sp>
          <p:nvSpPr>
            <p:cNvPr id="117" name="AutoShape 117"/>
            <p:cNvSpPr/>
            <p:nvPr/>
          </p:nvSpPr>
          <p:spPr>
            <a:xfrm>
              <a:off x="5059013" y="3686842"/>
              <a:ext cx="153067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8" name="AutoShape 118"/>
            <p:cNvSpPr/>
            <p:nvPr/>
          </p:nvSpPr>
          <p:spPr>
            <a:xfrm rot="457219">
              <a:off x="5011388" y="3639788"/>
              <a:ext cx="43339" cy="2398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9" name="AutoShape 119"/>
            <p:cNvSpPr/>
            <p:nvPr/>
          </p:nvSpPr>
          <p:spPr>
            <a:xfrm rot="21142780" flipH="1">
              <a:off x="5216366" y="3639788"/>
              <a:ext cx="43339" cy="2420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0" name="AutoShape 120"/>
            <p:cNvSpPr/>
            <p:nvPr/>
          </p:nvSpPr>
          <p:spPr>
            <a:xfrm rot="21437230" flipH="1">
              <a:off x="5149691" y="3810381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1" name="AutoShape 121"/>
            <p:cNvSpPr/>
            <p:nvPr/>
          </p:nvSpPr>
          <p:spPr>
            <a:xfrm rot="162769">
              <a:off x="5050536" y="3810381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2" name="Group 122"/>
          <p:cNvGrpSpPr/>
          <p:nvPr/>
        </p:nvGrpSpPr>
        <p:grpSpPr>
          <a:xfrm>
            <a:off x="5020342" y="3450812"/>
            <a:ext cx="226885" cy="256032"/>
            <a:chOff x="5020342" y="3450812"/>
            <a:chExt cx="226885" cy="256032"/>
          </a:xfrm>
        </p:grpSpPr>
        <p:sp>
          <p:nvSpPr>
            <p:cNvPr id="123" name="Freeform 123"/>
            <p:cNvSpPr/>
            <p:nvPr/>
          </p:nvSpPr>
          <p:spPr>
            <a:xfrm>
              <a:off x="5082064" y="3450812"/>
              <a:ext cx="103441" cy="134493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4" name="Freeform 124"/>
            <p:cNvSpPr/>
            <p:nvPr/>
          </p:nvSpPr>
          <p:spPr>
            <a:xfrm>
              <a:off x="5020342" y="3575971"/>
              <a:ext cx="226885" cy="130873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5" name="Freeform 125"/>
            <p:cNvSpPr/>
            <p:nvPr/>
          </p:nvSpPr>
          <p:spPr>
            <a:xfrm>
              <a:off x="5120926" y="3597688"/>
              <a:ext cx="26384" cy="19621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6" name="Group 126"/>
          <p:cNvGrpSpPr/>
          <p:nvPr/>
        </p:nvGrpSpPr>
        <p:grpSpPr>
          <a:xfrm>
            <a:off x="854583" y="4613529"/>
            <a:ext cx="248317" cy="552641"/>
            <a:chOff x="854583" y="4613529"/>
            <a:chExt cx="248317" cy="552641"/>
          </a:xfrm>
        </p:grpSpPr>
        <p:sp>
          <p:nvSpPr>
            <p:cNvPr id="127" name="AutoShape 127"/>
            <p:cNvSpPr/>
            <p:nvPr/>
          </p:nvSpPr>
          <p:spPr>
            <a:xfrm>
              <a:off x="902113" y="4660678"/>
              <a:ext cx="153067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8" name="AutoShape 128"/>
            <p:cNvSpPr/>
            <p:nvPr/>
          </p:nvSpPr>
          <p:spPr>
            <a:xfrm rot="457219">
              <a:off x="854583" y="4613529"/>
              <a:ext cx="43339" cy="2398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9" name="AutoShape 129"/>
            <p:cNvSpPr/>
            <p:nvPr/>
          </p:nvSpPr>
          <p:spPr>
            <a:xfrm rot="21142780" flipH="1">
              <a:off x="1059561" y="4613529"/>
              <a:ext cx="43339" cy="2420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0" name="AutoShape 130"/>
            <p:cNvSpPr/>
            <p:nvPr/>
          </p:nvSpPr>
          <p:spPr>
            <a:xfrm rot="21437230" flipH="1">
              <a:off x="992886" y="4784122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1" name="AutoShape 131"/>
            <p:cNvSpPr/>
            <p:nvPr/>
          </p:nvSpPr>
          <p:spPr>
            <a:xfrm rot="162769">
              <a:off x="893731" y="4784122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32" name="Group 132"/>
          <p:cNvGrpSpPr/>
          <p:nvPr/>
        </p:nvGrpSpPr>
        <p:grpSpPr>
          <a:xfrm>
            <a:off x="863537" y="4424553"/>
            <a:ext cx="226885" cy="256032"/>
            <a:chOff x="863537" y="4424553"/>
            <a:chExt cx="226885" cy="256032"/>
          </a:xfrm>
        </p:grpSpPr>
        <p:sp>
          <p:nvSpPr>
            <p:cNvPr id="133" name="Freeform 133"/>
            <p:cNvSpPr/>
            <p:nvPr/>
          </p:nvSpPr>
          <p:spPr>
            <a:xfrm>
              <a:off x="925163" y="4424553"/>
              <a:ext cx="103441" cy="134493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4" name="Freeform 134"/>
            <p:cNvSpPr/>
            <p:nvPr/>
          </p:nvSpPr>
          <p:spPr>
            <a:xfrm>
              <a:off x="863537" y="4549712"/>
              <a:ext cx="226885" cy="130873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5" name="Freeform 135"/>
            <p:cNvSpPr/>
            <p:nvPr/>
          </p:nvSpPr>
          <p:spPr>
            <a:xfrm>
              <a:off x="964121" y="4571524"/>
              <a:ext cx="26384" cy="19621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36" name="Group 136"/>
          <p:cNvGrpSpPr/>
          <p:nvPr/>
        </p:nvGrpSpPr>
        <p:grpSpPr>
          <a:xfrm>
            <a:off x="1316450" y="4613529"/>
            <a:ext cx="248317" cy="552641"/>
            <a:chOff x="1316450" y="4613529"/>
            <a:chExt cx="248317" cy="552641"/>
          </a:xfrm>
        </p:grpSpPr>
        <p:sp>
          <p:nvSpPr>
            <p:cNvPr id="137" name="AutoShape 137"/>
            <p:cNvSpPr/>
            <p:nvPr/>
          </p:nvSpPr>
          <p:spPr>
            <a:xfrm>
              <a:off x="1363980" y="4660678"/>
              <a:ext cx="153067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8" name="AutoShape 138"/>
            <p:cNvSpPr/>
            <p:nvPr/>
          </p:nvSpPr>
          <p:spPr>
            <a:xfrm rot="457219">
              <a:off x="1316450" y="4613529"/>
              <a:ext cx="43339" cy="2398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9" name="AutoShape 139"/>
            <p:cNvSpPr/>
            <p:nvPr/>
          </p:nvSpPr>
          <p:spPr>
            <a:xfrm rot="21142780" flipH="1">
              <a:off x="1521428" y="4613529"/>
              <a:ext cx="43339" cy="2420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0" name="AutoShape 140"/>
            <p:cNvSpPr/>
            <p:nvPr/>
          </p:nvSpPr>
          <p:spPr>
            <a:xfrm rot="21437230" flipH="1">
              <a:off x="1454753" y="4784122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1" name="AutoShape 141"/>
            <p:cNvSpPr/>
            <p:nvPr/>
          </p:nvSpPr>
          <p:spPr>
            <a:xfrm rot="162769">
              <a:off x="1355598" y="4784122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42" name="Group 142"/>
          <p:cNvGrpSpPr/>
          <p:nvPr/>
        </p:nvGrpSpPr>
        <p:grpSpPr>
          <a:xfrm>
            <a:off x="1325404" y="4424553"/>
            <a:ext cx="226885" cy="256032"/>
            <a:chOff x="1325404" y="4424553"/>
            <a:chExt cx="226885" cy="256032"/>
          </a:xfrm>
        </p:grpSpPr>
        <p:sp>
          <p:nvSpPr>
            <p:cNvPr id="143" name="Freeform 143"/>
            <p:cNvSpPr/>
            <p:nvPr/>
          </p:nvSpPr>
          <p:spPr>
            <a:xfrm>
              <a:off x="1387030" y="4424553"/>
              <a:ext cx="103441" cy="134493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4" name="Freeform 144"/>
            <p:cNvSpPr/>
            <p:nvPr/>
          </p:nvSpPr>
          <p:spPr>
            <a:xfrm>
              <a:off x="1325404" y="4549712"/>
              <a:ext cx="226885" cy="130873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5" name="Freeform 145"/>
            <p:cNvSpPr/>
            <p:nvPr/>
          </p:nvSpPr>
          <p:spPr>
            <a:xfrm>
              <a:off x="1425988" y="4571524"/>
              <a:ext cx="26384" cy="19621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46" name="Group 146"/>
          <p:cNvGrpSpPr/>
          <p:nvPr/>
        </p:nvGrpSpPr>
        <p:grpSpPr>
          <a:xfrm>
            <a:off x="1778317" y="4613529"/>
            <a:ext cx="248318" cy="552641"/>
            <a:chOff x="1778317" y="4613529"/>
            <a:chExt cx="248318" cy="552641"/>
          </a:xfrm>
        </p:grpSpPr>
        <p:sp>
          <p:nvSpPr>
            <p:cNvPr id="147" name="AutoShape 147"/>
            <p:cNvSpPr/>
            <p:nvPr/>
          </p:nvSpPr>
          <p:spPr>
            <a:xfrm>
              <a:off x="1825847" y="4660678"/>
              <a:ext cx="153067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8" name="AutoShape 148"/>
            <p:cNvSpPr/>
            <p:nvPr/>
          </p:nvSpPr>
          <p:spPr>
            <a:xfrm rot="457219">
              <a:off x="1778317" y="4613529"/>
              <a:ext cx="43339" cy="2398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9" name="AutoShape 149"/>
            <p:cNvSpPr/>
            <p:nvPr/>
          </p:nvSpPr>
          <p:spPr>
            <a:xfrm rot="21142780" flipH="1">
              <a:off x="1983296" y="4613529"/>
              <a:ext cx="43339" cy="2420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0" name="AutoShape 150"/>
            <p:cNvSpPr/>
            <p:nvPr/>
          </p:nvSpPr>
          <p:spPr>
            <a:xfrm rot="21437230" flipH="1">
              <a:off x="1916621" y="4784122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1" name="AutoShape 151"/>
            <p:cNvSpPr/>
            <p:nvPr/>
          </p:nvSpPr>
          <p:spPr>
            <a:xfrm rot="162769">
              <a:off x="1817465" y="4784122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52" name="Group 152"/>
          <p:cNvGrpSpPr/>
          <p:nvPr/>
        </p:nvGrpSpPr>
        <p:grpSpPr>
          <a:xfrm>
            <a:off x="1787271" y="4424553"/>
            <a:ext cx="226885" cy="256032"/>
            <a:chOff x="1787271" y="4424553"/>
            <a:chExt cx="226885" cy="256032"/>
          </a:xfrm>
        </p:grpSpPr>
        <p:sp>
          <p:nvSpPr>
            <p:cNvPr id="153" name="Freeform 153"/>
            <p:cNvSpPr/>
            <p:nvPr/>
          </p:nvSpPr>
          <p:spPr>
            <a:xfrm>
              <a:off x="1848898" y="4424553"/>
              <a:ext cx="103441" cy="134493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4" name="Freeform 154"/>
            <p:cNvSpPr/>
            <p:nvPr/>
          </p:nvSpPr>
          <p:spPr>
            <a:xfrm>
              <a:off x="1787271" y="4549712"/>
              <a:ext cx="226885" cy="130873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5" name="Freeform 155"/>
            <p:cNvSpPr/>
            <p:nvPr/>
          </p:nvSpPr>
          <p:spPr>
            <a:xfrm>
              <a:off x="1887855" y="4571524"/>
              <a:ext cx="26384" cy="19621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56" name="Group 156"/>
          <p:cNvGrpSpPr/>
          <p:nvPr/>
        </p:nvGrpSpPr>
        <p:grpSpPr>
          <a:xfrm>
            <a:off x="2240185" y="4613529"/>
            <a:ext cx="248317" cy="552641"/>
            <a:chOff x="2240185" y="4613529"/>
            <a:chExt cx="248317" cy="552641"/>
          </a:xfrm>
        </p:grpSpPr>
        <p:sp>
          <p:nvSpPr>
            <p:cNvPr id="157" name="AutoShape 157"/>
            <p:cNvSpPr/>
            <p:nvPr/>
          </p:nvSpPr>
          <p:spPr>
            <a:xfrm>
              <a:off x="2287714" y="4660678"/>
              <a:ext cx="153067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8" name="AutoShape 158"/>
            <p:cNvSpPr/>
            <p:nvPr/>
          </p:nvSpPr>
          <p:spPr>
            <a:xfrm rot="457219">
              <a:off x="2240185" y="4613529"/>
              <a:ext cx="43339" cy="2398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9" name="AutoShape 159"/>
            <p:cNvSpPr/>
            <p:nvPr/>
          </p:nvSpPr>
          <p:spPr>
            <a:xfrm rot="21142780" flipH="1">
              <a:off x="2445163" y="4613529"/>
              <a:ext cx="43339" cy="2420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0" name="AutoShape 160"/>
            <p:cNvSpPr/>
            <p:nvPr/>
          </p:nvSpPr>
          <p:spPr>
            <a:xfrm rot="21437230" flipH="1">
              <a:off x="2378488" y="4784122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1" name="AutoShape 161"/>
            <p:cNvSpPr/>
            <p:nvPr/>
          </p:nvSpPr>
          <p:spPr>
            <a:xfrm rot="162769">
              <a:off x="2279333" y="4784122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62" name="Group 162"/>
          <p:cNvGrpSpPr/>
          <p:nvPr/>
        </p:nvGrpSpPr>
        <p:grpSpPr>
          <a:xfrm>
            <a:off x="2249138" y="4424553"/>
            <a:ext cx="226885" cy="256032"/>
            <a:chOff x="2249138" y="4424553"/>
            <a:chExt cx="226885" cy="256032"/>
          </a:xfrm>
        </p:grpSpPr>
        <p:sp>
          <p:nvSpPr>
            <p:cNvPr id="163" name="Freeform 163"/>
            <p:cNvSpPr/>
            <p:nvPr/>
          </p:nvSpPr>
          <p:spPr>
            <a:xfrm>
              <a:off x="2310765" y="4424553"/>
              <a:ext cx="103441" cy="134493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4" name="Freeform 164"/>
            <p:cNvSpPr/>
            <p:nvPr/>
          </p:nvSpPr>
          <p:spPr>
            <a:xfrm>
              <a:off x="2249138" y="4549712"/>
              <a:ext cx="226885" cy="130873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5" name="Freeform 165"/>
            <p:cNvSpPr/>
            <p:nvPr/>
          </p:nvSpPr>
          <p:spPr>
            <a:xfrm>
              <a:off x="2349722" y="4571524"/>
              <a:ext cx="26384" cy="19621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66" name="Group 166"/>
          <p:cNvGrpSpPr/>
          <p:nvPr/>
        </p:nvGrpSpPr>
        <p:grpSpPr>
          <a:xfrm>
            <a:off x="2702052" y="4613529"/>
            <a:ext cx="248317" cy="552641"/>
            <a:chOff x="2702052" y="4613529"/>
            <a:chExt cx="248317" cy="552641"/>
          </a:xfrm>
        </p:grpSpPr>
        <p:sp>
          <p:nvSpPr>
            <p:cNvPr id="167" name="AutoShape 167"/>
            <p:cNvSpPr/>
            <p:nvPr/>
          </p:nvSpPr>
          <p:spPr>
            <a:xfrm>
              <a:off x="2749582" y="4660678"/>
              <a:ext cx="153067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8" name="AutoShape 168"/>
            <p:cNvSpPr/>
            <p:nvPr/>
          </p:nvSpPr>
          <p:spPr>
            <a:xfrm rot="457219">
              <a:off x="2702052" y="4613529"/>
              <a:ext cx="43339" cy="2398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9" name="AutoShape 169"/>
            <p:cNvSpPr/>
            <p:nvPr/>
          </p:nvSpPr>
          <p:spPr>
            <a:xfrm rot="21142780" flipH="1">
              <a:off x="2907030" y="4613529"/>
              <a:ext cx="43339" cy="2420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0" name="AutoShape 170"/>
            <p:cNvSpPr/>
            <p:nvPr/>
          </p:nvSpPr>
          <p:spPr>
            <a:xfrm rot="21437230" flipH="1">
              <a:off x="2840355" y="4784122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1" name="AutoShape 171"/>
            <p:cNvSpPr/>
            <p:nvPr/>
          </p:nvSpPr>
          <p:spPr>
            <a:xfrm rot="162769">
              <a:off x="2741200" y="4784122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72" name="Group 172"/>
          <p:cNvGrpSpPr/>
          <p:nvPr/>
        </p:nvGrpSpPr>
        <p:grpSpPr>
          <a:xfrm>
            <a:off x="2711005" y="4424553"/>
            <a:ext cx="226885" cy="256032"/>
            <a:chOff x="2711005" y="4424553"/>
            <a:chExt cx="226885" cy="256032"/>
          </a:xfrm>
        </p:grpSpPr>
        <p:sp>
          <p:nvSpPr>
            <p:cNvPr id="173" name="Freeform 173"/>
            <p:cNvSpPr/>
            <p:nvPr/>
          </p:nvSpPr>
          <p:spPr>
            <a:xfrm>
              <a:off x="2772728" y="4424553"/>
              <a:ext cx="103441" cy="134493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4" name="Freeform 174"/>
            <p:cNvSpPr/>
            <p:nvPr/>
          </p:nvSpPr>
          <p:spPr>
            <a:xfrm>
              <a:off x="2711005" y="4549712"/>
              <a:ext cx="226885" cy="130873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5" name="Freeform 175"/>
            <p:cNvSpPr/>
            <p:nvPr/>
          </p:nvSpPr>
          <p:spPr>
            <a:xfrm>
              <a:off x="2811589" y="4571524"/>
              <a:ext cx="26384" cy="19621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76" name="Group 176"/>
          <p:cNvGrpSpPr/>
          <p:nvPr/>
        </p:nvGrpSpPr>
        <p:grpSpPr>
          <a:xfrm>
            <a:off x="3163919" y="4613529"/>
            <a:ext cx="248317" cy="552641"/>
            <a:chOff x="3163919" y="4613529"/>
            <a:chExt cx="248317" cy="552641"/>
          </a:xfrm>
        </p:grpSpPr>
        <p:sp>
          <p:nvSpPr>
            <p:cNvPr id="177" name="AutoShape 177"/>
            <p:cNvSpPr/>
            <p:nvPr/>
          </p:nvSpPr>
          <p:spPr>
            <a:xfrm>
              <a:off x="3211449" y="4660678"/>
              <a:ext cx="153067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8" name="AutoShape 178"/>
            <p:cNvSpPr/>
            <p:nvPr/>
          </p:nvSpPr>
          <p:spPr>
            <a:xfrm rot="457219">
              <a:off x="3163919" y="4613529"/>
              <a:ext cx="43339" cy="2398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9" name="AutoShape 179"/>
            <p:cNvSpPr/>
            <p:nvPr/>
          </p:nvSpPr>
          <p:spPr>
            <a:xfrm rot="21142780" flipH="1">
              <a:off x="3368897" y="4613529"/>
              <a:ext cx="43339" cy="2420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0" name="AutoShape 180"/>
            <p:cNvSpPr/>
            <p:nvPr/>
          </p:nvSpPr>
          <p:spPr>
            <a:xfrm rot="21437230" flipH="1">
              <a:off x="3302222" y="4784122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1" name="AutoShape 181"/>
            <p:cNvSpPr/>
            <p:nvPr/>
          </p:nvSpPr>
          <p:spPr>
            <a:xfrm rot="162769">
              <a:off x="3203067" y="4784122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82" name="Group 182"/>
          <p:cNvGrpSpPr/>
          <p:nvPr/>
        </p:nvGrpSpPr>
        <p:grpSpPr>
          <a:xfrm>
            <a:off x="3172873" y="4424553"/>
            <a:ext cx="226885" cy="256032"/>
            <a:chOff x="3172873" y="4424553"/>
            <a:chExt cx="226885" cy="256032"/>
          </a:xfrm>
        </p:grpSpPr>
        <p:sp>
          <p:nvSpPr>
            <p:cNvPr id="183" name="Freeform 183"/>
            <p:cNvSpPr/>
            <p:nvPr/>
          </p:nvSpPr>
          <p:spPr>
            <a:xfrm>
              <a:off x="3234595" y="4424553"/>
              <a:ext cx="103441" cy="134493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4" name="Freeform 184"/>
            <p:cNvSpPr/>
            <p:nvPr/>
          </p:nvSpPr>
          <p:spPr>
            <a:xfrm>
              <a:off x="3172873" y="4549712"/>
              <a:ext cx="226885" cy="130873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5" name="Freeform 185"/>
            <p:cNvSpPr/>
            <p:nvPr/>
          </p:nvSpPr>
          <p:spPr>
            <a:xfrm>
              <a:off x="3273457" y="4571524"/>
              <a:ext cx="26384" cy="19621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86" name="Group 186"/>
          <p:cNvGrpSpPr/>
          <p:nvPr/>
        </p:nvGrpSpPr>
        <p:grpSpPr>
          <a:xfrm>
            <a:off x="3625787" y="4613529"/>
            <a:ext cx="248316" cy="552641"/>
            <a:chOff x="3625787" y="4613529"/>
            <a:chExt cx="248316" cy="552641"/>
          </a:xfrm>
        </p:grpSpPr>
        <p:sp>
          <p:nvSpPr>
            <p:cNvPr id="187" name="AutoShape 187"/>
            <p:cNvSpPr/>
            <p:nvPr/>
          </p:nvSpPr>
          <p:spPr>
            <a:xfrm>
              <a:off x="3673316" y="4660678"/>
              <a:ext cx="153067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8" name="AutoShape 188"/>
            <p:cNvSpPr/>
            <p:nvPr/>
          </p:nvSpPr>
          <p:spPr>
            <a:xfrm rot="457219">
              <a:off x="3625787" y="4613529"/>
              <a:ext cx="43339" cy="2398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9" name="AutoShape 189"/>
            <p:cNvSpPr/>
            <p:nvPr/>
          </p:nvSpPr>
          <p:spPr>
            <a:xfrm rot="21142780" flipH="1">
              <a:off x="3830764" y="4613529"/>
              <a:ext cx="43339" cy="2420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0" name="AutoShape 190"/>
            <p:cNvSpPr/>
            <p:nvPr/>
          </p:nvSpPr>
          <p:spPr>
            <a:xfrm rot="21437230" flipH="1">
              <a:off x="3764089" y="4784122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1" name="AutoShape 191"/>
            <p:cNvSpPr/>
            <p:nvPr/>
          </p:nvSpPr>
          <p:spPr>
            <a:xfrm rot="162769">
              <a:off x="3664934" y="4784122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92" name="Group 192"/>
          <p:cNvGrpSpPr/>
          <p:nvPr/>
        </p:nvGrpSpPr>
        <p:grpSpPr>
          <a:xfrm>
            <a:off x="3634740" y="4424553"/>
            <a:ext cx="226885" cy="256032"/>
            <a:chOff x="3634740" y="4424553"/>
            <a:chExt cx="226885" cy="256032"/>
          </a:xfrm>
        </p:grpSpPr>
        <p:sp>
          <p:nvSpPr>
            <p:cNvPr id="193" name="Freeform 193"/>
            <p:cNvSpPr/>
            <p:nvPr/>
          </p:nvSpPr>
          <p:spPr>
            <a:xfrm>
              <a:off x="3696462" y="4424553"/>
              <a:ext cx="103441" cy="134493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4" name="Freeform 194"/>
            <p:cNvSpPr/>
            <p:nvPr/>
          </p:nvSpPr>
          <p:spPr>
            <a:xfrm>
              <a:off x="3634740" y="4549712"/>
              <a:ext cx="226885" cy="130873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5" name="Freeform 195"/>
            <p:cNvSpPr/>
            <p:nvPr/>
          </p:nvSpPr>
          <p:spPr>
            <a:xfrm>
              <a:off x="3735324" y="4571524"/>
              <a:ext cx="26384" cy="19621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96" name="Group 196"/>
          <p:cNvGrpSpPr/>
          <p:nvPr/>
        </p:nvGrpSpPr>
        <p:grpSpPr>
          <a:xfrm>
            <a:off x="4087654" y="4613529"/>
            <a:ext cx="248317" cy="552641"/>
            <a:chOff x="4087654" y="4613529"/>
            <a:chExt cx="248317" cy="552641"/>
          </a:xfrm>
        </p:grpSpPr>
        <p:sp>
          <p:nvSpPr>
            <p:cNvPr id="197" name="AutoShape 197"/>
            <p:cNvSpPr/>
            <p:nvPr/>
          </p:nvSpPr>
          <p:spPr>
            <a:xfrm>
              <a:off x="4135184" y="4660678"/>
              <a:ext cx="153067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8" name="AutoShape 198"/>
            <p:cNvSpPr/>
            <p:nvPr/>
          </p:nvSpPr>
          <p:spPr>
            <a:xfrm rot="457219">
              <a:off x="4087654" y="4613529"/>
              <a:ext cx="43339" cy="2398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9" name="AutoShape 199"/>
            <p:cNvSpPr/>
            <p:nvPr/>
          </p:nvSpPr>
          <p:spPr>
            <a:xfrm rot="21142780" flipH="1">
              <a:off x="4292632" y="4613529"/>
              <a:ext cx="43339" cy="2420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0" name="AutoShape 200"/>
            <p:cNvSpPr/>
            <p:nvPr/>
          </p:nvSpPr>
          <p:spPr>
            <a:xfrm rot="21437230" flipH="1">
              <a:off x="4225957" y="4784122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1" name="AutoShape 201"/>
            <p:cNvSpPr/>
            <p:nvPr/>
          </p:nvSpPr>
          <p:spPr>
            <a:xfrm rot="162769">
              <a:off x="4126802" y="4784122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02" name="Group 202"/>
          <p:cNvGrpSpPr/>
          <p:nvPr/>
        </p:nvGrpSpPr>
        <p:grpSpPr>
          <a:xfrm>
            <a:off x="4096607" y="4424553"/>
            <a:ext cx="226885" cy="256032"/>
            <a:chOff x="4096607" y="4424553"/>
            <a:chExt cx="226885" cy="256032"/>
          </a:xfrm>
        </p:grpSpPr>
        <p:sp>
          <p:nvSpPr>
            <p:cNvPr id="203" name="Freeform 203"/>
            <p:cNvSpPr/>
            <p:nvPr/>
          </p:nvSpPr>
          <p:spPr>
            <a:xfrm>
              <a:off x="4158329" y="4424553"/>
              <a:ext cx="103441" cy="134493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4" name="Freeform 204"/>
            <p:cNvSpPr/>
            <p:nvPr/>
          </p:nvSpPr>
          <p:spPr>
            <a:xfrm>
              <a:off x="4096607" y="4549712"/>
              <a:ext cx="226885" cy="130873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5" name="Freeform 205"/>
            <p:cNvSpPr/>
            <p:nvPr/>
          </p:nvSpPr>
          <p:spPr>
            <a:xfrm>
              <a:off x="4197191" y="4571524"/>
              <a:ext cx="26384" cy="19621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06" name="Group 206"/>
          <p:cNvGrpSpPr/>
          <p:nvPr/>
        </p:nvGrpSpPr>
        <p:grpSpPr>
          <a:xfrm>
            <a:off x="4549521" y="4613529"/>
            <a:ext cx="248317" cy="552641"/>
            <a:chOff x="4549521" y="4613529"/>
            <a:chExt cx="248317" cy="552641"/>
          </a:xfrm>
        </p:grpSpPr>
        <p:sp>
          <p:nvSpPr>
            <p:cNvPr id="207" name="AutoShape 207"/>
            <p:cNvSpPr/>
            <p:nvPr/>
          </p:nvSpPr>
          <p:spPr>
            <a:xfrm>
              <a:off x="4597051" y="4660678"/>
              <a:ext cx="153067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8" name="AutoShape 208"/>
            <p:cNvSpPr/>
            <p:nvPr/>
          </p:nvSpPr>
          <p:spPr>
            <a:xfrm rot="457219">
              <a:off x="4549521" y="4613529"/>
              <a:ext cx="43339" cy="2398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9" name="AutoShape 209"/>
            <p:cNvSpPr/>
            <p:nvPr/>
          </p:nvSpPr>
          <p:spPr>
            <a:xfrm rot="21142780" flipH="1">
              <a:off x="4754499" y="4613529"/>
              <a:ext cx="43339" cy="2420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0" name="AutoShape 210"/>
            <p:cNvSpPr/>
            <p:nvPr/>
          </p:nvSpPr>
          <p:spPr>
            <a:xfrm rot="21437230" flipH="1">
              <a:off x="4687824" y="4784122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1" name="AutoShape 211"/>
            <p:cNvSpPr/>
            <p:nvPr/>
          </p:nvSpPr>
          <p:spPr>
            <a:xfrm rot="162769">
              <a:off x="4588669" y="4784122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2" name="Group 212"/>
          <p:cNvGrpSpPr/>
          <p:nvPr/>
        </p:nvGrpSpPr>
        <p:grpSpPr>
          <a:xfrm>
            <a:off x="4558474" y="4424553"/>
            <a:ext cx="226885" cy="256032"/>
            <a:chOff x="4558474" y="4424553"/>
            <a:chExt cx="226885" cy="256032"/>
          </a:xfrm>
        </p:grpSpPr>
        <p:sp>
          <p:nvSpPr>
            <p:cNvPr id="213" name="Freeform 213"/>
            <p:cNvSpPr/>
            <p:nvPr/>
          </p:nvSpPr>
          <p:spPr>
            <a:xfrm>
              <a:off x="4620196" y="4424553"/>
              <a:ext cx="103441" cy="134493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4" name="Freeform 214"/>
            <p:cNvSpPr/>
            <p:nvPr/>
          </p:nvSpPr>
          <p:spPr>
            <a:xfrm>
              <a:off x="4558474" y="4549712"/>
              <a:ext cx="226885" cy="130873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5" name="Freeform 215"/>
            <p:cNvSpPr/>
            <p:nvPr/>
          </p:nvSpPr>
          <p:spPr>
            <a:xfrm>
              <a:off x="4659059" y="4571524"/>
              <a:ext cx="26384" cy="19621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6" name="Group 216"/>
          <p:cNvGrpSpPr/>
          <p:nvPr/>
        </p:nvGrpSpPr>
        <p:grpSpPr>
          <a:xfrm>
            <a:off x="5011388" y="4613529"/>
            <a:ext cx="248317" cy="552641"/>
            <a:chOff x="5011388" y="4613529"/>
            <a:chExt cx="248317" cy="552641"/>
          </a:xfrm>
        </p:grpSpPr>
        <p:sp>
          <p:nvSpPr>
            <p:cNvPr id="217" name="AutoShape 217"/>
            <p:cNvSpPr/>
            <p:nvPr/>
          </p:nvSpPr>
          <p:spPr>
            <a:xfrm>
              <a:off x="5059013" y="4660678"/>
              <a:ext cx="153067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8" name="AutoShape 218"/>
            <p:cNvSpPr/>
            <p:nvPr/>
          </p:nvSpPr>
          <p:spPr>
            <a:xfrm rot="457219">
              <a:off x="5011388" y="4613529"/>
              <a:ext cx="43339" cy="2398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9" name="AutoShape 219"/>
            <p:cNvSpPr/>
            <p:nvPr/>
          </p:nvSpPr>
          <p:spPr>
            <a:xfrm rot="21142780" flipH="1">
              <a:off x="5216366" y="4613529"/>
              <a:ext cx="43339" cy="2420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0" name="AutoShape 220"/>
            <p:cNvSpPr/>
            <p:nvPr/>
          </p:nvSpPr>
          <p:spPr>
            <a:xfrm rot="21437230" flipH="1">
              <a:off x="5149691" y="4784122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1" name="AutoShape 221"/>
            <p:cNvSpPr/>
            <p:nvPr/>
          </p:nvSpPr>
          <p:spPr>
            <a:xfrm rot="162769">
              <a:off x="5050536" y="4784122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22" name="Group 222"/>
          <p:cNvGrpSpPr/>
          <p:nvPr/>
        </p:nvGrpSpPr>
        <p:grpSpPr>
          <a:xfrm>
            <a:off x="5020342" y="4424553"/>
            <a:ext cx="226885" cy="256032"/>
            <a:chOff x="5020342" y="4424553"/>
            <a:chExt cx="226885" cy="256032"/>
          </a:xfrm>
        </p:grpSpPr>
        <p:sp>
          <p:nvSpPr>
            <p:cNvPr id="223" name="Freeform 223"/>
            <p:cNvSpPr/>
            <p:nvPr/>
          </p:nvSpPr>
          <p:spPr>
            <a:xfrm>
              <a:off x="5082064" y="4424553"/>
              <a:ext cx="103441" cy="134493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4" name="Freeform 224"/>
            <p:cNvSpPr/>
            <p:nvPr/>
          </p:nvSpPr>
          <p:spPr>
            <a:xfrm>
              <a:off x="5020342" y="4549712"/>
              <a:ext cx="226885" cy="130873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5" name="Freeform 225"/>
            <p:cNvSpPr/>
            <p:nvPr/>
          </p:nvSpPr>
          <p:spPr>
            <a:xfrm>
              <a:off x="5120926" y="4571524"/>
              <a:ext cx="26384" cy="19621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26" name="Group 226"/>
          <p:cNvGrpSpPr/>
          <p:nvPr/>
        </p:nvGrpSpPr>
        <p:grpSpPr>
          <a:xfrm>
            <a:off x="6807708" y="3451003"/>
            <a:ext cx="236315" cy="430816"/>
            <a:chOff x="6807708" y="3451003"/>
            <a:chExt cx="236315" cy="430816"/>
          </a:xfrm>
        </p:grpSpPr>
        <p:sp>
          <p:nvSpPr>
            <p:cNvPr id="227" name="AutoShape 227"/>
            <p:cNvSpPr/>
            <p:nvPr/>
          </p:nvSpPr>
          <p:spPr>
            <a:xfrm>
              <a:off x="6851428" y="3687032"/>
              <a:ext cx="148209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8" name="AutoShape 228"/>
            <p:cNvSpPr/>
            <p:nvPr/>
          </p:nvSpPr>
          <p:spPr>
            <a:xfrm rot="457219">
              <a:off x="6807708" y="3639884"/>
              <a:ext cx="43339" cy="23974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9" name="AutoShape 229"/>
            <p:cNvSpPr/>
            <p:nvPr/>
          </p:nvSpPr>
          <p:spPr>
            <a:xfrm rot="21142780" flipH="1">
              <a:off x="7000684" y="3639884"/>
              <a:ext cx="43339" cy="2419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0" name="Freeform 230"/>
            <p:cNvSpPr/>
            <p:nvPr/>
          </p:nvSpPr>
          <p:spPr>
            <a:xfrm>
              <a:off x="6818471" y="3451003"/>
              <a:ext cx="218122" cy="256032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31" name="Group 231"/>
          <p:cNvGrpSpPr/>
          <p:nvPr/>
        </p:nvGrpSpPr>
        <p:grpSpPr>
          <a:xfrm>
            <a:off x="6842665" y="3811905"/>
            <a:ext cx="164211" cy="381952"/>
            <a:chOff x="6842665" y="3811905"/>
            <a:chExt cx="164211" cy="381952"/>
          </a:xfrm>
        </p:grpSpPr>
        <p:sp>
          <p:nvSpPr>
            <p:cNvPr id="232" name="AutoShape 232"/>
            <p:cNvSpPr/>
            <p:nvPr/>
          </p:nvSpPr>
          <p:spPr>
            <a:xfrm rot="21437230" flipH="1">
              <a:off x="6937820" y="3811905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3" name="AutoShape 233"/>
            <p:cNvSpPr/>
            <p:nvPr/>
          </p:nvSpPr>
          <p:spPr>
            <a:xfrm rot="162769">
              <a:off x="6842665" y="3811905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34" name="Group 234"/>
          <p:cNvGrpSpPr/>
          <p:nvPr/>
        </p:nvGrpSpPr>
        <p:grpSpPr>
          <a:xfrm>
            <a:off x="7270909" y="3451003"/>
            <a:ext cx="236315" cy="430816"/>
            <a:chOff x="7270909" y="3451003"/>
            <a:chExt cx="236315" cy="430816"/>
          </a:xfrm>
        </p:grpSpPr>
        <p:sp>
          <p:nvSpPr>
            <p:cNvPr id="235" name="AutoShape 235"/>
            <p:cNvSpPr/>
            <p:nvPr/>
          </p:nvSpPr>
          <p:spPr>
            <a:xfrm>
              <a:off x="7314629" y="3687032"/>
              <a:ext cx="148209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6" name="AutoShape 236"/>
            <p:cNvSpPr/>
            <p:nvPr/>
          </p:nvSpPr>
          <p:spPr>
            <a:xfrm rot="457219">
              <a:off x="7270909" y="3639884"/>
              <a:ext cx="43339" cy="23974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7" name="AutoShape 237"/>
            <p:cNvSpPr/>
            <p:nvPr/>
          </p:nvSpPr>
          <p:spPr>
            <a:xfrm rot="21142780" flipH="1">
              <a:off x="7463885" y="3639884"/>
              <a:ext cx="43339" cy="2419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8" name="Freeform 238"/>
            <p:cNvSpPr/>
            <p:nvPr/>
          </p:nvSpPr>
          <p:spPr>
            <a:xfrm>
              <a:off x="7281672" y="3451003"/>
              <a:ext cx="218122" cy="256032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39" name="Group 239"/>
          <p:cNvGrpSpPr/>
          <p:nvPr/>
        </p:nvGrpSpPr>
        <p:grpSpPr>
          <a:xfrm>
            <a:off x="7305866" y="3811905"/>
            <a:ext cx="164210" cy="381952"/>
            <a:chOff x="7305866" y="3811905"/>
            <a:chExt cx="164210" cy="381952"/>
          </a:xfrm>
        </p:grpSpPr>
        <p:sp>
          <p:nvSpPr>
            <p:cNvPr id="240" name="AutoShape 240"/>
            <p:cNvSpPr/>
            <p:nvPr/>
          </p:nvSpPr>
          <p:spPr>
            <a:xfrm rot="21437230" flipH="1">
              <a:off x="7401020" y="3811905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1" name="AutoShape 241"/>
            <p:cNvSpPr/>
            <p:nvPr/>
          </p:nvSpPr>
          <p:spPr>
            <a:xfrm rot="162769">
              <a:off x="7305866" y="3811905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42" name="Group 242"/>
          <p:cNvGrpSpPr/>
          <p:nvPr/>
        </p:nvGrpSpPr>
        <p:grpSpPr>
          <a:xfrm>
            <a:off x="7734109" y="3451003"/>
            <a:ext cx="236316" cy="430816"/>
            <a:chOff x="7734109" y="3451003"/>
            <a:chExt cx="236316" cy="430816"/>
          </a:xfrm>
        </p:grpSpPr>
        <p:sp>
          <p:nvSpPr>
            <p:cNvPr id="243" name="AutoShape 243"/>
            <p:cNvSpPr/>
            <p:nvPr/>
          </p:nvSpPr>
          <p:spPr>
            <a:xfrm>
              <a:off x="7777829" y="3687032"/>
              <a:ext cx="148209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4" name="AutoShape 244"/>
            <p:cNvSpPr/>
            <p:nvPr/>
          </p:nvSpPr>
          <p:spPr>
            <a:xfrm rot="457219">
              <a:off x="7734109" y="3639884"/>
              <a:ext cx="43339" cy="23974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5" name="AutoShape 245"/>
            <p:cNvSpPr/>
            <p:nvPr/>
          </p:nvSpPr>
          <p:spPr>
            <a:xfrm rot="21142780" flipH="1">
              <a:off x="7927086" y="3639884"/>
              <a:ext cx="43339" cy="2419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6" name="Freeform 246"/>
            <p:cNvSpPr/>
            <p:nvPr/>
          </p:nvSpPr>
          <p:spPr>
            <a:xfrm>
              <a:off x="7744873" y="3451003"/>
              <a:ext cx="218122" cy="256032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47" name="Group 247"/>
          <p:cNvGrpSpPr/>
          <p:nvPr/>
        </p:nvGrpSpPr>
        <p:grpSpPr>
          <a:xfrm>
            <a:off x="7769066" y="3811905"/>
            <a:ext cx="164211" cy="381952"/>
            <a:chOff x="7769066" y="3811905"/>
            <a:chExt cx="164211" cy="381952"/>
          </a:xfrm>
        </p:grpSpPr>
        <p:sp>
          <p:nvSpPr>
            <p:cNvPr id="248" name="AutoShape 248"/>
            <p:cNvSpPr/>
            <p:nvPr/>
          </p:nvSpPr>
          <p:spPr>
            <a:xfrm rot="21437230" flipH="1">
              <a:off x="7864221" y="3811905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9" name="AutoShape 249"/>
            <p:cNvSpPr/>
            <p:nvPr/>
          </p:nvSpPr>
          <p:spPr>
            <a:xfrm rot="162769">
              <a:off x="7769066" y="3811905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50" name="Group 250"/>
          <p:cNvGrpSpPr/>
          <p:nvPr/>
        </p:nvGrpSpPr>
        <p:grpSpPr>
          <a:xfrm>
            <a:off x="8197310" y="3451003"/>
            <a:ext cx="236316" cy="430816"/>
            <a:chOff x="8197310" y="3451003"/>
            <a:chExt cx="236316" cy="430816"/>
          </a:xfrm>
        </p:grpSpPr>
        <p:sp>
          <p:nvSpPr>
            <p:cNvPr id="251" name="AutoShape 251"/>
            <p:cNvSpPr/>
            <p:nvPr/>
          </p:nvSpPr>
          <p:spPr>
            <a:xfrm>
              <a:off x="8241030" y="3687032"/>
              <a:ext cx="148209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2" name="AutoShape 252"/>
            <p:cNvSpPr/>
            <p:nvPr/>
          </p:nvSpPr>
          <p:spPr>
            <a:xfrm rot="457219">
              <a:off x="8197310" y="3639884"/>
              <a:ext cx="43339" cy="23974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3" name="AutoShape 253"/>
            <p:cNvSpPr/>
            <p:nvPr/>
          </p:nvSpPr>
          <p:spPr>
            <a:xfrm rot="21142780" flipH="1">
              <a:off x="8390287" y="3639884"/>
              <a:ext cx="43339" cy="2419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4" name="Freeform 254"/>
            <p:cNvSpPr/>
            <p:nvPr/>
          </p:nvSpPr>
          <p:spPr>
            <a:xfrm>
              <a:off x="8208073" y="3451003"/>
              <a:ext cx="218122" cy="256032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55" name="Group 255"/>
          <p:cNvGrpSpPr/>
          <p:nvPr/>
        </p:nvGrpSpPr>
        <p:grpSpPr>
          <a:xfrm>
            <a:off x="8232267" y="3811905"/>
            <a:ext cx="164211" cy="381952"/>
            <a:chOff x="8232267" y="3811905"/>
            <a:chExt cx="164211" cy="381952"/>
          </a:xfrm>
        </p:grpSpPr>
        <p:sp>
          <p:nvSpPr>
            <p:cNvPr id="256" name="AutoShape 256"/>
            <p:cNvSpPr/>
            <p:nvPr/>
          </p:nvSpPr>
          <p:spPr>
            <a:xfrm rot="21437230" flipH="1">
              <a:off x="8327422" y="3811905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7" name="AutoShape 257"/>
            <p:cNvSpPr/>
            <p:nvPr/>
          </p:nvSpPr>
          <p:spPr>
            <a:xfrm rot="162769">
              <a:off x="8232267" y="3811905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58" name="Group 258"/>
          <p:cNvGrpSpPr/>
          <p:nvPr/>
        </p:nvGrpSpPr>
        <p:grpSpPr>
          <a:xfrm>
            <a:off x="8660511" y="3451003"/>
            <a:ext cx="236316" cy="430816"/>
            <a:chOff x="8660511" y="3451003"/>
            <a:chExt cx="236316" cy="430816"/>
          </a:xfrm>
        </p:grpSpPr>
        <p:sp>
          <p:nvSpPr>
            <p:cNvPr id="259" name="AutoShape 259"/>
            <p:cNvSpPr/>
            <p:nvPr/>
          </p:nvSpPr>
          <p:spPr>
            <a:xfrm>
              <a:off x="8704231" y="3687032"/>
              <a:ext cx="148209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0" name="AutoShape 260"/>
            <p:cNvSpPr/>
            <p:nvPr/>
          </p:nvSpPr>
          <p:spPr>
            <a:xfrm rot="457219">
              <a:off x="8660511" y="3639884"/>
              <a:ext cx="43339" cy="23974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1" name="AutoShape 261"/>
            <p:cNvSpPr/>
            <p:nvPr/>
          </p:nvSpPr>
          <p:spPr>
            <a:xfrm rot="21142780" flipH="1">
              <a:off x="8853488" y="3639884"/>
              <a:ext cx="43339" cy="2419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2" name="Freeform 262"/>
            <p:cNvSpPr/>
            <p:nvPr/>
          </p:nvSpPr>
          <p:spPr>
            <a:xfrm>
              <a:off x="8671274" y="3451003"/>
              <a:ext cx="218122" cy="256032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63" name="Group 263"/>
          <p:cNvGrpSpPr/>
          <p:nvPr/>
        </p:nvGrpSpPr>
        <p:grpSpPr>
          <a:xfrm>
            <a:off x="8695467" y="3811905"/>
            <a:ext cx="164212" cy="381952"/>
            <a:chOff x="8695467" y="3811905"/>
            <a:chExt cx="164212" cy="381952"/>
          </a:xfrm>
        </p:grpSpPr>
        <p:sp>
          <p:nvSpPr>
            <p:cNvPr id="264" name="AutoShape 264"/>
            <p:cNvSpPr/>
            <p:nvPr/>
          </p:nvSpPr>
          <p:spPr>
            <a:xfrm rot="21437230" flipH="1">
              <a:off x="8790623" y="3811905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5" name="AutoShape 265"/>
            <p:cNvSpPr/>
            <p:nvPr/>
          </p:nvSpPr>
          <p:spPr>
            <a:xfrm rot="162769">
              <a:off x="8695467" y="3811905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66" name="Group 266"/>
          <p:cNvGrpSpPr/>
          <p:nvPr/>
        </p:nvGrpSpPr>
        <p:grpSpPr>
          <a:xfrm>
            <a:off x="9123712" y="3451003"/>
            <a:ext cx="236315" cy="430816"/>
            <a:chOff x="9123712" y="3451003"/>
            <a:chExt cx="236315" cy="430816"/>
          </a:xfrm>
        </p:grpSpPr>
        <p:sp>
          <p:nvSpPr>
            <p:cNvPr id="267" name="AutoShape 267"/>
            <p:cNvSpPr/>
            <p:nvPr/>
          </p:nvSpPr>
          <p:spPr>
            <a:xfrm>
              <a:off x="9167432" y="3687032"/>
              <a:ext cx="148209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8" name="AutoShape 268"/>
            <p:cNvSpPr/>
            <p:nvPr/>
          </p:nvSpPr>
          <p:spPr>
            <a:xfrm rot="457219">
              <a:off x="9123712" y="3639884"/>
              <a:ext cx="43339" cy="23974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9" name="AutoShape 269"/>
            <p:cNvSpPr/>
            <p:nvPr/>
          </p:nvSpPr>
          <p:spPr>
            <a:xfrm rot="21142780" flipH="1">
              <a:off x="9316688" y="3639884"/>
              <a:ext cx="43339" cy="2419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0" name="Freeform 270"/>
            <p:cNvSpPr/>
            <p:nvPr/>
          </p:nvSpPr>
          <p:spPr>
            <a:xfrm>
              <a:off x="9134475" y="3451003"/>
              <a:ext cx="218122" cy="256032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71" name="Group 271"/>
          <p:cNvGrpSpPr/>
          <p:nvPr/>
        </p:nvGrpSpPr>
        <p:grpSpPr>
          <a:xfrm>
            <a:off x="9158668" y="3811905"/>
            <a:ext cx="164212" cy="381952"/>
            <a:chOff x="9158668" y="3811905"/>
            <a:chExt cx="164212" cy="381952"/>
          </a:xfrm>
        </p:grpSpPr>
        <p:sp>
          <p:nvSpPr>
            <p:cNvPr id="272" name="AutoShape 272"/>
            <p:cNvSpPr/>
            <p:nvPr/>
          </p:nvSpPr>
          <p:spPr>
            <a:xfrm rot="21437230" flipH="1">
              <a:off x="9253824" y="3811905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3" name="AutoShape 273"/>
            <p:cNvSpPr/>
            <p:nvPr/>
          </p:nvSpPr>
          <p:spPr>
            <a:xfrm rot="162769">
              <a:off x="9158668" y="3811905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74" name="Group 274"/>
          <p:cNvGrpSpPr/>
          <p:nvPr/>
        </p:nvGrpSpPr>
        <p:grpSpPr>
          <a:xfrm>
            <a:off x="9586913" y="3451003"/>
            <a:ext cx="236315" cy="430816"/>
            <a:chOff x="9586913" y="3451003"/>
            <a:chExt cx="236315" cy="430816"/>
          </a:xfrm>
        </p:grpSpPr>
        <p:sp>
          <p:nvSpPr>
            <p:cNvPr id="275" name="AutoShape 275"/>
            <p:cNvSpPr/>
            <p:nvPr/>
          </p:nvSpPr>
          <p:spPr>
            <a:xfrm>
              <a:off x="9630633" y="3687032"/>
              <a:ext cx="148209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6" name="AutoShape 276"/>
            <p:cNvSpPr/>
            <p:nvPr/>
          </p:nvSpPr>
          <p:spPr>
            <a:xfrm rot="457219">
              <a:off x="9586913" y="3639884"/>
              <a:ext cx="43339" cy="23974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7" name="AutoShape 277"/>
            <p:cNvSpPr/>
            <p:nvPr/>
          </p:nvSpPr>
          <p:spPr>
            <a:xfrm rot="21142780" flipH="1">
              <a:off x="9779889" y="3639884"/>
              <a:ext cx="43339" cy="2419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8" name="Freeform 278"/>
            <p:cNvSpPr/>
            <p:nvPr/>
          </p:nvSpPr>
          <p:spPr>
            <a:xfrm>
              <a:off x="9597771" y="3451003"/>
              <a:ext cx="218122" cy="256032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79" name="Group 279"/>
          <p:cNvGrpSpPr/>
          <p:nvPr/>
        </p:nvGrpSpPr>
        <p:grpSpPr>
          <a:xfrm>
            <a:off x="9621869" y="3811905"/>
            <a:ext cx="164211" cy="381952"/>
            <a:chOff x="9621869" y="3811905"/>
            <a:chExt cx="164211" cy="381952"/>
          </a:xfrm>
        </p:grpSpPr>
        <p:sp>
          <p:nvSpPr>
            <p:cNvPr id="280" name="AutoShape 280"/>
            <p:cNvSpPr/>
            <p:nvPr/>
          </p:nvSpPr>
          <p:spPr>
            <a:xfrm rot="21437230" flipH="1">
              <a:off x="9717024" y="3811905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1" name="AutoShape 281"/>
            <p:cNvSpPr/>
            <p:nvPr/>
          </p:nvSpPr>
          <p:spPr>
            <a:xfrm rot="162769">
              <a:off x="9621869" y="3811905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82" name="Group 282"/>
          <p:cNvGrpSpPr/>
          <p:nvPr/>
        </p:nvGrpSpPr>
        <p:grpSpPr>
          <a:xfrm>
            <a:off x="10050113" y="3451003"/>
            <a:ext cx="236316" cy="430816"/>
            <a:chOff x="10050113" y="3451003"/>
            <a:chExt cx="236316" cy="430816"/>
          </a:xfrm>
        </p:grpSpPr>
        <p:sp>
          <p:nvSpPr>
            <p:cNvPr id="283" name="AutoShape 283"/>
            <p:cNvSpPr/>
            <p:nvPr/>
          </p:nvSpPr>
          <p:spPr>
            <a:xfrm>
              <a:off x="10093833" y="3687032"/>
              <a:ext cx="148209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4" name="AutoShape 284"/>
            <p:cNvSpPr/>
            <p:nvPr/>
          </p:nvSpPr>
          <p:spPr>
            <a:xfrm rot="457219">
              <a:off x="10050113" y="3639884"/>
              <a:ext cx="43339" cy="23974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5" name="AutoShape 285"/>
            <p:cNvSpPr/>
            <p:nvPr/>
          </p:nvSpPr>
          <p:spPr>
            <a:xfrm rot="21142780" flipH="1">
              <a:off x="10243090" y="3639884"/>
              <a:ext cx="43339" cy="2419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6" name="Freeform 286"/>
            <p:cNvSpPr/>
            <p:nvPr/>
          </p:nvSpPr>
          <p:spPr>
            <a:xfrm>
              <a:off x="10060972" y="3451003"/>
              <a:ext cx="218122" cy="256032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87" name="Group 287"/>
          <p:cNvGrpSpPr/>
          <p:nvPr/>
        </p:nvGrpSpPr>
        <p:grpSpPr>
          <a:xfrm>
            <a:off x="10085070" y="3811905"/>
            <a:ext cx="164211" cy="381952"/>
            <a:chOff x="10085070" y="3811905"/>
            <a:chExt cx="164211" cy="381952"/>
          </a:xfrm>
        </p:grpSpPr>
        <p:sp>
          <p:nvSpPr>
            <p:cNvPr id="288" name="AutoShape 288"/>
            <p:cNvSpPr/>
            <p:nvPr/>
          </p:nvSpPr>
          <p:spPr>
            <a:xfrm rot="21437230" flipH="1">
              <a:off x="10180225" y="3811905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9" name="AutoShape 289"/>
            <p:cNvSpPr/>
            <p:nvPr/>
          </p:nvSpPr>
          <p:spPr>
            <a:xfrm rot="162769">
              <a:off x="10085070" y="3811905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90" name="Group 290"/>
          <p:cNvGrpSpPr/>
          <p:nvPr/>
        </p:nvGrpSpPr>
        <p:grpSpPr>
          <a:xfrm>
            <a:off x="10513409" y="3451003"/>
            <a:ext cx="236221" cy="430816"/>
            <a:chOff x="10513409" y="3451003"/>
            <a:chExt cx="236221" cy="430816"/>
          </a:xfrm>
        </p:grpSpPr>
        <p:sp>
          <p:nvSpPr>
            <p:cNvPr id="291" name="AutoShape 291"/>
            <p:cNvSpPr/>
            <p:nvPr/>
          </p:nvSpPr>
          <p:spPr>
            <a:xfrm>
              <a:off x="10557034" y="3687032"/>
              <a:ext cx="148209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2" name="AutoShape 292"/>
            <p:cNvSpPr/>
            <p:nvPr/>
          </p:nvSpPr>
          <p:spPr>
            <a:xfrm rot="457219">
              <a:off x="10513409" y="3639884"/>
              <a:ext cx="43339" cy="23974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3" name="AutoShape 293"/>
            <p:cNvSpPr/>
            <p:nvPr/>
          </p:nvSpPr>
          <p:spPr>
            <a:xfrm rot="21142780" flipH="1">
              <a:off x="10706291" y="3639884"/>
              <a:ext cx="43339" cy="2419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4" name="Freeform 294"/>
            <p:cNvSpPr/>
            <p:nvPr/>
          </p:nvSpPr>
          <p:spPr>
            <a:xfrm>
              <a:off x="10524173" y="3451003"/>
              <a:ext cx="218122" cy="256032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95" name="Group 295"/>
          <p:cNvGrpSpPr/>
          <p:nvPr/>
        </p:nvGrpSpPr>
        <p:grpSpPr>
          <a:xfrm>
            <a:off x="10548271" y="3811905"/>
            <a:ext cx="164211" cy="381952"/>
            <a:chOff x="10548271" y="3811905"/>
            <a:chExt cx="164211" cy="381952"/>
          </a:xfrm>
        </p:grpSpPr>
        <p:sp>
          <p:nvSpPr>
            <p:cNvPr id="296" name="AutoShape 296"/>
            <p:cNvSpPr/>
            <p:nvPr/>
          </p:nvSpPr>
          <p:spPr>
            <a:xfrm rot="21437230" flipH="1">
              <a:off x="10643426" y="3811905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7" name="AutoShape 297"/>
            <p:cNvSpPr/>
            <p:nvPr/>
          </p:nvSpPr>
          <p:spPr>
            <a:xfrm rot="162769">
              <a:off x="10548271" y="3811905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98" name="Group 298"/>
          <p:cNvGrpSpPr/>
          <p:nvPr/>
        </p:nvGrpSpPr>
        <p:grpSpPr>
          <a:xfrm>
            <a:off x="10976610" y="3451003"/>
            <a:ext cx="236220" cy="430816"/>
            <a:chOff x="10976610" y="3451003"/>
            <a:chExt cx="236220" cy="430816"/>
          </a:xfrm>
        </p:grpSpPr>
        <p:sp>
          <p:nvSpPr>
            <p:cNvPr id="299" name="AutoShape 299"/>
            <p:cNvSpPr/>
            <p:nvPr/>
          </p:nvSpPr>
          <p:spPr>
            <a:xfrm>
              <a:off x="11020234" y="3687032"/>
              <a:ext cx="148209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0" name="AutoShape 300"/>
            <p:cNvSpPr/>
            <p:nvPr/>
          </p:nvSpPr>
          <p:spPr>
            <a:xfrm rot="457219">
              <a:off x="10976610" y="3639884"/>
              <a:ext cx="43339" cy="23974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1" name="AutoShape 301"/>
            <p:cNvSpPr/>
            <p:nvPr/>
          </p:nvSpPr>
          <p:spPr>
            <a:xfrm rot="21142780" flipH="1">
              <a:off x="11169491" y="3639884"/>
              <a:ext cx="43339" cy="2419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2" name="Freeform 302"/>
            <p:cNvSpPr/>
            <p:nvPr/>
          </p:nvSpPr>
          <p:spPr>
            <a:xfrm>
              <a:off x="10987374" y="3451003"/>
              <a:ext cx="218122" cy="256032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03" name="Group 303"/>
          <p:cNvGrpSpPr/>
          <p:nvPr/>
        </p:nvGrpSpPr>
        <p:grpSpPr>
          <a:xfrm>
            <a:off x="11011472" y="3811905"/>
            <a:ext cx="164211" cy="381952"/>
            <a:chOff x="11011472" y="3811905"/>
            <a:chExt cx="164211" cy="381952"/>
          </a:xfrm>
        </p:grpSpPr>
        <p:sp>
          <p:nvSpPr>
            <p:cNvPr id="304" name="AutoShape 304"/>
            <p:cNvSpPr/>
            <p:nvPr/>
          </p:nvSpPr>
          <p:spPr>
            <a:xfrm rot="21437230" flipH="1">
              <a:off x="11106627" y="3811905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5" name="AutoShape 305"/>
            <p:cNvSpPr/>
            <p:nvPr/>
          </p:nvSpPr>
          <p:spPr>
            <a:xfrm rot="162769">
              <a:off x="11011472" y="3811905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06" name="Group 306"/>
          <p:cNvGrpSpPr/>
          <p:nvPr/>
        </p:nvGrpSpPr>
        <p:grpSpPr>
          <a:xfrm>
            <a:off x="6807708" y="4424744"/>
            <a:ext cx="236315" cy="430911"/>
            <a:chOff x="6807708" y="4424744"/>
            <a:chExt cx="236315" cy="430911"/>
          </a:xfrm>
        </p:grpSpPr>
        <p:sp>
          <p:nvSpPr>
            <p:cNvPr id="307" name="AutoShape 307"/>
            <p:cNvSpPr/>
            <p:nvPr/>
          </p:nvSpPr>
          <p:spPr>
            <a:xfrm>
              <a:off x="6851428" y="4660773"/>
              <a:ext cx="148209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8" name="AutoShape 308"/>
            <p:cNvSpPr/>
            <p:nvPr/>
          </p:nvSpPr>
          <p:spPr>
            <a:xfrm rot="457219">
              <a:off x="6807708" y="4613720"/>
              <a:ext cx="43339" cy="23974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9" name="AutoShape 309"/>
            <p:cNvSpPr/>
            <p:nvPr/>
          </p:nvSpPr>
          <p:spPr>
            <a:xfrm rot="21142780" flipH="1">
              <a:off x="7000684" y="4613720"/>
              <a:ext cx="43339" cy="2419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0" name="Freeform 310"/>
            <p:cNvSpPr/>
            <p:nvPr/>
          </p:nvSpPr>
          <p:spPr>
            <a:xfrm>
              <a:off x="6818471" y="4424744"/>
              <a:ext cx="218122" cy="256032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11" name="Group 311"/>
          <p:cNvGrpSpPr/>
          <p:nvPr/>
        </p:nvGrpSpPr>
        <p:grpSpPr>
          <a:xfrm>
            <a:off x="6842665" y="4785646"/>
            <a:ext cx="164211" cy="381952"/>
            <a:chOff x="6842665" y="4785646"/>
            <a:chExt cx="164211" cy="381952"/>
          </a:xfrm>
        </p:grpSpPr>
        <p:sp>
          <p:nvSpPr>
            <p:cNvPr id="312" name="AutoShape 312"/>
            <p:cNvSpPr/>
            <p:nvPr/>
          </p:nvSpPr>
          <p:spPr>
            <a:xfrm rot="21437230" flipH="1">
              <a:off x="6937820" y="4785646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3" name="AutoShape 313"/>
            <p:cNvSpPr/>
            <p:nvPr/>
          </p:nvSpPr>
          <p:spPr>
            <a:xfrm rot="162769">
              <a:off x="6842665" y="4785646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14" name="Group 314"/>
          <p:cNvGrpSpPr/>
          <p:nvPr/>
        </p:nvGrpSpPr>
        <p:grpSpPr>
          <a:xfrm>
            <a:off x="7270909" y="4424744"/>
            <a:ext cx="236315" cy="430911"/>
            <a:chOff x="7270909" y="4424744"/>
            <a:chExt cx="236315" cy="430911"/>
          </a:xfrm>
        </p:grpSpPr>
        <p:sp>
          <p:nvSpPr>
            <p:cNvPr id="315" name="AutoShape 315"/>
            <p:cNvSpPr/>
            <p:nvPr/>
          </p:nvSpPr>
          <p:spPr>
            <a:xfrm>
              <a:off x="7314629" y="4660773"/>
              <a:ext cx="148209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6" name="AutoShape 316"/>
            <p:cNvSpPr/>
            <p:nvPr/>
          </p:nvSpPr>
          <p:spPr>
            <a:xfrm rot="457219">
              <a:off x="7270909" y="4613720"/>
              <a:ext cx="43339" cy="23974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7" name="AutoShape 317"/>
            <p:cNvSpPr/>
            <p:nvPr/>
          </p:nvSpPr>
          <p:spPr>
            <a:xfrm rot="21142780" flipH="1">
              <a:off x="7463885" y="4613720"/>
              <a:ext cx="43339" cy="2419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8" name="Freeform 318"/>
            <p:cNvSpPr/>
            <p:nvPr/>
          </p:nvSpPr>
          <p:spPr>
            <a:xfrm>
              <a:off x="7281672" y="4424744"/>
              <a:ext cx="218122" cy="256032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19" name="Group 319"/>
          <p:cNvGrpSpPr/>
          <p:nvPr/>
        </p:nvGrpSpPr>
        <p:grpSpPr>
          <a:xfrm>
            <a:off x="7305866" y="4785646"/>
            <a:ext cx="164210" cy="381952"/>
            <a:chOff x="7305866" y="4785646"/>
            <a:chExt cx="164210" cy="381952"/>
          </a:xfrm>
        </p:grpSpPr>
        <p:sp>
          <p:nvSpPr>
            <p:cNvPr id="320" name="AutoShape 320"/>
            <p:cNvSpPr/>
            <p:nvPr/>
          </p:nvSpPr>
          <p:spPr>
            <a:xfrm rot="21437230" flipH="1">
              <a:off x="7401020" y="4785646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1" name="AutoShape 321"/>
            <p:cNvSpPr/>
            <p:nvPr/>
          </p:nvSpPr>
          <p:spPr>
            <a:xfrm rot="162769">
              <a:off x="7305866" y="4785646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22" name="Group 322"/>
          <p:cNvGrpSpPr/>
          <p:nvPr/>
        </p:nvGrpSpPr>
        <p:grpSpPr>
          <a:xfrm>
            <a:off x="7734109" y="4424744"/>
            <a:ext cx="236316" cy="430911"/>
            <a:chOff x="7734109" y="4424744"/>
            <a:chExt cx="236316" cy="430911"/>
          </a:xfrm>
        </p:grpSpPr>
        <p:sp>
          <p:nvSpPr>
            <p:cNvPr id="323" name="AutoShape 323"/>
            <p:cNvSpPr/>
            <p:nvPr/>
          </p:nvSpPr>
          <p:spPr>
            <a:xfrm>
              <a:off x="7777829" y="4660773"/>
              <a:ext cx="148209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4" name="AutoShape 324"/>
            <p:cNvSpPr/>
            <p:nvPr/>
          </p:nvSpPr>
          <p:spPr>
            <a:xfrm rot="457219">
              <a:off x="7734109" y="4613720"/>
              <a:ext cx="43339" cy="23974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5" name="AutoShape 325"/>
            <p:cNvSpPr/>
            <p:nvPr/>
          </p:nvSpPr>
          <p:spPr>
            <a:xfrm rot="21142780" flipH="1">
              <a:off x="7927086" y="4613720"/>
              <a:ext cx="43339" cy="2419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6" name="Freeform 326"/>
            <p:cNvSpPr/>
            <p:nvPr/>
          </p:nvSpPr>
          <p:spPr>
            <a:xfrm>
              <a:off x="7744873" y="4424744"/>
              <a:ext cx="218122" cy="256032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27" name="Group 327"/>
          <p:cNvGrpSpPr/>
          <p:nvPr/>
        </p:nvGrpSpPr>
        <p:grpSpPr>
          <a:xfrm>
            <a:off x="7769066" y="4785646"/>
            <a:ext cx="164211" cy="381952"/>
            <a:chOff x="7769066" y="4785646"/>
            <a:chExt cx="164211" cy="381952"/>
          </a:xfrm>
        </p:grpSpPr>
        <p:sp>
          <p:nvSpPr>
            <p:cNvPr id="328" name="AutoShape 328"/>
            <p:cNvSpPr/>
            <p:nvPr/>
          </p:nvSpPr>
          <p:spPr>
            <a:xfrm rot="21437230" flipH="1">
              <a:off x="7864221" y="4785646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9" name="AutoShape 329"/>
            <p:cNvSpPr/>
            <p:nvPr/>
          </p:nvSpPr>
          <p:spPr>
            <a:xfrm rot="162769">
              <a:off x="7769066" y="4785646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30" name="Group 330"/>
          <p:cNvGrpSpPr/>
          <p:nvPr/>
        </p:nvGrpSpPr>
        <p:grpSpPr>
          <a:xfrm>
            <a:off x="8197310" y="4424744"/>
            <a:ext cx="236316" cy="430911"/>
            <a:chOff x="8197310" y="4424744"/>
            <a:chExt cx="236316" cy="430911"/>
          </a:xfrm>
        </p:grpSpPr>
        <p:sp>
          <p:nvSpPr>
            <p:cNvPr id="331" name="AutoShape 331"/>
            <p:cNvSpPr/>
            <p:nvPr/>
          </p:nvSpPr>
          <p:spPr>
            <a:xfrm>
              <a:off x="8241030" y="4660773"/>
              <a:ext cx="148209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2" name="AutoShape 332"/>
            <p:cNvSpPr/>
            <p:nvPr/>
          </p:nvSpPr>
          <p:spPr>
            <a:xfrm rot="457219">
              <a:off x="8197310" y="4613720"/>
              <a:ext cx="43339" cy="23974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3" name="AutoShape 333"/>
            <p:cNvSpPr/>
            <p:nvPr/>
          </p:nvSpPr>
          <p:spPr>
            <a:xfrm rot="21142780" flipH="1">
              <a:off x="8390287" y="4613720"/>
              <a:ext cx="43339" cy="2419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4" name="Freeform 334"/>
            <p:cNvSpPr/>
            <p:nvPr/>
          </p:nvSpPr>
          <p:spPr>
            <a:xfrm>
              <a:off x="8208073" y="4424744"/>
              <a:ext cx="218122" cy="256032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35" name="Group 335"/>
          <p:cNvGrpSpPr/>
          <p:nvPr/>
        </p:nvGrpSpPr>
        <p:grpSpPr>
          <a:xfrm>
            <a:off x="8232267" y="4785646"/>
            <a:ext cx="164211" cy="381952"/>
            <a:chOff x="8232267" y="4785646"/>
            <a:chExt cx="164211" cy="381952"/>
          </a:xfrm>
        </p:grpSpPr>
        <p:sp>
          <p:nvSpPr>
            <p:cNvPr id="336" name="AutoShape 336"/>
            <p:cNvSpPr/>
            <p:nvPr/>
          </p:nvSpPr>
          <p:spPr>
            <a:xfrm rot="21437230" flipH="1">
              <a:off x="8327422" y="4785646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7" name="AutoShape 337"/>
            <p:cNvSpPr/>
            <p:nvPr/>
          </p:nvSpPr>
          <p:spPr>
            <a:xfrm rot="162769">
              <a:off x="8232267" y="4785646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38" name="Group 338"/>
          <p:cNvGrpSpPr/>
          <p:nvPr/>
        </p:nvGrpSpPr>
        <p:grpSpPr>
          <a:xfrm>
            <a:off x="8660511" y="4424744"/>
            <a:ext cx="236316" cy="430911"/>
            <a:chOff x="8660511" y="4424744"/>
            <a:chExt cx="236316" cy="430911"/>
          </a:xfrm>
        </p:grpSpPr>
        <p:sp>
          <p:nvSpPr>
            <p:cNvPr id="339" name="AutoShape 339"/>
            <p:cNvSpPr/>
            <p:nvPr/>
          </p:nvSpPr>
          <p:spPr>
            <a:xfrm>
              <a:off x="8704231" y="4660773"/>
              <a:ext cx="148209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0" name="AutoShape 340"/>
            <p:cNvSpPr/>
            <p:nvPr/>
          </p:nvSpPr>
          <p:spPr>
            <a:xfrm rot="457219">
              <a:off x="8660511" y="4613720"/>
              <a:ext cx="43339" cy="23974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1" name="AutoShape 341"/>
            <p:cNvSpPr/>
            <p:nvPr/>
          </p:nvSpPr>
          <p:spPr>
            <a:xfrm rot="21142780" flipH="1">
              <a:off x="8853488" y="4613720"/>
              <a:ext cx="43339" cy="2419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2" name="Freeform 342"/>
            <p:cNvSpPr/>
            <p:nvPr/>
          </p:nvSpPr>
          <p:spPr>
            <a:xfrm>
              <a:off x="8671274" y="4424744"/>
              <a:ext cx="218122" cy="256032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43" name="Group 343"/>
          <p:cNvGrpSpPr/>
          <p:nvPr/>
        </p:nvGrpSpPr>
        <p:grpSpPr>
          <a:xfrm>
            <a:off x="8695467" y="4785646"/>
            <a:ext cx="164212" cy="381952"/>
            <a:chOff x="8695467" y="4785646"/>
            <a:chExt cx="164212" cy="381952"/>
          </a:xfrm>
        </p:grpSpPr>
        <p:sp>
          <p:nvSpPr>
            <p:cNvPr id="344" name="AutoShape 344"/>
            <p:cNvSpPr/>
            <p:nvPr/>
          </p:nvSpPr>
          <p:spPr>
            <a:xfrm rot="21437230" flipH="1">
              <a:off x="8790623" y="4785646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5" name="AutoShape 345"/>
            <p:cNvSpPr/>
            <p:nvPr/>
          </p:nvSpPr>
          <p:spPr>
            <a:xfrm rot="162769">
              <a:off x="8695467" y="4785646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46" name="Group 346"/>
          <p:cNvGrpSpPr/>
          <p:nvPr/>
        </p:nvGrpSpPr>
        <p:grpSpPr>
          <a:xfrm>
            <a:off x="9123712" y="4424744"/>
            <a:ext cx="236315" cy="430911"/>
            <a:chOff x="9123712" y="4424744"/>
            <a:chExt cx="236315" cy="430911"/>
          </a:xfrm>
        </p:grpSpPr>
        <p:sp>
          <p:nvSpPr>
            <p:cNvPr id="347" name="AutoShape 347"/>
            <p:cNvSpPr/>
            <p:nvPr/>
          </p:nvSpPr>
          <p:spPr>
            <a:xfrm>
              <a:off x="9167432" y="4660773"/>
              <a:ext cx="148209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8" name="AutoShape 348"/>
            <p:cNvSpPr/>
            <p:nvPr/>
          </p:nvSpPr>
          <p:spPr>
            <a:xfrm rot="457219">
              <a:off x="9123712" y="4613720"/>
              <a:ext cx="43339" cy="23974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9" name="AutoShape 349"/>
            <p:cNvSpPr/>
            <p:nvPr/>
          </p:nvSpPr>
          <p:spPr>
            <a:xfrm rot="21142780" flipH="1">
              <a:off x="9316688" y="4613720"/>
              <a:ext cx="43339" cy="2419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0" name="Freeform 350"/>
            <p:cNvSpPr/>
            <p:nvPr/>
          </p:nvSpPr>
          <p:spPr>
            <a:xfrm>
              <a:off x="9134475" y="4424744"/>
              <a:ext cx="218122" cy="256032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51" name="Group 351"/>
          <p:cNvGrpSpPr/>
          <p:nvPr/>
        </p:nvGrpSpPr>
        <p:grpSpPr>
          <a:xfrm>
            <a:off x="9158668" y="4785646"/>
            <a:ext cx="164212" cy="381952"/>
            <a:chOff x="9158668" y="4785646"/>
            <a:chExt cx="164212" cy="381952"/>
          </a:xfrm>
        </p:grpSpPr>
        <p:sp>
          <p:nvSpPr>
            <p:cNvPr id="352" name="AutoShape 352"/>
            <p:cNvSpPr/>
            <p:nvPr/>
          </p:nvSpPr>
          <p:spPr>
            <a:xfrm rot="21437230" flipH="1">
              <a:off x="9253824" y="4785646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3" name="AutoShape 353"/>
            <p:cNvSpPr/>
            <p:nvPr/>
          </p:nvSpPr>
          <p:spPr>
            <a:xfrm rot="162769">
              <a:off x="9158668" y="4785646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54" name="Group 354"/>
          <p:cNvGrpSpPr/>
          <p:nvPr/>
        </p:nvGrpSpPr>
        <p:grpSpPr>
          <a:xfrm>
            <a:off x="9586913" y="4424744"/>
            <a:ext cx="236315" cy="430911"/>
            <a:chOff x="9586913" y="4424744"/>
            <a:chExt cx="236315" cy="430911"/>
          </a:xfrm>
        </p:grpSpPr>
        <p:sp>
          <p:nvSpPr>
            <p:cNvPr id="355" name="AutoShape 355"/>
            <p:cNvSpPr/>
            <p:nvPr/>
          </p:nvSpPr>
          <p:spPr>
            <a:xfrm>
              <a:off x="9630633" y="4660773"/>
              <a:ext cx="148209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6" name="AutoShape 356"/>
            <p:cNvSpPr/>
            <p:nvPr/>
          </p:nvSpPr>
          <p:spPr>
            <a:xfrm rot="457219">
              <a:off x="9586913" y="4613720"/>
              <a:ext cx="43339" cy="23974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7" name="AutoShape 357"/>
            <p:cNvSpPr/>
            <p:nvPr/>
          </p:nvSpPr>
          <p:spPr>
            <a:xfrm rot="21142780" flipH="1">
              <a:off x="9779889" y="4613720"/>
              <a:ext cx="43339" cy="2419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8" name="Freeform 358"/>
            <p:cNvSpPr/>
            <p:nvPr/>
          </p:nvSpPr>
          <p:spPr>
            <a:xfrm>
              <a:off x="9597771" y="4424744"/>
              <a:ext cx="218122" cy="256032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59" name="Group 359"/>
          <p:cNvGrpSpPr/>
          <p:nvPr/>
        </p:nvGrpSpPr>
        <p:grpSpPr>
          <a:xfrm>
            <a:off x="9621869" y="4785646"/>
            <a:ext cx="164211" cy="381952"/>
            <a:chOff x="9621869" y="4785646"/>
            <a:chExt cx="164211" cy="381952"/>
          </a:xfrm>
        </p:grpSpPr>
        <p:sp>
          <p:nvSpPr>
            <p:cNvPr id="360" name="AutoShape 360"/>
            <p:cNvSpPr/>
            <p:nvPr/>
          </p:nvSpPr>
          <p:spPr>
            <a:xfrm rot="21437230" flipH="1">
              <a:off x="9717024" y="4785646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1" name="AutoShape 361"/>
            <p:cNvSpPr/>
            <p:nvPr/>
          </p:nvSpPr>
          <p:spPr>
            <a:xfrm rot="162769">
              <a:off x="9621869" y="4785646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62" name="Group 362"/>
          <p:cNvGrpSpPr/>
          <p:nvPr/>
        </p:nvGrpSpPr>
        <p:grpSpPr>
          <a:xfrm>
            <a:off x="10050113" y="4424744"/>
            <a:ext cx="236316" cy="430911"/>
            <a:chOff x="10050113" y="4424744"/>
            <a:chExt cx="236316" cy="430911"/>
          </a:xfrm>
        </p:grpSpPr>
        <p:sp>
          <p:nvSpPr>
            <p:cNvPr id="363" name="AutoShape 363"/>
            <p:cNvSpPr/>
            <p:nvPr/>
          </p:nvSpPr>
          <p:spPr>
            <a:xfrm>
              <a:off x="10093833" y="4660773"/>
              <a:ext cx="148209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4" name="AutoShape 364"/>
            <p:cNvSpPr/>
            <p:nvPr/>
          </p:nvSpPr>
          <p:spPr>
            <a:xfrm rot="457219">
              <a:off x="10050113" y="4613720"/>
              <a:ext cx="43339" cy="23974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5" name="AutoShape 365"/>
            <p:cNvSpPr/>
            <p:nvPr/>
          </p:nvSpPr>
          <p:spPr>
            <a:xfrm rot="21142780" flipH="1">
              <a:off x="10243090" y="4613720"/>
              <a:ext cx="43339" cy="2419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6" name="Freeform 366"/>
            <p:cNvSpPr/>
            <p:nvPr/>
          </p:nvSpPr>
          <p:spPr>
            <a:xfrm>
              <a:off x="10060972" y="4424744"/>
              <a:ext cx="218122" cy="256032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67" name="Group 367"/>
          <p:cNvGrpSpPr/>
          <p:nvPr/>
        </p:nvGrpSpPr>
        <p:grpSpPr>
          <a:xfrm>
            <a:off x="10085070" y="4785646"/>
            <a:ext cx="164211" cy="381952"/>
            <a:chOff x="10085070" y="4785646"/>
            <a:chExt cx="164211" cy="381952"/>
          </a:xfrm>
        </p:grpSpPr>
        <p:sp>
          <p:nvSpPr>
            <p:cNvPr id="368" name="AutoShape 368"/>
            <p:cNvSpPr/>
            <p:nvPr/>
          </p:nvSpPr>
          <p:spPr>
            <a:xfrm rot="21437230" flipH="1">
              <a:off x="10180225" y="4785646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9" name="AutoShape 369"/>
            <p:cNvSpPr/>
            <p:nvPr/>
          </p:nvSpPr>
          <p:spPr>
            <a:xfrm rot="162769">
              <a:off x="10085070" y="4785646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70" name="Group 370"/>
          <p:cNvGrpSpPr/>
          <p:nvPr/>
        </p:nvGrpSpPr>
        <p:grpSpPr>
          <a:xfrm>
            <a:off x="10513409" y="4424744"/>
            <a:ext cx="236221" cy="430911"/>
            <a:chOff x="10513409" y="4424744"/>
            <a:chExt cx="236221" cy="430911"/>
          </a:xfrm>
        </p:grpSpPr>
        <p:sp>
          <p:nvSpPr>
            <p:cNvPr id="371" name="AutoShape 371"/>
            <p:cNvSpPr/>
            <p:nvPr/>
          </p:nvSpPr>
          <p:spPr>
            <a:xfrm>
              <a:off x="10557034" y="4660773"/>
              <a:ext cx="148209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2" name="AutoShape 372"/>
            <p:cNvSpPr/>
            <p:nvPr/>
          </p:nvSpPr>
          <p:spPr>
            <a:xfrm rot="457219">
              <a:off x="10513409" y="4613720"/>
              <a:ext cx="43339" cy="23974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3" name="AutoShape 373"/>
            <p:cNvSpPr/>
            <p:nvPr/>
          </p:nvSpPr>
          <p:spPr>
            <a:xfrm rot="21142780" flipH="1">
              <a:off x="10706291" y="4613720"/>
              <a:ext cx="43339" cy="2419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4" name="Freeform 374"/>
            <p:cNvSpPr/>
            <p:nvPr/>
          </p:nvSpPr>
          <p:spPr>
            <a:xfrm>
              <a:off x="10524173" y="4424744"/>
              <a:ext cx="218122" cy="256032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75" name="Group 375"/>
          <p:cNvGrpSpPr/>
          <p:nvPr/>
        </p:nvGrpSpPr>
        <p:grpSpPr>
          <a:xfrm>
            <a:off x="10548271" y="4785646"/>
            <a:ext cx="164211" cy="381952"/>
            <a:chOff x="10548271" y="4785646"/>
            <a:chExt cx="164211" cy="381952"/>
          </a:xfrm>
        </p:grpSpPr>
        <p:sp>
          <p:nvSpPr>
            <p:cNvPr id="376" name="AutoShape 376"/>
            <p:cNvSpPr/>
            <p:nvPr/>
          </p:nvSpPr>
          <p:spPr>
            <a:xfrm rot="21437230" flipH="1">
              <a:off x="10643426" y="4785646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7" name="AutoShape 377"/>
            <p:cNvSpPr/>
            <p:nvPr/>
          </p:nvSpPr>
          <p:spPr>
            <a:xfrm rot="162769">
              <a:off x="10548271" y="4785646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78" name="Group 378"/>
          <p:cNvGrpSpPr/>
          <p:nvPr/>
        </p:nvGrpSpPr>
        <p:grpSpPr>
          <a:xfrm>
            <a:off x="10976610" y="4424744"/>
            <a:ext cx="236220" cy="430911"/>
            <a:chOff x="10976610" y="4424744"/>
            <a:chExt cx="236220" cy="430911"/>
          </a:xfrm>
        </p:grpSpPr>
        <p:sp>
          <p:nvSpPr>
            <p:cNvPr id="379" name="AutoShape 379"/>
            <p:cNvSpPr/>
            <p:nvPr/>
          </p:nvSpPr>
          <p:spPr>
            <a:xfrm>
              <a:off x="11020234" y="4660773"/>
              <a:ext cx="148209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0" name="AutoShape 380"/>
            <p:cNvSpPr/>
            <p:nvPr/>
          </p:nvSpPr>
          <p:spPr>
            <a:xfrm rot="457219">
              <a:off x="10976610" y="4613720"/>
              <a:ext cx="43339" cy="23974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1" name="AutoShape 381"/>
            <p:cNvSpPr/>
            <p:nvPr/>
          </p:nvSpPr>
          <p:spPr>
            <a:xfrm rot="21142780" flipH="1">
              <a:off x="11169491" y="4613720"/>
              <a:ext cx="43339" cy="2419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2" name="Freeform 382"/>
            <p:cNvSpPr/>
            <p:nvPr/>
          </p:nvSpPr>
          <p:spPr>
            <a:xfrm>
              <a:off x="10987374" y="4424744"/>
              <a:ext cx="218122" cy="256032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83" name="Group 383"/>
          <p:cNvGrpSpPr/>
          <p:nvPr/>
        </p:nvGrpSpPr>
        <p:grpSpPr>
          <a:xfrm>
            <a:off x="11011472" y="4785646"/>
            <a:ext cx="164211" cy="381952"/>
            <a:chOff x="11011472" y="4785646"/>
            <a:chExt cx="164211" cy="381952"/>
          </a:xfrm>
        </p:grpSpPr>
        <p:sp>
          <p:nvSpPr>
            <p:cNvPr id="384" name="AutoShape 384"/>
            <p:cNvSpPr/>
            <p:nvPr/>
          </p:nvSpPr>
          <p:spPr>
            <a:xfrm rot="21437230" flipH="1">
              <a:off x="11106627" y="4785646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5" name="AutoShape 385"/>
            <p:cNvSpPr/>
            <p:nvPr/>
          </p:nvSpPr>
          <p:spPr>
            <a:xfrm rot="162769">
              <a:off x="11011472" y="4785646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386" name="AutoShape 386"/>
          <p:cNvSpPr/>
          <p:nvPr/>
        </p:nvSpPr>
        <p:spPr>
          <a:xfrm>
            <a:off x="692334" y="5368319"/>
            <a:ext cx="4775817" cy="982897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2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臀位先兆早产是指妊娠满28周但不足37周，出现至少1次不规律宫缩并伴随宫颈管缩短，但不伴随宫颈口扩张的情况。</a:t>
            </a:r>
            <a:endParaRPr lang="en-US" sz="1100"/>
          </a:p>
        </p:txBody>
      </p:sp>
      <p:sp>
        <p:nvSpPr>
          <p:cNvPr id="387" name="AutoShape 387"/>
          <p:cNvSpPr/>
          <p:nvPr/>
        </p:nvSpPr>
        <p:spPr>
          <a:xfrm>
            <a:off x="6723849" y="5368319"/>
            <a:ext cx="4775817" cy="904863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2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臀位先兆早产通常发生在妊娠晚期，此时胎儿尚未足月，需要特别关注和护理。</a:t>
            </a:r>
            <a:endParaRPr lang="en-US" sz="1100"/>
          </a:p>
        </p:txBody>
      </p:sp>
      <p:grpSp>
        <p:nvGrpSpPr>
          <p:cNvPr id="388" name="Group 38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389" name="AutoShape 38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0" name="AutoShape 39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1" name="AutoShape 39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2" name="AutoShape 39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3" name="AutoShape 39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4" name="AutoShape 39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5" name="AutoShape 39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6" name="AutoShape 39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7" name="AutoShape 39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8" name="AutoShape 39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9" name="AutoShape 39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0" name="AutoShape 40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1" name="AutoShape 40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2" name="AutoShape 40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3" name="AutoShape 40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4" name="AutoShape 40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5" name="AutoShape 40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6" name="AutoShape 40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7" name="AutoShape 40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8" name="AutoShape 40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9" name="TextBox 40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定义与特点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6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046" r="1046"/>
          <a:stretch>
            <a:fillRect/>
          </a:stretch>
        </p:blipFill>
        <p:spPr>
          <a:xfrm>
            <a:off x="3466721" y="3854863"/>
            <a:ext cx="2566605" cy="2621472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t="623" b="623"/>
          <a:stretch>
            <a:fillRect/>
          </a:stretch>
        </p:blipFill>
        <p:spPr>
          <a:xfrm>
            <a:off x="6221730" y="1144815"/>
            <a:ext cx="2495455" cy="2593557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10970" r="10970"/>
          <a:stretch>
            <a:fillRect/>
          </a:stretch>
        </p:blipFill>
        <p:spPr>
          <a:xfrm>
            <a:off x="8842438" y="3854863"/>
            <a:ext cx="2558510" cy="2621472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5"/>
          <a:srcRect l="9809" r="9809"/>
          <a:stretch>
            <a:fillRect/>
          </a:stretch>
        </p:blipFill>
        <p:spPr>
          <a:xfrm>
            <a:off x="791051" y="1144815"/>
            <a:ext cx="2621496" cy="2647106"/>
          </a:xfrm>
          <a:prstGeom prst="rect">
            <a:avLst/>
          </a:prstGeom>
        </p:spPr>
      </p:pic>
      <p:grpSp>
        <p:nvGrpSpPr>
          <p:cNvPr id="6" name="Group 6"/>
          <p:cNvGrpSpPr/>
          <p:nvPr/>
        </p:nvGrpSpPr>
        <p:grpSpPr>
          <a:xfrm>
            <a:off x="791051" y="3854863"/>
            <a:ext cx="2621496" cy="2621472"/>
            <a:chOff x="791051" y="3854863"/>
            <a:chExt cx="2621496" cy="2621472"/>
          </a:xfrm>
        </p:grpSpPr>
        <p:sp>
          <p:nvSpPr>
            <p:cNvPr id="7" name="AutoShape 7"/>
            <p:cNvSpPr/>
            <p:nvPr/>
          </p:nvSpPr>
          <p:spPr>
            <a:xfrm>
              <a:off x="791051" y="3854863"/>
              <a:ext cx="2621496" cy="2621472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8" name="TextBox 8"/>
          <p:cNvSpPr txBox="1"/>
          <p:nvPr/>
        </p:nvSpPr>
        <p:spPr>
          <a:xfrm>
            <a:off x="1194244" y="4394835"/>
            <a:ext cx="1754505" cy="7391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4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cxnSp>
        <p:nvCxnSpPr>
          <p:cNvPr id="9" name="Connector 9"/>
          <p:cNvCxnSpPr/>
          <p:nvPr/>
        </p:nvCxnSpPr>
        <p:spPr>
          <a:xfrm>
            <a:off x="5149911" y="4014126"/>
            <a:ext cx="951111" cy="0"/>
          </a:xfrm>
          <a:prstGeom prst="line">
            <a:avLst/>
          </a:prstGeom>
          <a:ln w="6350">
            <a:solidFill>
              <a:schemeClr val="lt1"/>
            </a:solidFill>
            <a:prstDash val="dash"/>
          </a:ln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</p:cxnSp>
      <p:grpSp>
        <p:nvGrpSpPr>
          <p:cNvPr id="10" name="Group 10"/>
          <p:cNvGrpSpPr/>
          <p:nvPr/>
        </p:nvGrpSpPr>
        <p:grpSpPr>
          <a:xfrm>
            <a:off x="8842439" y="1144815"/>
            <a:ext cx="2558510" cy="2593557"/>
            <a:chOff x="8842439" y="1144815"/>
            <a:chExt cx="2558510" cy="2593557"/>
          </a:xfrm>
        </p:grpSpPr>
        <p:sp>
          <p:nvSpPr>
            <p:cNvPr id="11" name="AutoShape 11"/>
            <p:cNvSpPr/>
            <p:nvPr/>
          </p:nvSpPr>
          <p:spPr>
            <a:xfrm>
              <a:off x="8842439" y="1144815"/>
              <a:ext cx="2558510" cy="2593557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2" name="TextBox 12"/>
          <p:cNvSpPr txBox="1"/>
          <p:nvPr/>
        </p:nvSpPr>
        <p:spPr>
          <a:xfrm>
            <a:off x="9245632" y="1719834"/>
            <a:ext cx="1754505" cy="7391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4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cxnSp>
        <p:nvCxnSpPr>
          <p:cNvPr id="13" name="Connector 13"/>
          <p:cNvCxnSpPr/>
          <p:nvPr/>
        </p:nvCxnSpPr>
        <p:spPr>
          <a:xfrm>
            <a:off x="5149911" y="4014126"/>
            <a:ext cx="951111" cy="0"/>
          </a:xfrm>
          <a:prstGeom prst="line">
            <a:avLst/>
          </a:prstGeom>
          <a:ln w="6350">
            <a:solidFill>
              <a:schemeClr val="lt1"/>
            </a:solidFill>
            <a:prstDash val="dash"/>
          </a:ln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</p:cxnSp>
      <p:grpSp>
        <p:nvGrpSpPr>
          <p:cNvPr id="14" name="Group 14"/>
          <p:cNvGrpSpPr/>
          <p:nvPr/>
        </p:nvGrpSpPr>
        <p:grpSpPr>
          <a:xfrm>
            <a:off x="3521636" y="1144815"/>
            <a:ext cx="2511690" cy="2593557"/>
            <a:chOff x="3521636" y="1144815"/>
            <a:chExt cx="2511690" cy="2593557"/>
          </a:xfrm>
        </p:grpSpPr>
        <p:sp>
          <p:nvSpPr>
            <p:cNvPr id="15" name="AutoShape 15"/>
            <p:cNvSpPr/>
            <p:nvPr/>
          </p:nvSpPr>
          <p:spPr>
            <a:xfrm>
              <a:off x="3521636" y="1144815"/>
              <a:ext cx="2511690" cy="2593557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6" name="Freeform 16"/>
          <p:cNvSpPr/>
          <p:nvPr/>
        </p:nvSpPr>
        <p:spPr>
          <a:xfrm>
            <a:off x="4270010" y="1499797"/>
            <a:ext cx="968121" cy="1047340"/>
          </a:xfrm>
          <a:custGeom>
            <a:rect l="l" t="t" r="r" b="b"/>
            <a:pathLst>
              <a:path w="312" h="303">
                <a:moveTo>
                  <a:pt x="244" y="0"/>
                </a:moveTo>
                <a:cubicBezTo>
                  <a:pt x="231" y="0"/>
                  <a:pt x="219" y="4"/>
                  <a:pt x="209" y="12"/>
                </a:cubicBezTo>
                <a:cubicBezTo>
                  <a:pt x="197" y="22"/>
                  <a:pt x="185" y="34"/>
                  <a:pt x="181" y="49"/>
                </a:cubicBezTo>
                <a:cubicBezTo>
                  <a:pt x="175" y="72"/>
                  <a:pt x="184" y="94"/>
                  <a:pt x="198" y="112"/>
                </a:cubicBezTo>
                <a:cubicBezTo>
                  <a:pt x="197" y="112"/>
                  <a:pt x="196" y="112"/>
                  <a:pt x="195" y="112"/>
                </a:cubicBezTo>
                <a:cubicBezTo>
                  <a:pt x="185" y="112"/>
                  <a:pt x="181" y="101"/>
                  <a:pt x="177" y="92"/>
                </a:cubicBezTo>
                <a:cubicBezTo>
                  <a:pt x="148" y="120"/>
                  <a:pt x="121" y="150"/>
                  <a:pt x="92" y="177"/>
                </a:cubicBezTo>
                <a:cubicBezTo>
                  <a:pt x="85" y="175"/>
                  <a:pt x="78" y="174"/>
                  <a:pt x="71" y="174"/>
                </a:cubicBezTo>
                <a:cubicBezTo>
                  <a:pt x="55" y="174"/>
                  <a:pt x="39" y="180"/>
                  <a:pt x="29" y="192"/>
                </a:cubicBezTo>
                <a:cubicBezTo>
                  <a:pt x="11" y="207"/>
                  <a:pt x="0" y="232"/>
                  <a:pt x="7" y="255"/>
                </a:cubicBezTo>
                <a:cubicBezTo>
                  <a:pt x="9" y="258"/>
                  <a:pt x="9" y="266"/>
                  <a:pt x="14" y="266"/>
                </a:cubicBezTo>
                <a:cubicBezTo>
                  <a:pt x="14" y="266"/>
                  <a:pt x="14" y="266"/>
                  <a:pt x="14" y="266"/>
                </a:cubicBezTo>
                <a:cubicBezTo>
                  <a:pt x="28" y="254"/>
                  <a:pt x="40" y="240"/>
                  <a:pt x="53" y="228"/>
                </a:cubicBezTo>
                <a:cubicBezTo>
                  <a:pt x="62" y="236"/>
                  <a:pt x="71" y="246"/>
                  <a:pt x="80" y="255"/>
                </a:cubicBezTo>
                <a:cubicBezTo>
                  <a:pt x="67" y="269"/>
                  <a:pt x="53" y="282"/>
                  <a:pt x="40" y="296"/>
                </a:cubicBezTo>
                <a:cubicBezTo>
                  <a:pt x="49" y="300"/>
                  <a:pt x="60" y="303"/>
                  <a:pt x="70" y="303"/>
                </a:cubicBezTo>
                <a:cubicBezTo>
                  <a:pt x="81" y="303"/>
                  <a:pt x="91" y="300"/>
                  <a:pt x="100" y="295"/>
                </a:cubicBezTo>
                <a:cubicBezTo>
                  <a:pt x="117" y="282"/>
                  <a:pt x="133" y="265"/>
                  <a:pt x="134" y="244"/>
                </a:cubicBezTo>
                <a:cubicBezTo>
                  <a:pt x="137" y="224"/>
                  <a:pt x="127" y="206"/>
                  <a:pt x="116" y="191"/>
                </a:cubicBezTo>
                <a:cubicBezTo>
                  <a:pt x="117" y="190"/>
                  <a:pt x="117" y="190"/>
                  <a:pt x="118" y="190"/>
                </a:cubicBezTo>
                <a:cubicBezTo>
                  <a:pt x="128" y="190"/>
                  <a:pt x="133" y="202"/>
                  <a:pt x="138" y="209"/>
                </a:cubicBezTo>
                <a:cubicBezTo>
                  <a:pt x="166" y="182"/>
                  <a:pt x="194" y="153"/>
                  <a:pt x="222" y="126"/>
                </a:cubicBezTo>
                <a:cubicBezTo>
                  <a:pt x="230" y="127"/>
                  <a:pt x="237" y="129"/>
                  <a:pt x="245" y="129"/>
                </a:cubicBezTo>
                <a:cubicBezTo>
                  <a:pt x="249" y="129"/>
                  <a:pt x="252" y="128"/>
                  <a:pt x="256" y="127"/>
                </a:cubicBezTo>
                <a:cubicBezTo>
                  <a:pt x="274" y="125"/>
                  <a:pt x="286" y="110"/>
                  <a:pt x="298" y="97"/>
                </a:cubicBezTo>
                <a:cubicBezTo>
                  <a:pt x="312" y="79"/>
                  <a:pt x="311" y="54"/>
                  <a:pt x="302" y="34"/>
                </a:cubicBezTo>
                <a:cubicBezTo>
                  <a:pt x="287" y="47"/>
                  <a:pt x="274" y="62"/>
                  <a:pt x="260" y="75"/>
                </a:cubicBezTo>
                <a:cubicBezTo>
                  <a:pt x="251" y="66"/>
                  <a:pt x="242" y="57"/>
                  <a:pt x="234" y="48"/>
                </a:cubicBezTo>
                <a:cubicBezTo>
                  <a:pt x="247" y="34"/>
                  <a:pt x="261" y="20"/>
                  <a:pt x="274" y="7"/>
                </a:cubicBezTo>
                <a:cubicBezTo>
                  <a:pt x="265" y="2"/>
                  <a:pt x="255" y="0"/>
                  <a:pt x="244" y="0"/>
                </a:cubicBezTo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3616000" y="2615731"/>
            <a:ext cx="2245023" cy="1006988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defRPr/>
            </a:pPr>
            <a:r>
              <a:rPr lang="en-US" sz="12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由于胎儿未足月，出生后可能出现呼吸窘迫综合征、低血糖、感染等并发症。</a:t>
            </a:r>
            <a:endParaRPr lang="en-US" sz="1100"/>
          </a:p>
        </p:txBody>
      </p:sp>
      <p:grpSp>
        <p:nvGrpSpPr>
          <p:cNvPr id="18" name="Group 18"/>
          <p:cNvGrpSpPr/>
          <p:nvPr/>
        </p:nvGrpSpPr>
        <p:grpSpPr>
          <a:xfrm>
            <a:off x="6158675" y="3854863"/>
            <a:ext cx="2558510" cy="2621472"/>
            <a:chOff x="6158675" y="3854863"/>
            <a:chExt cx="2558510" cy="2621472"/>
          </a:xfrm>
        </p:grpSpPr>
        <p:sp>
          <p:nvSpPr>
            <p:cNvPr id="19" name="AutoShape 19"/>
            <p:cNvSpPr/>
            <p:nvPr/>
          </p:nvSpPr>
          <p:spPr>
            <a:xfrm>
              <a:off x="6158675" y="3854863"/>
              <a:ext cx="2558510" cy="2621472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0" name="Group 20"/>
          <p:cNvGrpSpPr/>
          <p:nvPr/>
        </p:nvGrpSpPr>
        <p:grpSpPr>
          <a:xfrm>
            <a:off x="6906577" y="4324921"/>
            <a:ext cx="1062610" cy="887826"/>
            <a:chOff x="6906577" y="4324921"/>
            <a:chExt cx="1062610" cy="887826"/>
          </a:xfrm>
        </p:grpSpPr>
        <p:sp>
          <p:nvSpPr>
            <p:cNvPr id="21" name="Freeform 21"/>
            <p:cNvSpPr/>
            <p:nvPr/>
          </p:nvSpPr>
          <p:spPr>
            <a:xfrm>
              <a:off x="6906577" y="4602766"/>
              <a:ext cx="832294" cy="609981"/>
            </a:xfrm>
            <a:custGeom>
              <a:rect l="l" t="t" r="r" b="b"/>
              <a:pathLst>
                <a:path w="4433135" h="3249065">
                  <a:moveTo>
                    <a:pt x="1383752" y="867104"/>
                  </a:moveTo>
                  <a:cubicBezTo>
                    <a:pt x="1340842" y="867128"/>
                    <a:pt x="1298245" y="867404"/>
                    <a:pt x="1258108" y="868142"/>
                  </a:cubicBezTo>
                  <a:cubicBezTo>
                    <a:pt x="1226200" y="868728"/>
                    <a:pt x="1200798" y="897345"/>
                    <a:pt x="1210263" y="944893"/>
                  </a:cubicBezTo>
                  <a:cubicBezTo>
                    <a:pt x="1255501" y="1172141"/>
                    <a:pt x="1399244" y="1917234"/>
                    <a:pt x="1459057" y="2196531"/>
                  </a:cubicBezTo>
                  <a:cubicBezTo>
                    <a:pt x="1517533" y="2469589"/>
                    <a:pt x="1583985" y="2577827"/>
                    <a:pt x="1733368" y="2583239"/>
                  </a:cubicBezTo>
                  <a:cubicBezTo>
                    <a:pt x="1882751" y="2588652"/>
                    <a:pt x="1965151" y="2586683"/>
                    <a:pt x="2049146" y="2583239"/>
                  </a:cubicBezTo>
                  <a:cubicBezTo>
                    <a:pt x="2114849" y="2580546"/>
                    <a:pt x="2126761" y="2578319"/>
                    <a:pt x="2103371" y="2456304"/>
                  </a:cubicBezTo>
                  <a:cubicBezTo>
                    <a:pt x="2054855" y="2203216"/>
                    <a:pt x="1887410" y="1326877"/>
                    <a:pt x="1832248" y="1054116"/>
                  </a:cubicBezTo>
                  <a:cubicBezTo>
                    <a:pt x="1820648" y="996757"/>
                    <a:pt x="1822680" y="866667"/>
                    <a:pt x="1720610" y="868142"/>
                  </a:cubicBezTo>
                  <a:cubicBezTo>
                    <a:pt x="1669576" y="868880"/>
                    <a:pt x="1594087" y="868142"/>
                    <a:pt x="1511289" y="867589"/>
                  </a:cubicBezTo>
                  <a:cubicBezTo>
                    <a:pt x="1469890" y="867313"/>
                    <a:pt x="1426663" y="867082"/>
                    <a:pt x="1383752" y="867104"/>
                  </a:cubicBezTo>
                  <a:close/>
                  <a:moveTo>
                    <a:pt x="146071" y="0"/>
                  </a:moveTo>
                  <a:lnTo>
                    <a:pt x="882914" y="0"/>
                  </a:lnTo>
                  <a:lnTo>
                    <a:pt x="880954" y="74488"/>
                  </a:lnTo>
                  <a:cubicBezTo>
                    <a:pt x="891949" y="230061"/>
                    <a:pt x="977510" y="377571"/>
                    <a:pt x="1122741" y="461420"/>
                  </a:cubicBezTo>
                  <a:cubicBezTo>
                    <a:pt x="1355110" y="595579"/>
                    <a:pt x="1652240" y="515962"/>
                    <a:pt x="1786399" y="283593"/>
                  </a:cubicBezTo>
                  <a:lnTo>
                    <a:pt x="1950131" y="0"/>
                  </a:lnTo>
                  <a:lnTo>
                    <a:pt x="2992123" y="0"/>
                  </a:lnTo>
                  <a:lnTo>
                    <a:pt x="2975391" y="34734"/>
                  </a:lnTo>
                  <a:cubicBezTo>
                    <a:pt x="2896672" y="220847"/>
                    <a:pt x="2853142" y="425466"/>
                    <a:pt x="2853142" y="640253"/>
                  </a:cubicBezTo>
                  <a:cubicBezTo>
                    <a:pt x="2853142" y="693950"/>
                    <a:pt x="2855863" y="747011"/>
                    <a:pt x="2861174" y="799307"/>
                  </a:cubicBezTo>
                  <a:lnTo>
                    <a:pt x="2870542" y="860687"/>
                  </a:lnTo>
                  <a:lnTo>
                    <a:pt x="2849298" y="859746"/>
                  </a:lnTo>
                  <a:cubicBezTo>
                    <a:pt x="2785069" y="857540"/>
                    <a:pt x="2699546" y="856201"/>
                    <a:pt x="2617108" y="855875"/>
                  </a:cubicBezTo>
                  <a:cubicBezTo>
                    <a:pt x="2580470" y="855730"/>
                    <a:pt x="2544440" y="855786"/>
                    <a:pt x="2511161" y="856055"/>
                  </a:cubicBezTo>
                  <a:cubicBezTo>
                    <a:pt x="2466789" y="856415"/>
                    <a:pt x="2427307" y="857152"/>
                    <a:pt x="2397787" y="858300"/>
                  </a:cubicBezTo>
                  <a:cubicBezTo>
                    <a:pt x="2279708" y="862892"/>
                    <a:pt x="2261098" y="953733"/>
                    <a:pt x="2267900" y="1007867"/>
                  </a:cubicBezTo>
                  <a:cubicBezTo>
                    <a:pt x="2330617" y="1506995"/>
                    <a:pt x="2441738" y="2400541"/>
                    <a:pt x="2452890" y="2491724"/>
                  </a:cubicBezTo>
                  <a:cubicBezTo>
                    <a:pt x="2464042" y="2582907"/>
                    <a:pt x="2468634" y="2577660"/>
                    <a:pt x="2523737" y="2594059"/>
                  </a:cubicBezTo>
                  <a:lnTo>
                    <a:pt x="2783511" y="2590123"/>
                  </a:lnTo>
                  <a:cubicBezTo>
                    <a:pt x="2840561" y="2589259"/>
                    <a:pt x="2834023" y="2573068"/>
                    <a:pt x="2846486" y="2479916"/>
                  </a:cubicBezTo>
                  <a:cubicBezTo>
                    <a:pt x="2855055" y="2415875"/>
                    <a:pt x="2930735" y="1783074"/>
                    <a:pt x="2980514" y="1369603"/>
                  </a:cubicBezTo>
                  <a:lnTo>
                    <a:pt x="2991426" y="1279059"/>
                  </a:lnTo>
                  <a:lnTo>
                    <a:pt x="3040898" y="1381756"/>
                  </a:lnTo>
                  <a:cubicBezTo>
                    <a:pt x="3112742" y="1514009"/>
                    <a:pt x="3203207" y="1634678"/>
                    <a:pt x="3308774" y="1740245"/>
                  </a:cubicBezTo>
                  <a:lnTo>
                    <a:pt x="3336412" y="1765365"/>
                  </a:lnTo>
                  <a:lnTo>
                    <a:pt x="3296438" y="1973342"/>
                  </a:lnTo>
                  <a:cubicBezTo>
                    <a:pt x="3256989" y="2178844"/>
                    <a:pt x="3222071" y="2361396"/>
                    <a:pt x="3203877" y="2456304"/>
                  </a:cubicBezTo>
                  <a:cubicBezTo>
                    <a:pt x="3180486" y="2578319"/>
                    <a:pt x="3192398" y="2580546"/>
                    <a:pt x="3258102" y="2583239"/>
                  </a:cubicBezTo>
                  <a:cubicBezTo>
                    <a:pt x="3342096" y="2586683"/>
                    <a:pt x="3424497" y="2588652"/>
                    <a:pt x="3573880" y="2583239"/>
                  </a:cubicBezTo>
                  <a:cubicBezTo>
                    <a:pt x="3723264" y="2577827"/>
                    <a:pt x="3789714" y="2469589"/>
                    <a:pt x="3848192" y="2196531"/>
                  </a:cubicBezTo>
                  <a:cubicBezTo>
                    <a:pt x="3851930" y="2179075"/>
                    <a:pt x="3855996" y="2159800"/>
                    <a:pt x="3860345" y="2138945"/>
                  </a:cubicBezTo>
                  <a:lnTo>
                    <a:pt x="3868876" y="2097649"/>
                  </a:lnTo>
                  <a:lnTo>
                    <a:pt x="3946171" y="2125939"/>
                  </a:lnTo>
                  <a:cubicBezTo>
                    <a:pt x="4092305" y="2171392"/>
                    <a:pt x="4247676" y="2195877"/>
                    <a:pt x="4408766" y="2195877"/>
                  </a:cubicBezTo>
                  <a:lnTo>
                    <a:pt x="4433135" y="2194647"/>
                  </a:lnTo>
                  <a:lnTo>
                    <a:pt x="4229977" y="2999465"/>
                  </a:lnTo>
                  <a:cubicBezTo>
                    <a:pt x="4192585" y="3135255"/>
                    <a:pt x="4084504" y="3248248"/>
                    <a:pt x="3976107" y="3247430"/>
                  </a:cubicBezTo>
                  <a:cubicBezTo>
                    <a:pt x="3103632" y="3240841"/>
                    <a:pt x="1474260" y="3253335"/>
                    <a:pt x="1337046" y="3247430"/>
                  </a:cubicBezTo>
                  <a:cubicBezTo>
                    <a:pt x="1199831" y="3241526"/>
                    <a:pt x="1075123" y="3182143"/>
                    <a:pt x="1035944" y="3023080"/>
                  </a:cubicBezTo>
                  <a:cubicBezTo>
                    <a:pt x="943259" y="2646780"/>
                    <a:pt x="638350" y="1461446"/>
                    <a:pt x="507540" y="904676"/>
                  </a:cubicBezTo>
                  <a:lnTo>
                    <a:pt x="501007" y="876408"/>
                  </a:lnTo>
                  <a:lnTo>
                    <a:pt x="146071" y="876408"/>
                  </a:lnTo>
                  <a:cubicBezTo>
                    <a:pt x="65398" y="876408"/>
                    <a:pt x="0" y="811010"/>
                    <a:pt x="0" y="730337"/>
                  </a:cubicBezTo>
                  <a:lnTo>
                    <a:pt x="0" y="146071"/>
                  </a:lnTo>
                  <a:cubicBezTo>
                    <a:pt x="0" y="65398"/>
                    <a:pt x="65398" y="0"/>
                    <a:pt x="146071" y="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 rot="18000000">
              <a:off x="7035165" y="4412837"/>
              <a:ext cx="403955" cy="124778"/>
            </a:xfrm>
            <a:prstGeom prst="roundRect">
              <a:avLst>
                <a:gd name="adj" fmla="val 50000"/>
              </a:avLst>
            </a:pr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Freeform 23"/>
            <p:cNvSpPr/>
            <p:nvPr/>
          </p:nvSpPr>
          <p:spPr>
            <a:xfrm rot="3600000" flipH="1">
              <a:off x="7446073" y="4324921"/>
              <a:ext cx="200978" cy="124778"/>
            </a:xfrm>
            <a:custGeom>
              <a:rect l="l" t="t" r="r" b="b"/>
              <a:pathLst>
                <a:path w="1070472" h="664814">
                  <a:moveTo>
                    <a:pt x="1013702" y="146555"/>
                  </a:moveTo>
                  <a:cubicBezTo>
                    <a:pt x="953966" y="58134"/>
                    <a:pt x="852804" y="0"/>
                    <a:pt x="738065" y="0"/>
                  </a:cubicBezTo>
                  <a:lnTo>
                    <a:pt x="0" y="0"/>
                  </a:lnTo>
                  <a:lnTo>
                    <a:pt x="4980" y="17857"/>
                  </a:lnTo>
                  <a:cubicBezTo>
                    <a:pt x="49918" y="216899"/>
                    <a:pt x="54365" y="420356"/>
                    <a:pt x="21373" y="616834"/>
                  </a:cubicBezTo>
                  <a:lnTo>
                    <a:pt x="10941" y="664814"/>
                  </a:lnTo>
                  <a:lnTo>
                    <a:pt x="738065" y="664814"/>
                  </a:lnTo>
                  <a:cubicBezTo>
                    <a:pt x="921648" y="664814"/>
                    <a:pt x="1070472" y="515990"/>
                    <a:pt x="1070472" y="332407"/>
                  </a:cubicBezTo>
                  <a:cubicBezTo>
                    <a:pt x="1070472" y="263563"/>
                    <a:pt x="1049544" y="199608"/>
                    <a:pt x="1013702" y="146555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Freeform 24"/>
            <p:cNvSpPr/>
            <p:nvPr/>
          </p:nvSpPr>
          <p:spPr>
            <a:xfrm>
              <a:off x="7499509" y="4488180"/>
              <a:ext cx="469678" cy="469678"/>
            </a:xfrm>
            <a:custGeom>
              <a:rect l="l" t="t" r="r" b="b"/>
              <a:pathLst>
                <a:path w="2501616" h="2501616">
                  <a:moveTo>
                    <a:pt x="1250808" y="432015"/>
                  </a:moveTo>
                  <a:cubicBezTo>
                    <a:pt x="1142318" y="432015"/>
                    <a:pt x="1054370" y="519963"/>
                    <a:pt x="1054370" y="628453"/>
                  </a:cubicBezTo>
                  <a:lnTo>
                    <a:pt x="1054370" y="1086456"/>
                  </a:lnTo>
                  <a:lnTo>
                    <a:pt x="628453" y="1086456"/>
                  </a:lnTo>
                  <a:cubicBezTo>
                    <a:pt x="519963" y="1086456"/>
                    <a:pt x="432015" y="1174404"/>
                    <a:pt x="432015" y="1282894"/>
                  </a:cubicBezTo>
                  <a:cubicBezTo>
                    <a:pt x="432015" y="1391384"/>
                    <a:pt x="519963" y="1479332"/>
                    <a:pt x="628453" y="1479332"/>
                  </a:cubicBezTo>
                  <a:lnTo>
                    <a:pt x="1054370" y="1479332"/>
                  </a:lnTo>
                  <a:lnTo>
                    <a:pt x="1054370" y="1873163"/>
                  </a:lnTo>
                  <a:cubicBezTo>
                    <a:pt x="1054370" y="1981653"/>
                    <a:pt x="1142318" y="2069601"/>
                    <a:pt x="1250808" y="2069601"/>
                  </a:cubicBezTo>
                  <a:cubicBezTo>
                    <a:pt x="1359298" y="2069601"/>
                    <a:pt x="1447246" y="1981653"/>
                    <a:pt x="1447246" y="1873163"/>
                  </a:cubicBezTo>
                  <a:lnTo>
                    <a:pt x="1447246" y="1479332"/>
                  </a:lnTo>
                  <a:lnTo>
                    <a:pt x="1873163" y="1479332"/>
                  </a:lnTo>
                  <a:cubicBezTo>
                    <a:pt x="1981653" y="1479332"/>
                    <a:pt x="2069601" y="1391384"/>
                    <a:pt x="2069601" y="1282894"/>
                  </a:cubicBezTo>
                  <a:cubicBezTo>
                    <a:pt x="2069601" y="1174404"/>
                    <a:pt x="1981653" y="1086456"/>
                    <a:pt x="1873163" y="1086456"/>
                  </a:cubicBezTo>
                  <a:lnTo>
                    <a:pt x="1447246" y="1086456"/>
                  </a:lnTo>
                  <a:lnTo>
                    <a:pt x="1447246" y="628453"/>
                  </a:lnTo>
                  <a:cubicBezTo>
                    <a:pt x="1447246" y="519963"/>
                    <a:pt x="1359298" y="432015"/>
                    <a:pt x="1250808" y="432015"/>
                  </a:cubicBezTo>
                  <a:close/>
                  <a:moveTo>
                    <a:pt x="1250808" y="0"/>
                  </a:moveTo>
                  <a:cubicBezTo>
                    <a:pt x="1941610" y="0"/>
                    <a:pt x="2501616" y="560006"/>
                    <a:pt x="2501616" y="1250808"/>
                  </a:cubicBezTo>
                  <a:cubicBezTo>
                    <a:pt x="2501616" y="1941610"/>
                    <a:pt x="1941610" y="2501616"/>
                    <a:pt x="1250808" y="2501616"/>
                  </a:cubicBezTo>
                  <a:cubicBezTo>
                    <a:pt x="560006" y="2501616"/>
                    <a:pt x="0" y="1941610"/>
                    <a:pt x="0" y="1250808"/>
                  </a:cubicBezTo>
                  <a:cubicBezTo>
                    <a:pt x="0" y="560006"/>
                    <a:pt x="560006" y="0"/>
                    <a:pt x="1250808" y="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5" name="Group 25"/>
          <p:cNvGrpSpPr/>
          <p:nvPr/>
        </p:nvGrpSpPr>
        <p:grpSpPr>
          <a:xfrm>
            <a:off x="6221730" y="5263039"/>
            <a:ext cx="2432304" cy="886682"/>
            <a:chOff x="6221730" y="5263039"/>
            <a:chExt cx="2432304" cy="886682"/>
          </a:xfrm>
        </p:grpSpPr>
        <p:sp>
          <p:nvSpPr>
            <p:cNvPr id="26" name="AutoShape 26"/>
            <p:cNvSpPr/>
            <p:nvPr/>
          </p:nvSpPr>
          <p:spPr>
            <a:xfrm>
              <a:off x="6221730" y="5263039"/>
              <a:ext cx="2432304" cy="886682"/>
            </a:xfrm>
            <a:prstGeom prst="rect">
              <a:avLst/>
            </a:prstGeom>
          </p:spPr>
          <p:txBody>
            <a:bodyPr vert="horz" wrap="square" lIns="91440" tIns="45720" rIns="91440" bIns="45720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  <a:defRPr/>
              </a:pPr>
              <a:r>
                <a:rPr lang="en-US" sz="120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孕妇可能出现早产、胎盘早剥、产后出血等并发症，影响母婴健康。</a:t>
              </a:r>
              <a:endParaRPr lang="en-US" sz="1100"/>
            </a:p>
          </p:txBody>
        </p:sp>
      </p:grpSp>
      <p:sp>
        <p:nvSpPr>
          <p:cNvPr id="27" name="TextBox 27"/>
          <p:cNvSpPr txBox="1"/>
          <p:nvPr/>
        </p:nvSpPr>
        <p:spPr>
          <a:xfrm>
            <a:off x="791051" y="5326124"/>
            <a:ext cx="2554605" cy="34861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新生儿并发症</a:t>
            </a:r>
          </a:p>
        </p:txBody>
      </p:sp>
      <p:cxnSp>
        <p:nvCxnSpPr>
          <p:cNvPr id="28" name="Connector 28"/>
          <p:cNvCxnSpPr/>
          <p:nvPr/>
        </p:nvCxnSpPr>
        <p:spPr>
          <a:xfrm>
            <a:off x="1194244" y="5191125"/>
            <a:ext cx="1754505" cy="0"/>
          </a:xfrm>
          <a:prstGeom prst="line">
            <a:avLst/>
          </a:prstGeom>
          <a:ln w="19050">
            <a:solidFill>
              <a:srgbClr val="FFFFFF">
                <a:alpha val="100000"/>
              </a:srgbClr>
            </a:solidFill>
            <a:prstDash val="dash"/>
          </a:ln>
        </p:spPr>
      </p:cxnSp>
      <p:sp>
        <p:nvSpPr>
          <p:cNvPr id="29" name="TextBox 29"/>
          <p:cNvSpPr txBox="1"/>
          <p:nvPr/>
        </p:nvSpPr>
        <p:spPr>
          <a:xfrm>
            <a:off x="8842439" y="2682135"/>
            <a:ext cx="2554605" cy="34861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孕妇并发症</a:t>
            </a:r>
          </a:p>
        </p:txBody>
      </p:sp>
      <p:cxnSp>
        <p:nvCxnSpPr>
          <p:cNvPr id="30" name="Connector 30"/>
          <p:cNvCxnSpPr/>
          <p:nvPr/>
        </p:nvCxnSpPr>
        <p:spPr>
          <a:xfrm>
            <a:off x="9245632" y="2547137"/>
            <a:ext cx="1754505" cy="0"/>
          </a:xfrm>
          <a:prstGeom prst="line">
            <a:avLst/>
          </a:prstGeom>
          <a:ln w="19050">
            <a:solidFill>
              <a:srgbClr val="FFFFFF">
                <a:alpha val="100000"/>
              </a:srgbClr>
            </a:solidFill>
            <a:prstDash val="dash"/>
          </a:ln>
        </p:spPr>
      </p:cxnSp>
      <p:grpSp>
        <p:nvGrpSpPr>
          <p:cNvPr id="31" name="Group 3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32" name="AutoShape 3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AutoShape 4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8" name="AutoShape 4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9" name="AutoShape 4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0" name="AutoShape 5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1" name="AutoShape 5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2" name="TextBox 5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臀位先兆早产的危害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942376" y="2434470"/>
            <a:ext cx="3133738" cy="9945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孕妇应定期进行产检，及时发现并处理可能导致臀位先兆早产的高危因素。</a:t>
            </a:r>
            <a:endParaRPr lang="en-US" sz="1100"/>
          </a:p>
        </p:txBody>
      </p:sp>
      <p:grpSp>
        <p:nvGrpSpPr>
          <p:cNvPr id="3" name="Group 3"/>
          <p:cNvGrpSpPr/>
          <p:nvPr/>
        </p:nvGrpSpPr>
        <p:grpSpPr>
          <a:xfrm>
            <a:off x="4987195" y="1802035"/>
            <a:ext cx="561213" cy="561213"/>
            <a:chOff x="4987195" y="1802035"/>
            <a:chExt cx="561213" cy="561213"/>
          </a:xfrm>
        </p:grpSpPr>
        <p:sp>
          <p:nvSpPr>
            <p:cNvPr id="4" name="AutoShape 4"/>
            <p:cNvSpPr/>
            <p:nvPr/>
          </p:nvSpPr>
          <p:spPr>
            <a:xfrm>
              <a:off x="4987195" y="1802035"/>
              <a:ext cx="561213" cy="561213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5" name="Group 5"/>
          <p:cNvGrpSpPr/>
          <p:nvPr/>
        </p:nvGrpSpPr>
        <p:grpSpPr>
          <a:xfrm>
            <a:off x="5121688" y="1936528"/>
            <a:ext cx="292227" cy="292227"/>
            <a:chOff x="5121688" y="1936528"/>
            <a:chExt cx="292227" cy="292227"/>
          </a:xfrm>
        </p:grpSpPr>
        <p:sp>
          <p:nvSpPr>
            <p:cNvPr id="6" name="Freeform 6"/>
            <p:cNvSpPr/>
            <p:nvPr/>
          </p:nvSpPr>
          <p:spPr>
            <a:xfrm>
              <a:off x="5175885" y="1990630"/>
              <a:ext cx="182880" cy="73533"/>
            </a:xfrm>
            <a:custGeom>
              <a:rect l="l" t="t" r="r" b="b"/>
              <a:pathLst>
                <a:path w="189" h="76">
                  <a:moveTo>
                    <a:pt x="189" y="76"/>
                  </a:moveTo>
                  <a:lnTo>
                    <a:pt x="0" y="76"/>
                  </a:lnTo>
                  <a:lnTo>
                    <a:pt x="0" y="0"/>
                  </a:lnTo>
                  <a:lnTo>
                    <a:pt x="19" y="0"/>
                  </a:lnTo>
                  <a:lnTo>
                    <a:pt x="19" y="57"/>
                  </a:lnTo>
                  <a:lnTo>
                    <a:pt x="170" y="57"/>
                  </a:lnTo>
                  <a:lnTo>
                    <a:pt x="170" y="0"/>
                  </a:lnTo>
                  <a:lnTo>
                    <a:pt x="189" y="0"/>
                  </a:lnTo>
                  <a:lnTo>
                    <a:pt x="189" y="76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Freeform 7"/>
            <p:cNvSpPr/>
            <p:nvPr/>
          </p:nvSpPr>
          <p:spPr>
            <a:xfrm>
              <a:off x="5267801" y="1990630"/>
              <a:ext cx="54197" cy="36766"/>
            </a:xfrm>
            <a:custGeom>
              <a:rect l="l" t="t" r="r" b="b"/>
              <a:pathLst>
                <a:path w="56" h="38">
                  <a:moveTo>
                    <a:pt x="56" y="38"/>
                  </a:moveTo>
                  <a:lnTo>
                    <a:pt x="0" y="38"/>
                  </a:lnTo>
                  <a:lnTo>
                    <a:pt x="0" y="0"/>
                  </a:lnTo>
                  <a:lnTo>
                    <a:pt x="19" y="0"/>
                  </a:lnTo>
                  <a:lnTo>
                    <a:pt x="19" y="19"/>
                  </a:lnTo>
                  <a:lnTo>
                    <a:pt x="37" y="19"/>
                  </a:lnTo>
                  <a:lnTo>
                    <a:pt x="37" y="0"/>
                  </a:lnTo>
                  <a:lnTo>
                    <a:pt x="56" y="0"/>
                  </a:lnTo>
                  <a:lnTo>
                    <a:pt x="56" y="38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5121688" y="1936528"/>
              <a:ext cx="292227" cy="292227"/>
            </a:xfrm>
            <a:custGeom>
              <a:rect l="l" t="t" r="r" b="b"/>
              <a:pathLst>
                <a:path w="302" h="302">
                  <a:moveTo>
                    <a:pt x="302" y="302"/>
                  </a:moveTo>
                  <a:lnTo>
                    <a:pt x="0" y="302"/>
                  </a:lnTo>
                  <a:lnTo>
                    <a:pt x="0" y="0"/>
                  </a:lnTo>
                  <a:lnTo>
                    <a:pt x="245" y="0"/>
                  </a:lnTo>
                  <a:lnTo>
                    <a:pt x="245" y="18"/>
                  </a:lnTo>
                  <a:lnTo>
                    <a:pt x="18" y="18"/>
                  </a:lnTo>
                  <a:lnTo>
                    <a:pt x="18" y="283"/>
                  </a:lnTo>
                  <a:lnTo>
                    <a:pt x="283" y="283"/>
                  </a:lnTo>
                  <a:lnTo>
                    <a:pt x="283" y="56"/>
                  </a:lnTo>
                  <a:lnTo>
                    <a:pt x="302" y="56"/>
                  </a:lnTo>
                  <a:lnTo>
                    <a:pt x="302" y="302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175885" y="2100929"/>
              <a:ext cx="182880" cy="18383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5175885" y="2136743"/>
              <a:ext cx="182880" cy="18383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5175885" y="2173510"/>
              <a:ext cx="182880" cy="18383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5554409" y="1919002"/>
            <a:ext cx="1897189" cy="368046"/>
            <a:chOff x="5554409" y="1919002"/>
            <a:chExt cx="1897189" cy="368046"/>
          </a:xfrm>
        </p:grpSpPr>
        <p:sp>
          <p:nvSpPr>
            <p:cNvPr id="13" name="AutoShape 13"/>
            <p:cNvSpPr/>
            <p:nvPr/>
          </p:nvSpPr>
          <p:spPr>
            <a:xfrm>
              <a:off x="5554409" y="1919002"/>
              <a:ext cx="1897189" cy="368046"/>
            </a:xfrm>
            <a:prstGeom prst="rect">
              <a:avLst/>
            </a:prstGeom>
          </p:spPr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00000"/>
                </a:lnSpc>
                <a:spcBef>
                  <a:spcPts val="375"/>
                </a:spcBef>
                <a:defRPr/>
              </a:pPr>
              <a:r>
                <a:rPr lang="en-US" sz="157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定期产检</a:t>
              </a:r>
              <a:endParaRPr lang="en-US" sz="1100"/>
            </a:p>
          </p:txBody>
        </p:sp>
      </p:grpSp>
      <p:sp>
        <p:nvSpPr>
          <p:cNvPr id="14" name="AutoShape 14"/>
          <p:cNvSpPr/>
          <p:nvPr/>
        </p:nvSpPr>
        <p:spPr>
          <a:xfrm>
            <a:off x="8335955" y="2434470"/>
            <a:ext cx="3133738" cy="9945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孕妇应保持健康的生活方式，包括合理饮食、适量运动、避免过度劳累等。</a:t>
            </a:r>
            <a:endParaRPr lang="en-US" sz="1100"/>
          </a:p>
        </p:txBody>
      </p:sp>
      <p:sp>
        <p:nvSpPr>
          <p:cNvPr id="15" name="AutoShape 15"/>
          <p:cNvSpPr/>
          <p:nvPr/>
        </p:nvSpPr>
        <p:spPr>
          <a:xfrm>
            <a:off x="8948027" y="1918374"/>
            <a:ext cx="1897171" cy="369332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健康生活方式</a:t>
            </a:r>
            <a:endParaRPr lang="en-US" sz="1100"/>
          </a:p>
        </p:txBody>
      </p:sp>
      <p:grpSp>
        <p:nvGrpSpPr>
          <p:cNvPr id="16" name="Group 16"/>
          <p:cNvGrpSpPr/>
          <p:nvPr/>
        </p:nvGrpSpPr>
        <p:grpSpPr>
          <a:xfrm>
            <a:off x="8380762" y="1802035"/>
            <a:ext cx="561213" cy="561213"/>
            <a:chOff x="8380762" y="1802035"/>
            <a:chExt cx="561213" cy="561213"/>
          </a:xfrm>
        </p:grpSpPr>
        <p:sp>
          <p:nvSpPr>
            <p:cNvPr id="17" name="AutoShape 17"/>
            <p:cNvSpPr/>
            <p:nvPr/>
          </p:nvSpPr>
          <p:spPr>
            <a:xfrm>
              <a:off x="8380762" y="1802035"/>
              <a:ext cx="561213" cy="561213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8" name="Group 18"/>
          <p:cNvGrpSpPr/>
          <p:nvPr/>
        </p:nvGrpSpPr>
        <p:grpSpPr>
          <a:xfrm>
            <a:off x="8515255" y="1990630"/>
            <a:ext cx="292227" cy="201263"/>
            <a:chOff x="8515255" y="1990630"/>
            <a:chExt cx="292227" cy="201263"/>
          </a:xfrm>
        </p:grpSpPr>
        <p:sp>
          <p:nvSpPr>
            <p:cNvPr id="19" name="AutoShape 19"/>
            <p:cNvSpPr/>
            <p:nvPr/>
          </p:nvSpPr>
          <p:spPr>
            <a:xfrm>
              <a:off x="8569452" y="2072926"/>
              <a:ext cx="18383" cy="18383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8624601" y="2072926"/>
              <a:ext cx="18383" cy="18383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8679752" y="2072926"/>
              <a:ext cx="18383" cy="18383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8734901" y="2072926"/>
              <a:ext cx="17431" cy="18383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8569452" y="2036159"/>
              <a:ext cx="18383" cy="18383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8624601" y="2036159"/>
              <a:ext cx="18383" cy="18383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8679752" y="2036159"/>
              <a:ext cx="18383" cy="18383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8734901" y="2036159"/>
              <a:ext cx="17431" cy="18383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8587835" y="2128075"/>
              <a:ext cx="147066" cy="18383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Freeform 28"/>
            <p:cNvSpPr/>
            <p:nvPr/>
          </p:nvSpPr>
          <p:spPr>
            <a:xfrm>
              <a:off x="8515255" y="1990630"/>
              <a:ext cx="292227" cy="201263"/>
            </a:xfrm>
            <a:custGeom>
              <a:rect l="l" t="t" r="r" b="b"/>
              <a:pathLst>
                <a:path w="302" h="208">
                  <a:moveTo>
                    <a:pt x="302" y="208"/>
                  </a:moveTo>
                  <a:lnTo>
                    <a:pt x="0" y="208"/>
                  </a:lnTo>
                  <a:lnTo>
                    <a:pt x="0" y="28"/>
                  </a:lnTo>
                  <a:lnTo>
                    <a:pt x="19" y="28"/>
                  </a:lnTo>
                  <a:lnTo>
                    <a:pt x="19" y="189"/>
                  </a:lnTo>
                  <a:lnTo>
                    <a:pt x="283" y="189"/>
                  </a:lnTo>
                  <a:lnTo>
                    <a:pt x="283" y="19"/>
                  </a:lnTo>
                  <a:lnTo>
                    <a:pt x="0" y="19"/>
                  </a:lnTo>
                  <a:lnTo>
                    <a:pt x="0" y="0"/>
                  </a:lnTo>
                  <a:lnTo>
                    <a:pt x="302" y="0"/>
                  </a:lnTo>
                  <a:lnTo>
                    <a:pt x="302" y="208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29" name="AutoShape 29"/>
          <p:cNvSpPr/>
          <p:nvPr/>
        </p:nvSpPr>
        <p:spPr>
          <a:xfrm>
            <a:off x="4942376" y="4809710"/>
            <a:ext cx="3133738" cy="101914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孕妇应保持良好的心理状态，避免过度焦虑和紧张，有助于降低臀位先兆早产的发生风险。</a:t>
            </a:r>
            <a:endParaRPr lang="en-US" sz="1100"/>
          </a:p>
        </p:txBody>
      </p:sp>
      <p:sp>
        <p:nvSpPr>
          <p:cNvPr id="30" name="AutoShape 30"/>
          <p:cNvSpPr/>
          <p:nvPr/>
        </p:nvSpPr>
        <p:spPr>
          <a:xfrm>
            <a:off x="5554448" y="4293614"/>
            <a:ext cx="1897171" cy="369332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心理调适</a:t>
            </a:r>
            <a:endParaRPr lang="en-US" sz="1100"/>
          </a:p>
        </p:txBody>
      </p:sp>
      <p:grpSp>
        <p:nvGrpSpPr>
          <p:cNvPr id="31" name="Group 31"/>
          <p:cNvGrpSpPr/>
          <p:nvPr/>
        </p:nvGrpSpPr>
        <p:grpSpPr>
          <a:xfrm>
            <a:off x="4987195" y="4188148"/>
            <a:ext cx="561213" cy="561213"/>
            <a:chOff x="4987195" y="4188148"/>
            <a:chExt cx="561213" cy="561213"/>
          </a:xfrm>
        </p:grpSpPr>
        <p:sp>
          <p:nvSpPr>
            <p:cNvPr id="32" name="AutoShape 32"/>
            <p:cNvSpPr/>
            <p:nvPr/>
          </p:nvSpPr>
          <p:spPr>
            <a:xfrm>
              <a:off x="4987195" y="4188148"/>
              <a:ext cx="561213" cy="561213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00000"/>
                </a:lnSpc>
                <a:spcBef>
                  <a:spcPts val="375"/>
                </a:spcBef>
                <a:defRPr/>
              </a:pPr>
              <a:endParaRPr lang="en-US" sz="1100"/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5122640" y="4315015"/>
            <a:ext cx="290322" cy="285560"/>
            <a:chOff x="5122640" y="4315015"/>
            <a:chExt cx="290322" cy="285560"/>
          </a:xfrm>
        </p:grpSpPr>
        <p:sp>
          <p:nvSpPr>
            <p:cNvPr id="34" name="Freeform 34"/>
            <p:cNvSpPr/>
            <p:nvPr/>
          </p:nvSpPr>
          <p:spPr>
            <a:xfrm>
              <a:off x="5182267" y="4370832"/>
              <a:ext cx="176879" cy="175927"/>
            </a:xfrm>
            <a:custGeom>
              <a:rect l="l" t="t" r="r" b="b"/>
              <a:pathLst>
                <a:path w="187" h="186">
                  <a:moveTo>
                    <a:pt x="81" y="186"/>
                  </a:moveTo>
                  <a:lnTo>
                    <a:pt x="0" y="106"/>
                  </a:lnTo>
                  <a:lnTo>
                    <a:pt x="107" y="0"/>
                  </a:lnTo>
                  <a:lnTo>
                    <a:pt x="187" y="80"/>
                  </a:lnTo>
                  <a:lnTo>
                    <a:pt x="81" y="186"/>
                  </a:lnTo>
                  <a:close/>
                  <a:moveTo>
                    <a:pt x="26" y="106"/>
                  </a:moveTo>
                  <a:lnTo>
                    <a:pt x="81" y="158"/>
                  </a:lnTo>
                  <a:lnTo>
                    <a:pt x="159" y="80"/>
                  </a:lnTo>
                  <a:lnTo>
                    <a:pt x="107" y="26"/>
                  </a:lnTo>
                  <a:lnTo>
                    <a:pt x="26" y="106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Freeform 35"/>
            <p:cNvSpPr/>
            <p:nvPr/>
          </p:nvSpPr>
          <p:spPr>
            <a:xfrm>
              <a:off x="5122640" y="4484275"/>
              <a:ext cx="120110" cy="116300"/>
            </a:xfrm>
            <a:custGeom>
              <a:rect l="l" t="t" r="r" b="b"/>
              <a:pathLst>
                <a:path w="54" h="52">
                  <a:moveTo>
                    <a:pt x="26" y="52"/>
                  </a:moveTo>
                  <a:cubicBezTo>
                    <a:pt x="20" y="52"/>
                    <a:pt x="14" y="50"/>
                    <a:pt x="9" y="45"/>
                  </a:cubicBezTo>
                  <a:cubicBezTo>
                    <a:pt x="0" y="36"/>
                    <a:pt x="0" y="20"/>
                    <a:pt x="9" y="11"/>
                  </a:cubicBezTo>
                  <a:cubicBezTo>
                    <a:pt x="20" y="0"/>
                    <a:pt x="20" y="0"/>
                    <a:pt x="20" y="0"/>
                  </a:cubicBezTo>
                  <a:cubicBezTo>
                    <a:pt x="26" y="6"/>
                    <a:pt x="26" y="6"/>
                    <a:pt x="26" y="6"/>
                  </a:cubicBezTo>
                  <a:cubicBezTo>
                    <a:pt x="15" y="17"/>
                    <a:pt x="15" y="17"/>
                    <a:pt x="15" y="17"/>
                  </a:cubicBezTo>
                  <a:cubicBezTo>
                    <a:pt x="12" y="20"/>
                    <a:pt x="10" y="24"/>
                    <a:pt x="10" y="28"/>
                  </a:cubicBezTo>
                  <a:cubicBezTo>
                    <a:pt x="10" y="32"/>
                    <a:pt x="12" y="36"/>
                    <a:pt x="15" y="39"/>
                  </a:cubicBezTo>
                  <a:cubicBezTo>
                    <a:pt x="18" y="42"/>
                    <a:pt x="22" y="44"/>
                    <a:pt x="26" y="44"/>
                  </a:cubicBezTo>
                  <a:cubicBezTo>
                    <a:pt x="30" y="44"/>
                    <a:pt x="34" y="42"/>
                    <a:pt x="37" y="39"/>
                  </a:cubicBezTo>
                  <a:cubicBezTo>
                    <a:pt x="48" y="28"/>
                    <a:pt x="48" y="28"/>
                    <a:pt x="48" y="28"/>
                  </a:cubicBezTo>
                  <a:cubicBezTo>
                    <a:pt x="54" y="34"/>
                    <a:pt x="54" y="34"/>
                    <a:pt x="54" y="34"/>
                  </a:cubicBezTo>
                  <a:cubicBezTo>
                    <a:pt x="43" y="45"/>
                    <a:pt x="43" y="45"/>
                    <a:pt x="43" y="45"/>
                  </a:cubicBezTo>
                  <a:cubicBezTo>
                    <a:pt x="38" y="50"/>
                    <a:pt x="32" y="52"/>
                    <a:pt x="26" y="52"/>
                  </a:cubicBezTo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Freeform 36"/>
            <p:cNvSpPr/>
            <p:nvPr/>
          </p:nvSpPr>
          <p:spPr>
            <a:xfrm>
              <a:off x="5296662" y="4315015"/>
              <a:ext cx="116300" cy="115348"/>
            </a:xfrm>
            <a:custGeom>
              <a:rect l="l" t="t" r="r" b="b"/>
              <a:pathLst>
                <a:path w="52" h="52">
                  <a:moveTo>
                    <a:pt x="34" y="52"/>
                  </a:moveTo>
                  <a:cubicBezTo>
                    <a:pt x="28" y="46"/>
                    <a:pt x="28" y="46"/>
                    <a:pt x="28" y="46"/>
                  </a:cubicBezTo>
                  <a:cubicBezTo>
                    <a:pt x="39" y="35"/>
                    <a:pt x="39" y="35"/>
                    <a:pt x="39" y="35"/>
                  </a:cubicBezTo>
                  <a:cubicBezTo>
                    <a:pt x="42" y="32"/>
                    <a:pt x="44" y="28"/>
                    <a:pt x="44" y="24"/>
                  </a:cubicBezTo>
                  <a:cubicBezTo>
                    <a:pt x="44" y="20"/>
                    <a:pt x="42" y="16"/>
                    <a:pt x="39" y="13"/>
                  </a:cubicBezTo>
                  <a:cubicBezTo>
                    <a:pt x="33" y="7"/>
                    <a:pt x="23" y="7"/>
                    <a:pt x="17" y="13"/>
                  </a:cubicBezTo>
                  <a:cubicBezTo>
                    <a:pt x="6" y="24"/>
                    <a:pt x="6" y="24"/>
                    <a:pt x="6" y="24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11" y="7"/>
                    <a:pt x="11" y="7"/>
                    <a:pt x="11" y="7"/>
                  </a:cubicBezTo>
                  <a:cubicBezTo>
                    <a:pt x="16" y="2"/>
                    <a:pt x="22" y="0"/>
                    <a:pt x="28" y="0"/>
                  </a:cubicBezTo>
                  <a:cubicBezTo>
                    <a:pt x="34" y="0"/>
                    <a:pt x="40" y="2"/>
                    <a:pt x="45" y="7"/>
                  </a:cubicBezTo>
                  <a:cubicBezTo>
                    <a:pt x="50" y="12"/>
                    <a:pt x="52" y="18"/>
                    <a:pt x="52" y="24"/>
                  </a:cubicBezTo>
                  <a:cubicBezTo>
                    <a:pt x="52" y="30"/>
                    <a:pt x="50" y="36"/>
                    <a:pt x="45" y="41"/>
                  </a:cubicBezTo>
                  <a:lnTo>
                    <a:pt x="34" y="52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Freeform 37"/>
            <p:cNvSpPr/>
            <p:nvPr/>
          </p:nvSpPr>
          <p:spPr>
            <a:xfrm>
              <a:off x="5220081" y="4453128"/>
              <a:ext cx="27432" cy="26479"/>
            </a:xfrm>
            <a:custGeom>
              <a:rect l="l" t="t" r="r" b="b"/>
              <a:pathLst>
                <a:path w="28" h="28">
                  <a:moveTo>
                    <a:pt x="15" y="28"/>
                  </a:moveTo>
                  <a:lnTo>
                    <a:pt x="0" y="14"/>
                  </a:lnTo>
                  <a:lnTo>
                    <a:pt x="15" y="0"/>
                  </a:lnTo>
                  <a:lnTo>
                    <a:pt x="29" y="14"/>
                  </a:lnTo>
                  <a:lnTo>
                    <a:pt x="15" y="28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Freeform 38"/>
            <p:cNvSpPr/>
            <p:nvPr/>
          </p:nvSpPr>
          <p:spPr>
            <a:xfrm>
              <a:off x="5255990" y="4444555"/>
              <a:ext cx="27432" cy="26479"/>
            </a:xfrm>
            <a:custGeom>
              <a:rect l="l" t="t" r="r" b="b"/>
              <a:pathLst>
                <a:path w="28" h="28">
                  <a:moveTo>
                    <a:pt x="14" y="28"/>
                  </a:moveTo>
                  <a:lnTo>
                    <a:pt x="0" y="14"/>
                  </a:lnTo>
                  <a:lnTo>
                    <a:pt x="14" y="0"/>
                  </a:lnTo>
                  <a:lnTo>
                    <a:pt x="29" y="14"/>
                  </a:lnTo>
                  <a:lnTo>
                    <a:pt x="14" y="28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Freeform 39"/>
            <p:cNvSpPr/>
            <p:nvPr/>
          </p:nvSpPr>
          <p:spPr>
            <a:xfrm>
              <a:off x="5265420" y="4408646"/>
              <a:ext cx="26479" cy="26479"/>
            </a:xfrm>
            <a:custGeom>
              <a:rect l="l" t="t" r="r" b="b"/>
              <a:pathLst>
                <a:path w="28" h="28">
                  <a:moveTo>
                    <a:pt x="14" y="28"/>
                  </a:moveTo>
                  <a:lnTo>
                    <a:pt x="0" y="14"/>
                  </a:lnTo>
                  <a:lnTo>
                    <a:pt x="14" y="0"/>
                  </a:lnTo>
                  <a:lnTo>
                    <a:pt x="28" y="14"/>
                  </a:lnTo>
                  <a:lnTo>
                    <a:pt x="14" y="28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Freeform 40"/>
            <p:cNvSpPr/>
            <p:nvPr/>
          </p:nvSpPr>
          <p:spPr>
            <a:xfrm>
              <a:off x="5247513" y="4479607"/>
              <a:ext cx="26479" cy="27432"/>
            </a:xfrm>
            <a:custGeom>
              <a:rect l="l" t="t" r="r" b="b"/>
              <a:pathLst>
                <a:path w="28" h="28">
                  <a:moveTo>
                    <a:pt x="14" y="29"/>
                  </a:moveTo>
                  <a:lnTo>
                    <a:pt x="0" y="15"/>
                  </a:lnTo>
                  <a:lnTo>
                    <a:pt x="14" y="0"/>
                  </a:lnTo>
                  <a:lnTo>
                    <a:pt x="28" y="15"/>
                  </a:lnTo>
                  <a:lnTo>
                    <a:pt x="14" y="29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Freeform 41"/>
            <p:cNvSpPr/>
            <p:nvPr/>
          </p:nvSpPr>
          <p:spPr>
            <a:xfrm>
              <a:off x="5291900" y="4435126"/>
              <a:ext cx="26479" cy="27432"/>
            </a:xfrm>
            <a:custGeom>
              <a:rect l="l" t="t" r="r" b="b"/>
              <a:pathLst>
                <a:path w="28" h="28">
                  <a:moveTo>
                    <a:pt x="14" y="29"/>
                  </a:moveTo>
                  <a:lnTo>
                    <a:pt x="0" y="14"/>
                  </a:lnTo>
                  <a:lnTo>
                    <a:pt x="14" y="0"/>
                  </a:lnTo>
                  <a:lnTo>
                    <a:pt x="28" y="14"/>
                  </a:lnTo>
                  <a:lnTo>
                    <a:pt x="14" y="29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42" name="AutoShape 42"/>
          <p:cNvSpPr/>
          <p:nvPr/>
        </p:nvSpPr>
        <p:spPr>
          <a:xfrm>
            <a:off x="8335955" y="4809710"/>
            <a:ext cx="3133738" cy="101914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如出现不规律宫缩、宫颈缩短等疑似臀位先兆早产的症状，孕妇应及时就医，接受专业医生的诊断和治疗。</a:t>
            </a:r>
            <a:endParaRPr lang="en-US" sz="1100"/>
          </a:p>
        </p:txBody>
      </p:sp>
      <p:sp>
        <p:nvSpPr>
          <p:cNvPr id="43" name="AutoShape 43"/>
          <p:cNvSpPr/>
          <p:nvPr/>
        </p:nvSpPr>
        <p:spPr>
          <a:xfrm>
            <a:off x="8948027" y="4293614"/>
            <a:ext cx="1897171" cy="369332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及时就医</a:t>
            </a:r>
            <a:endParaRPr lang="en-US" sz="1100"/>
          </a:p>
        </p:txBody>
      </p:sp>
      <p:grpSp>
        <p:nvGrpSpPr>
          <p:cNvPr id="44" name="Group 44"/>
          <p:cNvGrpSpPr/>
          <p:nvPr/>
        </p:nvGrpSpPr>
        <p:grpSpPr>
          <a:xfrm>
            <a:off x="8380762" y="4177284"/>
            <a:ext cx="561213" cy="561213"/>
            <a:chOff x="8380762" y="4177284"/>
            <a:chExt cx="561213" cy="561213"/>
          </a:xfrm>
        </p:grpSpPr>
        <p:sp>
          <p:nvSpPr>
            <p:cNvPr id="45" name="AutoShape 45"/>
            <p:cNvSpPr/>
            <p:nvPr/>
          </p:nvSpPr>
          <p:spPr>
            <a:xfrm>
              <a:off x="8380762" y="4177284"/>
              <a:ext cx="561213" cy="561213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46" name="Group 46"/>
          <p:cNvGrpSpPr/>
          <p:nvPr/>
        </p:nvGrpSpPr>
        <p:grpSpPr>
          <a:xfrm>
            <a:off x="8533542" y="4316063"/>
            <a:ext cx="282417" cy="283559"/>
            <a:chOff x="8533542" y="4316063"/>
            <a:chExt cx="282417" cy="283559"/>
          </a:xfrm>
        </p:grpSpPr>
        <p:sp>
          <p:nvSpPr>
            <p:cNvPr id="47" name="Freeform 47"/>
            <p:cNvSpPr/>
            <p:nvPr/>
          </p:nvSpPr>
          <p:spPr>
            <a:xfrm>
              <a:off x="8562499" y="4316063"/>
              <a:ext cx="253460" cy="254508"/>
            </a:xfrm>
            <a:custGeom>
              <a:rect l="l" t="t" r="r" b="b"/>
              <a:pathLst>
                <a:path w="262" h="263">
                  <a:moveTo>
                    <a:pt x="102" y="263"/>
                  </a:moveTo>
                  <a:lnTo>
                    <a:pt x="0" y="159"/>
                  </a:lnTo>
                  <a:lnTo>
                    <a:pt x="203" y="0"/>
                  </a:lnTo>
                  <a:lnTo>
                    <a:pt x="262" y="59"/>
                  </a:lnTo>
                  <a:lnTo>
                    <a:pt x="102" y="263"/>
                  </a:lnTo>
                  <a:close/>
                  <a:moveTo>
                    <a:pt x="29" y="161"/>
                  </a:moveTo>
                  <a:lnTo>
                    <a:pt x="100" y="234"/>
                  </a:lnTo>
                  <a:lnTo>
                    <a:pt x="237" y="62"/>
                  </a:lnTo>
                  <a:lnTo>
                    <a:pt x="201" y="26"/>
                  </a:lnTo>
                  <a:lnTo>
                    <a:pt x="29" y="161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8" name="Freeform 48"/>
            <p:cNvSpPr/>
            <p:nvPr/>
          </p:nvSpPr>
          <p:spPr>
            <a:xfrm>
              <a:off x="8624507" y="4371213"/>
              <a:ext cx="134493" cy="109347"/>
            </a:xfrm>
            <a:custGeom>
              <a:rect l="l" t="t" r="r" b="b"/>
              <a:pathLst>
                <a:path w="139" h="113">
                  <a:moveTo>
                    <a:pt x="12" y="113"/>
                  </a:moveTo>
                  <a:lnTo>
                    <a:pt x="0" y="99"/>
                  </a:lnTo>
                  <a:lnTo>
                    <a:pt x="128" y="0"/>
                  </a:lnTo>
                  <a:lnTo>
                    <a:pt x="139" y="14"/>
                  </a:lnTo>
                  <a:lnTo>
                    <a:pt x="12" y="113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9" name="Freeform 49"/>
            <p:cNvSpPr/>
            <p:nvPr/>
          </p:nvSpPr>
          <p:spPr>
            <a:xfrm>
              <a:off x="8540305" y="4495038"/>
              <a:ext cx="97727" cy="97727"/>
            </a:xfrm>
            <a:custGeom>
              <a:rect l="l" t="t" r="r" b="b"/>
              <a:pathLst>
                <a:path w="43" h="43">
                  <a:moveTo>
                    <a:pt x="12" y="43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3" y="29"/>
                    <a:pt x="3" y="29"/>
                    <a:pt x="3" y="29"/>
                  </a:cubicBezTo>
                  <a:cubicBezTo>
                    <a:pt x="8" y="24"/>
                    <a:pt x="8" y="16"/>
                    <a:pt x="3" y="12"/>
                  </a:cubicBezTo>
                  <a:cubicBezTo>
                    <a:pt x="0" y="9"/>
                    <a:pt x="0" y="9"/>
                    <a:pt x="0" y="9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14" y="6"/>
                    <a:pt x="14" y="6"/>
                    <a:pt x="14" y="6"/>
                  </a:cubicBezTo>
                  <a:cubicBezTo>
                    <a:pt x="11" y="9"/>
                    <a:pt x="11" y="9"/>
                    <a:pt x="11" y="9"/>
                  </a:cubicBezTo>
                  <a:cubicBezTo>
                    <a:pt x="16" y="16"/>
                    <a:pt x="16" y="25"/>
                    <a:pt x="11" y="31"/>
                  </a:cubicBezTo>
                  <a:cubicBezTo>
                    <a:pt x="12" y="32"/>
                    <a:pt x="12" y="32"/>
                    <a:pt x="12" y="32"/>
                  </a:cubicBezTo>
                  <a:cubicBezTo>
                    <a:pt x="18" y="27"/>
                    <a:pt x="27" y="27"/>
                    <a:pt x="34" y="32"/>
                  </a:cubicBezTo>
                  <a:cubicBezTo>
                    <a:pt x="37" y="29"/>
                    <a:pt x="37" y="29"/>
                    <a:pt x="37" y="29"/>
                  </a:cubicBezTo>
                  <a:cubicBezTo>
                    <a:pt x="43" y="34"/>
                    <a:pt x="43" y="34"/>
                    <a:pt x="43" y="34"/>
                  </a:cubicBezTo>
                  <a:cubicBezTo>
                    <a:pt x="34" y="43"/>
                    <a:pt x="34" y="43"/>
                    <a:pt x="34" y="43"/>
                  </a:cubicBezTo>
                  <a:cubicBezTo>
                    <a:pt x="31" y="40"/>
                    <a:pt x="31" y="40"/>
                    <a:pt x="31" y="40"/>
                  </a:cubicBezTo>
                  <a:cubicBezTo>
                    <a:pt x="27" y="35"/>
                    <a:pt x="19" y="35"/>
                    <a:pt x="14" y="40"/>
                  </a:cubicBezTo>
                  <a:lnTo>
                    <a:pt x="12" y="43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0" name="Freeform 50"/>
            <p:cNvSpPr/>
            <p:nvPr/>
          </p:nvSpPr>
          <p:spPr>
            <a:xfrm>
              <a:off x="8533542" y="4565713"/>
              <a:ext cx="33909" cy="33909"/>
            </a:xfrm>
            <a:custGeom>
              <a:rect l="l" t="t" r="r" b="b"/>
              <a:pathLst>
                <a:path w="35" h="35">
                  <a:moveTo>
                    <a:pt x="14" y="35"/>
                  </a:moveTo>
                  <a:lnTo>
                    <a:pt x="0" y="21"/>
                  </a:lnTo>
                  <a:lnTo>
                    <a:pt x="21" y="0"/>
                  </a:lnTo>
                  <a:lnTo>
                    <a:pt x="35" y="14"/>
                  </a:lnTo>
                  <a:lnTo>
                    <a:pt x="14" y="35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51" name="Picture 51"/>
          <p:cNvPicPr>
            <a:picLocks noChangeAspect="1"/>
          </p:cNvPicPr>
          <p:nvPr/>
        </p:nvPicPr>
        <p:blipFill>
          <a:blip r:embed="rId2"/>
          <a:srcRect l="15400" r="15400"/>
          <a:stretch>
            <a:fillRect/>
          </a:stretch>
        </p:blipFill>
        <p:spPr>
          <a:xfrm>
            <a:off x="706988" y="1587639"/>
            <a:ext cx="3579894" cy="3867314"/>
          </a:xfrm>
          <a:prstGeom prst="rect">
            <a:avLst/>
          </a:prstGeom>
        </p:spPr>
      </p:pic>
      <p:grpSp>
        <p:nvGrpSpPr>
          <p:cNvPr id="52" name="Group 5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53" name="AutoShape 5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4" name="AutoShape 5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5" name="AutoShape 5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6" name="AutoShape 5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7" name="AutoShape 5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8" name="AutoShape 5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9" name="AutoShape 5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0" name="AutoShape 6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1" name="AutoShape 6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2" name="AutoShape 6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3" name="AutoShape 6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4" name="AutoShape 6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5" name="AutoShape 6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6" name="AutoShape 6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7" name="AutoShape 6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8" name="AutoShape 6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9" name="AutoShape 6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0" name="AutoShape 7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1" name="AutoShape 7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2" name="AutoShape 7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3" name="TextBox 7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臀位先兆早产的预防与控制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706395" y="2969779"/>
            <a:ext cx="6779209" cy="1362191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臀位先兆早产护理查房的目的和意义</a:t>
            </a:r>
          </a:p>
        </p:txBody>
      </p:sp>
      <p:grpSp>
        <p:nvGrpSpPr>
          <p:cNvPr id="3" name="Group 3"/>
          <p:cNvGrpSpPr/>
          <p:nvPr/>
        </p:nvGrpSpPr>
        <p:grpSpPr>
          <a:xfrm>
            <a:off x="3563014" y="1906186"/>
            <a:ext cx="5065972" cy="823690"/>
            <a:chOff x="3563014" y="1906186"/>
            <a:chExt cx="5065972" cy="823690"/>
          </a:xfrm>
        </p:grpSpPr>
        <p:sp>
          <p:nvSpPr>
            <p:cNvPr id="4" name="TextBox 4"/>
            <p:cNvSpPr txBox="1"/>
            <p:nvPr/>
          </p:nvSpPr>
          <p:spPr>
            <a:xfrm>
              <a:off x="3563014" y="1906186"/>
              <a:ext cx="5065972" cy="823690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495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19358" y="2191992"/>
            <a:ext cx="1600605" cy="731803"/>
          </a:xfrm>
          <a:prstGeom prst="rect">
            <a:avLst/>
          </a:prstGeom>
          <a:solidFill>
            <a:schemeClr val="accent1">
              <a:alpha val="67000"/>
            </a:schemeClr>
          </a:solidFill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2799">
                <a:solidFill>
                  <a:schemeClr val="lt1">
                    <a:alpha val="67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2219963" y="2191992"/>
            <a:ext cx="5479433" cy="731803"/>
          </a:xfrm>
          <a:prstGeom prst="rect">
            <a:avLst/>
          </a:prstGeom>
          <a:solidFill>
            <a:schemeClr val="accent1">
              <a:alpha val="84000"/>
            </a:schemeClr>
          </a:solidFill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2799">
                <a:solidFill>
                  <a:schemeClr val="lt1">
                    <a:alpha val="84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7699396" y="2191992"/>
            <a:ext cx="3873249" cy="731803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2799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19358" y="4213754"/>
            <a:ext cx="3464154" cy="155501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defRPr/>
            </a:pPr>
            <a:r>
              <a:rPr lang="en-US" sz="1425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通过查房，全面了解孕妇的健康状况、胎儿发育情况以及家庭支持情况，为制定个性化的护理计划提供依据。</a:t>
            </a:r>
            <a:endParaRPr lang="en-US" sz="1100"/>
          </a:p>
        </p:txBody>
      </p:sp>
      <p:sp>
        <p:nvSpPr>
          <p:cNvPr id="6" name="AutoShape 6"/>
          <p:cNvSpPr/>
          <p:nvPr/>
        </p:nvSpPr>
        <p:spPr>
          <a:xfrm>
            <a:off x="619358" y="3627301"/>
            <a:ext cx="3358143" cy="369332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375"/>
              </a:spcBef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评估臀位先兆早产孕妇的护理需求</a:t>
            </a:r>
            <a:endParaRPr lang="en-US" sz="1100"/>
          </a:p>
        </p:txBody>
      </p:sp>
      <p:sp>
        <p:nvSpPr>
          <p:cNvPr id="7" name="AutoShape 7"/>
          <p:cNvSpPr/>
          <p:nvPr/>
        </p:nvSpPr>
        <p:spPr>
          <a:xfrm>
            <a:off x="4363925" y="4213754"/>
            <a:ext cx="3464154" cy="1271197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defRPr/>
            </a:pPr>
            <a:r>
              <a:rPr lang="en-US" sz="1425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通过查房，向孕妇及其家属宣传早产预防、护理等方面的知识，提高孕妇的自我保护意识和能力。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4363925" y="3627301"/>
            <a:ext cx="3335471" cy="369332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375"/>
              </a:spcBef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提高臀位先兆早产孕妇的认知水平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108491" y="4213754"/>
            <a:ext cx="3464154" cy="144585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defRPr/>
            </a:pPr>
            <a:r>
              <a:rPr lang="en-US" sz="1425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通过查房，医护人员可以积累临床经验，提高对臀位先兆早产的认识和处理能力，为孕妇提供更优质的护理服务。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108491" y="3627301"/>
            <a:ext cx="3373750" cy="369332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375"/>
              </a:spcBef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促进医护人员的专业成长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目的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>
                      <a:alpha val="100000"/>
                    </a:srgbClr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t="18426" b="18426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t="7901" b="7901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18426" b="18426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意义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81837" y="1604867"/>
            <a:ext cx="3394996" cy="490334"/>
            <a:chOff x="981837" y="1604867"/>
            <a:chExt cx="3394996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81837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保障母婴安全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90562" y="2039620"/>
            <a:ext cx="3286271" cy="1654845"/>
            <a:chOff x="1090562" y="2039620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1090562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通过及时发现和处理臀位先兆早产孕妇的潜在风险，降低早产的发生率，提高母婴的安全性。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376833" y="3748751"/>
            <a:ext cx="3394996" cy="490334"/>
            <a:chOff x="4376833" y="3748751"/>
            <a:chExt cx="3394996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4376833" y="3748751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提高护理质量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485558" y="4183504"/>
            <a:ext cx="3286271" cy="1654845"/>
            <a:chOff x="4485558" y="4183504"/>
            <a:chExt cx="3286271" cy="1654845"/>
          </a:xfrm>
        </p:grpSpPr>
        <p:sp>
          <p:nvSpPr>
            <p:cNvPr id="40" name="TextBox 40"/>
            <p:cNvSpPr txBox="1"/>
            <p:nvPr/>
          </p:nvSpPr>
          <p:spPr>
            <a:xfrm>
              <a:off x="4485558" y="4183504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通过查房，不断完善护理流程和规范，提高臀位先兆早产孕妇的护理效果和满意度。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771733" y="1604867"/>
            <a:ext cx="3394996" cy="490334"/>
            <a:chOff x="7771733" y="1604867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7771733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促进医患沟通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80459" y="2039620"/>
            <a:ext cx="3286271" cy="1654845"/>
            <a:chOff x="7880459" y="2039620"/>
            <a:chExt cx="3286271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7880459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通过查房，加强医护人员与孕妇及其家属的沟通交流，增进彼此之间的信任和理解，减少医疗纠纷的发生。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706395" y="2969779"/>
            <a:ext cx="6779209" cy="1362191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臀位先兆早产护理查房的内容和方法</a:t>
            </a:r>
          </a:p>
        </p:txBody>
      </p:sp>
      <p:grpSp>
        <p:nvGrpSpPr>
          <p:cNvPr id="3" name="Group 3"/>
          <p:cNvGrpSpPr/>
          <p:nvPr/>
        </p:nvGrpSpPr>
        <p:grpSpPr>
          <a:xfrm>
            <a:off x="3563014" y="1906186"/>
            <a:ext cx="5065972" cy="823690"/>
            <a:chOff x="3563014" y="1906186"/>
            <a:chExt cx="5065972" cy="823690"/>
          </a:xfrm>
        </p:grpSpPr>
        <p:sp>
          <p:nvSpPr>
            <p:cNvPr id="4" name="TextBox 4"/>
            <p:cNvSpPr txBox="1"/>
            <p:nvPr/>
          </p:nvSpPr>
          <p:spPr>
            <a:xfrm>
              <a:off x="3563014" y="1906186"/>
              <a:ext cx="5065972" cy="823690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495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03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https://d.book118.com/508064110014006026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1C7EBD"/>
      </a:dk1>
      <a:lt1>
        <a:srgbClr val="F4FBFF"/>
      </a:lt1>
      <a:dk2>
        <a:srgbClr val="5CACDF"/>
      </a:dk2>
      <a:lt2>
        <a:srgbClr val="E0F4FF"/>
      </a:lt2>
      <a:accent1>
        <a:srgbClr val="43AEF2"/>
      </a:accent1>
      <a:accent2>
        <a:srgbClr val="64BDF5"/>
      </a:accent2>
      <a:accent3>
        <a:srgbClr val="84CDFA"/>
      </a:accent3>
      <a:accent4>
        <a:srgbClr val="87DDF1"/>
      </a:accent4>
      <a:accent5>
        <a:srgbClr val="7AAED5"/>
      </a:accent5>
      <a:accent6>
        <a:srgbClr val="C7E1F0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57</Paragraphs>
  <Slides>12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baseType="lpstr" size="16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2024-09-03T01:59:52.957</cp:lastPrinted>
  <dcterms:created xsi:type="dcterms:W3CDTF">2024-09-02T17:59:52Z</dcterms:created>
  <dcterms:modified xsi:type="dcterms:W3CDTF">2024-09-02T17:59:55Z</dcterms:modified>
</cp:coreProperties>
</file>