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BRMCHV+MS-UIGothic"/>
      <p:regular r:id="rId17"/>
    </p:embeddedFont>
    <p:embeddedFont>
      <p:font typeface="FAPDFH+UITVAS+MicrosoftYaHei-Bold"/>
      <p:regular r:id="rId18"/>
    </p:embeddedFont>
    <p:embeddedFont>
      <p:font typeface="OVQRKL+PJICAH+ArialMT"/>
      <p:regular r:id="rId19"/>
    </p:embeddedFont>
    <p:embeddedFont>
      <p:font typeface="PLKSJG+MQBVOB+MicrosoftYaHei"/>
      <p:regular r:id="rId20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261FB6-7F5C-4386-8F31-60BD32307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2A33C8-769F-40F0-8BC7-B617CE33E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10DD37-F01E-4D05-AB58-E3D3B5834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0AEF74-3034-4A4C-8569-A814B1DD5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29363E-1E2D-470A-9851-6C031957C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197621-2D5E-440F-BB11-701AAC41C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B39B33-BB9E-48D5-A13D-0A55CA159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64DCD5-24DB-4EEC-AE96-52C1D6B3A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17ADB6-ECD2-419F-A24D-AFD64BF1A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2CCB63-B2E2-4B57-9E4E-742EF5F66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985DAD-114B-45BE-A5F1-C9AC23104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6707707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19175" y="2735738"/>
            <a:ext cx="8938259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BRMCHV+MS-UIGothic"/>
                <a:cs typeface="BRMCHV+MS-UIGothic"/>
              </a:rPr>
              <a:t>高三地理第一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轮</a:t>
            </a:r>
            <a:r>
              <a:rPr sz="3600">
                <a:solidFill>
                  <a:srgbClr val="FFFFFF"/>
                </a:solidFill>
                <a:latin typeface="BRMCHV+MS-UIGothic"/>
                <a:cs typeface="BRMCHV+MS-UIGothic"/>
              </a:rPr>
              <a:t>复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习</a:t>
            </a:r>
            <a:r>
              <a:rPr sz="3600">
                <a:solidFill>
                  <a:srgbClr val="FFFFFF"/>
                </a:solidFill>
                <a:latin typeface="BRMCHV+MS-UIGothic"/>
                <a:cs typeface="BRMCHV+MS-UIGothic"/>
              </a:rPr>
              <a:t>全球气候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3600">
                <a:solidFill>
                  <a:srgbClr val="FFFFFF"/>
                </a:solidFill>
                <a:latin typeface="BRMCHV+MS-UIGothic"/>
                <a:cs typeface="BRMCHV+MS-UIGothic"/>
              </a:rPr>
              <a:t>化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3600">
                <a:solidFill>
                  <a:srgbClr val="FFFFFF"/>
                </a:solidFill>
                <a:latin typeface="BRMCHV+MS-UIGothic"/>
                <a:cs typeface="BRMCHV+MS-UIGothic"/>
              </a:rPr>
              <a:t>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5934" y="3473773"/>
            <a:ext cx="3120472" cy="192469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2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FFFFFF"/>
                </a:solidFill>
                <a:latin typeface="FAPDFH+UITVAS+MicrosoftYaHei-Bold"/>
                <a:cs typeface="FAPDFH+UITVAS+MicrosoftYaHei-Bold"/>
              </a:rPr>
              <a:t>$number</a:t>
            </a:r>
          </a:p>
          <a:p>
            <a:pPr marL="656590" marR="0">
              <a:lnSpc>
                <a:spcPts val="4220"/>
              </a:lnSpc>
              <a:spcBef>
                <a:spcPts val="689"/>
              </a:spcBef>
              <a:spcAft>
                <a:spcPct val="0"/>
              </a:spcAft>
            </a:pPr>
            <a:r>
              <a:rPr sz="4050">
                <a:solidFill>
                  <a:srgbClr val="FFFFFF"/>
                </a:solidFill>
                <a:latin typeface="FAPDFH+UITVAS+MicrosoftYaHei-Bold"/>
                <a:cs typeface="FAPDFH+UITVAS+MicrosoftYaHei-Bold"/>
              </a:rPr>
              <a:t>{01}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444114" y="-42981"/>
            <a:ext cx="18097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59AE93"/>
                </a:solidFill>
                <a:latin typeface="BRMCHV+MS-UIGothic"/>
                <a:cs typeface="BRMCHV+MS-UIGothic"/>
              </a:rPr>
              <a:t>目</a:t>
            </a:r>
          </a:p>
        </p:txBody>
      </p:sp>
      <p:sp>
        <p:nvSpPr>
          <p:cNvPr id="6" name="object 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1224280" y="279165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OVQRKL+PJICAH+ArialMT"/>
                <a:cs typeface="OVQRKL+PJICAH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BRMCHV+MS-UIGothic"/>
                <a:cs typeface="BRMCHV+MS-UIGothic"/>
              </a:rPr>
              <a:t>全球气候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2400">
                <a:solidFill>
                  <a:srgbClr val="000000"/>
                </a:solidFill>
                <a:latin typeface="BRMCHV+MS-UIGothic"/>
                <a:cs typeface="BRMCHV+MS-UIGothic"/>
              </a:rPr>
              <a:t>化概述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224280" y="3351720"/>
            <a:ext cx="5140901" cy="246360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OVQRKL+PJICAH+ArialMT"/>
                <a:cs typeface="OVQRKL+PJICAH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BRMCHV+MS-UIGothic"/>
                <a:cs typeface="BRMCHV+MS-UIGothic"/>
              </a:rPr>
              <a:t>全球气候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2400">
                <a:solidFill>
                  <a:srgbClr val="000000"/>
                </a:solidFill>
                <a:latin typeface="BRMCHV+MS-UIGothic"/>
                <a:cs typeface="BRMCHV+MS-UIGothic"/>
              </a:rPr>
              <a:t>化的主要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2400">
                <a:solidFill>
                  <a:srgbClr val="000000"/>
                </a:solidFill>
                <a:latin typeface="BRMCHV+MS-UIGothic"/>
                <a:cs typeface="BRMCHV+MS-UIGothic"/>
              </a:rPr>
              <a:t>型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OVQRKL+PJICAH+ArialMT"/>
                <a:cs typeface="OVQRKL+PJICAH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BRMCHV+MS-UIGothic"/>
                <a:cs typeface="BRMCHV+MS-UIGothic"/>
              </a:rPr>
              <a:t>全球气候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2400">
                <a:solidFill>
                  <a:srgbClr val="000000"/>
                </a:solidFill>
                <a:latin typeface="BRMCHV+MS-UIGothic"/>
                <a:cs typeface="BRMCHV+MS-UIGothic"/>
              </a:rPr>
              <a:t>化的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应对</a:t>
            </a:r>
            <a:r>
              <a:rPr sz="2400">
                <a:solidFill>
                  <a:srgbClr val="000000"/>
                </a:solidFill>
                <a:latin typeface="BRMCHV+MS-UIGothic"/>
                <a:cs typeface="BRMCHV+MS-UIGothic"/>
              </a:rPr>
              <a:t>措施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OVQRKL+PJICAH+ArialMT"/>
                <a:cs typeface="OVQRKL+PJICAH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BRMCHV+MS-UIGothic"/>
                <a:cs typeface="BRMCHV+MS-UIGothic"/>
              </a:rPr>
              <a:t>全球气候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2400">
                <a:solidFill>
                  <a:srgbClr val="000000"/>
                </a:solidFill>
                <a:latin typeface="BRMCHV+MS-UIGothic"/>
                <a:cs typeface="BRMCHV+MS-UIGothic"/>
              </a:rPr>
              <a:t>化与人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2400">
                <a:solidFill>
                  <a:srgbClr val="000000"/>
                </a:solidFill>
                <a:latin typeface="BRMCHV+MS-UIGothic"/>
                <a:cs typeface="BRMCHV+MS-UIGothic"/>
              </a:rPr>
              <a:t>活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2400">
                <a:solidFill>
                  <a:srgbClr val="000000"/>
                </a:solidFill>
                <a:latin typeface="BRMCHV+MS-UIGothic"/>
                <a:cs typeface="BRMCHV+MS-UIGothic"/>
              </a:rPr>
              <a:t>的关系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OVQRKL+PJICAH+ArialMT"/>
                <a:cs typeface="OVQRKL+PJICAH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BRMCHV+MS-UIGothic"/>
                <a:cs typeface="BRMCHV+MS-UIGothic"/>
              </a:rPr>
              <a:t>全球气候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2400">
                <a:solidFill>
                  <a:srgbClr val="000000"/>
                </a:solidFill>
                <a:latin typeface="BRMCHV+MS-UIGothic"/>
                <a:cs typeface="BRMCHV+MS-UIGothic"/>
              </a:rPr>
              <a:t>化的未来展望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29080" y="291728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FFFFFF"/>
                </a:solidFill>
                <a:latin typeface="FAPDFH+UITVAS+MicrosoftYaHei-Bold"/>
                <a:cs typeface="FAPDFH+UITVAS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82465" y="3171800"/>
            <a:ext cx="5429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59AE93"/>
                </a:solidFill>
                <a:latin typeface="BRMCHV+MS-UIGothic"/>
                <a:cs typeface="BRMCHV+MS-UIGothic"/>
              </a:rPr>
              <a:t>全球气候</a:t>
            </a: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变</a:t>
            </a:r>
            <a:r>
              <a:rPr sz="4500">
                <a:solidFill>
                  <a:srgbClr val="59AE93"/>
                </a:solidFill>
                <a:latin typeface="BRMCHV+MS-UIGothic"/>
                <a:cs typeface="BRMCHV+MS-UIGothic"/>
              </a:rPr>
              <a:t>化概述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BRMCHV+MS-UIGothic"/>
                <a:cs typeface="BRMCHV+MS-UIGothic"/>
              </a:rPr>
              <a:t>全球气候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变</a:t>
            </a:r>
            <a:r>
              <a:rPr sz="3000">
                <a:solidFill>
                  <a:srgbClr val="59AE93"/>
                </a:solidFill>
                <a:latin typeface="BRMCHV+MS-UIGothic"/>
                <a:cs typeface="BRMCHV+MS-UIGothic"/>
              </a:rPr>
              <a:t>化的定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59AE93"/>
                </a:solidFill>
                <a:latin typeface="BRMCHV+MS-UIGothic"/>
                <a:cs typeface="BRMCHV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262890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RMCHV+MS-UIGothic"/>
                <a:cs typeface="BRMCHV+MS-UIGothic"/>
              </a:rPr>
              <a:t>全球气候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BRMCHV+MS-UIGothic"/>
                <a:cs typeface="BRMCHV+MS-UIGothic"/>
              </a:rPr>
              <a:t>化的定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00000"/>
                </a:solidFill>
                <a:latin typeface="BRMCHV+MS-UIGothic"/>
                <a:cs typeface="BRMCHV+MS-UIGothic"/>
              </a:rPr>
              <a:t>与特点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59AE93"/>
                </a:solidFill>
                <a:latin typeface="BRMCHV+MS-UIGothic"/>
                <a:cs typeface="BRMCHV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44683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RMCHV+MS-UIGothic"/>
                <a:cs typeface="BRMCHV+MS-UIGothic"/>
              </a:rPr>
              <a:t>全球气候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BRMCHV+MS-UIGothic"/>
                <a:cs typeface="BRMCHV+MS-UIGothic"/>
              </a:rPr>
              <a:t>化是指地球上气候系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BRMCHV+MS-UIGothic"/>
                <a:cs typeface="BRMCHV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BRMCHV+MS-UIGothic"/>
                <a:cs typeface="BRMCHV+MS-UIGothic"/>
              </a:rPr>
              <a:t>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BRMCHV+MS-UIGothic"/>
                <a:cs typeface="BRMCHV+MS-UIGothic"/>
              </a:rPr>
              <a:t>化，包括气温升高、降水格局改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BRMCHV+MS-UIGothic"/>
                <a:cs typeface="BRMCHV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RMCHV+MS-UIGothic"/>
                <a:cs typeface="BRMCHV+MS-UIGothic"/>
              </a:rPr>
              <a:t>冰川融化等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BRMCHV+MS-UIGothic"/>
                <a:cs typeface="BRMCHV+MS-UIGothic"/>
              </a:rPr>
              <a:t>象。其特点包括全球性、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BRMCHV+MS-UIGothic"/>
                <a:cs typeface="BRMCHV+MS-UIGothic"/>
              </a:rPr>
              <a:t>期性和不可逆性，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BRMCHV+MS-UIGothic"/>
                <a:cs typeface="BRMCHV+MS-UIGothic"/>
              </a:rPr>
              <a:t>自然生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BRMCHV+MS-UIGothic"/>
                <a:cs typeface="BRMCHV+MS-UIGothic"/>
              </a:rPr>
              <a:t>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BRMCHV+MS-UIGothic"/>
                <a:cs typeface="BRMCHV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RMCHV+MS-UIGothic"/>
                <a:cs typeface="BRMCHV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BRMCHV+MS-UIGothic"/>
                <a:cs typeface="BRMCHV+MS-UIGothic"/>
              </a:rPr>
              <a:t>社会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经济产</a:t>
            </a:r>
            <a:r>
              <a:rPr sz="1500">
                <a:solidFill>
                  <a:srgbClr val="000000"/>
                </a:solidFill>
                <a:latin typeface="BRMCHV+MS-UIGothic"/>
                <a:cs typeface="BRMCHV+MS-UIGothic"/>
              </a:rPr>
              <a:t>生深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远</a:t>
            </a:r>
            <a:r>
              <a:rPr sz="1500">
                <a:solidFill>
                  <a:srgbClr val="000000"/>
                </a:solidFill>
                <a:latin typeface="BRMCHV+MS-UIGothic"/>
                <a:cs typeface="BRMCHV+MS-UIGothic"/>
              </a:rPr>
              <a:t>影响。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BRMCHV+MS-UIGothic"/>
                <a:cs typeface="BRMCHV+MS-UIGothic"/>
              </a:rPr>
              <a:t>全球气候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变</a:t>
            </a:r>
            <a:r>
              <a:rPr sz="3000">
                <a:solidFill>
                  <a:srgbClr val="59AE93"/>
                </a:solidFill>
                <a:latin typeface="BRMCHV+MS-UIGothic"/>
                <a:cs typeface="BRMCHV+MS-UIGothic"/>
              </a:rPr>
              <a:t>化的原因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180022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RMCHV+MS-UIGothic"/>
                <a:cs typeface="BRMCHV+MS-UIGothic"/>
              </a:rPr>
              <a:t>全球气候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BRMCHV+MS-UIGothic"/>
                <a:cs typeface="BRMCHV+MS-UIGothic"/>
              </a:rPr>
              <a:t>化的原因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BRMCHV+MS-UIGothic"/>
                <a:cs typeface="BRMCHV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83462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RMCHV+MS-UIGothic"/>
                <a:cs typeface="BRMCHV+MS-UIGothic"/>
              </a:rPr>
              <a:t>全球气候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BRMCHV+MS-UIGothic"/>
                <a:cs typeface="BRMCHV+MS-UIGothic"/>
              </a:rPr>
              <a:t>化的主要原因是人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FFFFF"/>
                </a:solidFill>
                <a:latin typeface="BRMCHV+MS-UIGothic"/>
                <a:cs typeface="BRMCHV+MS-UIGothic"/>
              </a:rPr>
              <a:t>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动导</a:t>
            </a:r>
            <a:r>
              <a:rPr sz="1350">
                <a:solidFill>
                  <a:srgbClr val="FFFFFF"/>
                </a:solidFill>
                <a:latin typeface="BRMCHV+MS-UIGothic"/>
                <a:cs typeface="BRMCHV+MS-UIGothic"/>
              </a:rPr>
              <a:t>致温室气体排放的增加，其中二氧化碳是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RMCHV+MS-UIGothic"/>
                <a:cs typeface="BRMCHV+MS-UIGothic"/>
              </a:rPr>
              <a:t>最主要的温室气体之一。此外，自然因素如太阳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辐</a:t>
            </a:r>
            <a:r>
              <a:rPr sz="1350">
                <a:solidFill>
                  <a:srgbClr val="FFFFFF"/>
                </a:solidFill>
                <a:latin typeface="BRMCHV+MS-UIGothic"/>
                <a:cs typeface="BRMCHV+MS-UIGothic"/>
              </a:rPr>
              <a:t>射、火山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喷发</a:t>
            </a:r>
            <a:r>
              <a:rPr sz="1350">
                <a:solidFill>
                  <a:srgbClr val="FFFFFF"/>
                </a:solidFill>
                <a:latin typeface="BRMCHV+MS-UIGothic"/>
                <a:cs typeface="BRMCHV+MS-UIGothic"/>
              </a:rPr>
              <a:t>等也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BRMCHV+MS-UIGothic"/>
                <a:cs typeface="BRMCHV+MS-UIGothic"/>
              </a:rPr>
              <a:t>气候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BRMCHV+MS-UIGothic"/>
                <a:cs typeface="BRMCHV+MS-UIGothic"/>
              </a:rPr>
              <a:t>化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BRMCHV+MS-UIGothic"/>
                <a:cs typeface="BRMCHV+MS-UIGothic"/>
              </a:rPr>
              <a:t>生一定影响，但与人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FFFFF"/>
                </a:solidFill>
                <a:latin typeface="BRMCHV+MS-UIGothic"/>
                <a:cs typeface="BRMCHV+MS-UIGothic"/>
              </a:rPr>
              <a:t>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BRMCHV+MS-UIGothic"/>
                <a:cs typeface="BRMCHV+MS-UIGothic"/>
              </a:rPr>
              <a:t>相比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贡</a:t>
            </a:r>
            <a:r>
              <a:rPr sz="1350">
                <a:solidFill>
                  <a:srgbClr val="FFFFFF"/>
                </a:solidFill>
                <a:latin typeface="BRMCHV+MS-UIGothic"/>
                <a:cs typeface="BRMCHV+MS-UIGothic"/>
              </a:rPr>
              <a:t>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FFFFFF"/>
                </a:solidFill>
                <a:latin typeface="BRMCHV+MS-UIGothic"/>
                <a:cs typeface="BRMCHV+MS-UIGothic"/>
              </a:rPr>
              <a:t>小。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BRMCHV+MS-UIGothic"/>
                <a:cs typeface="BRMCHV+MS-UIGothic"/>
              </a:rPr>
              <a:t>全球气候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变</a:t>
            </a:r>
            <a:r>
              <a:rPr sz="3000">
                <a:solidFill>
                  <a:srgbClr val="59AE93"/>
                </a:solidFill>
                <a:latin typeface="BRMCHV+MS-UIGothic"/>
                <a:cs typeface="BRMCHV+MS-UIGothic"/>
              </a:rPr>
              <a:t>化的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趋势</a:t>
            </a:r>
            <a:r>
              <a:rPr sz="3000">
                <a:solidFill>
                  <a:srgbClr val="59AE93"/>
                </a:solidFill>
                <a:latin typeface="BRMCHV+MS-UIGothic"/>
                <a:cs typeface="BRMCHV+MS-UIGothic"/>
              </a:rPr>
              <a:t>与影响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66890" y="1652174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59AE93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109970" y="2755638"/>
            <a:ext cx="262890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RMCHV+MS-UIGothic"/>
                <a:cs typeface="BRMCHV+MS-UIGothic"/>
              </a:rPr>
              <a:t>全球气候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BRMCHV+MS-UIGothic"/>
                <a:cs typeface="BRMCHV+MS-UIGothic"/>
              </a:rPr>
              <a:t>化的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趋势</a:t>
            </a:r>
            <a:r>
              <a:rPr sz="1500">
                <a:solidFill>
                  <a:srgbClr val="000000"/>
                </a:solidFill>
                <a:latin typeface="BRMCHV+MS-UIGothic"/>
                <a:cs typeface="BRMCHV+MS-UIGothic"/>
              </a:rPr>
              <a:t>与影响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738619" y="401373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59AE93"/>
                </a:solidFill>
                <a:latin typeface="SimSun"/>
                <a:cs typeface="SimSun"/>
              </a:rPr>
              <a:t>详细</a:t>
            </a:r>
            <a:r>
              <a:rPr sz="2000" spc="25">
                <a:solidFill>
                  <a:srgbClr val="59AE93"/>
                </a:solidFill>
                <a:latin typeface="BRMCHV+MS-UIGothic"/>
                <a:cs typeface="BRMCHV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633470" y="4602853"/>
            <a:ext cx="8104063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RMCHV+MS-UIGothic"/>
                <a:cs typeface="BRMCHV+MS-UIGothic"/>
              </a:rPr>
              <a:t>全球气候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BRMCHV+MS-UIGothic"/>
                <a:cs typeface="BRMCHV+MS-UIGothic"/>
              </a:rPr>
              <a:t>化的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趋势</a:t>
            </a:r>
            <a:r>
              <a:rPr sz="1500">
                <a:solidFill>
                  <a:srgbClr val="000000"/>
                </a:solidFill>
                <a:latin typeface="BRMCHV+MS-UIGothic"/>
                <a:cs typeface="BRMCHV+MS-UIGothic"/>
              </a:rPr>
              <a:t>主要表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现为</a:t>
            </a:r>
            <a:r>
              <a:rPr sz="1500">
                <a:solidFill>
                  <a:srgbClr val="000000"/>
                </a:solidFill>
                <a:latin typeface="BRMCHV+MS-UIGothic"/>
                <a:cs typeface="BRMCHV+MS-UIGothic"/>
              </a:rPr>
              <a:t>气温升高、极端气候事件增多、冰川融化、海平面上升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RMCHV+MS-UIGothic"/>
                <a:cs typeface="BRMCHV+MS-UIGothic"/>
              </a:rPr>
              <a:t>等。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BRMCHV+MS-UIGothic"/>
                <a:cs typeface="BRMCHV+MS-UIGothic"/>
              </a:rPr>
              <a:t>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BRMCHV+MS-UIGothic"/>
                <a:cs typeface="BRMCHV+MS-UIGothic"/>
              </a:rPr>
              <a:t>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BRMCHV+MS-UIGothic"/>
                <a:cs typeface="BRMCHV+MS-UIGothic"/>
              </a:rPr>
              <a:t>自然生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BRMCHV+MS-UIGothic"/>
                <a:cs typeface="BRMCHV+MS-UIGothic"/>
              </a:rPr>
              <a:t>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BRMCHV+MS-UIGothic"/>
                <a:cs typeface="BRMCHV+MS-UIGothic"/>
              </a:rPr>
              <a:t>、人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BRMCHV+MS-UIGothic"/>
                <a:cs typeface="BRMCHV+MS-UIGothic"/>
              </a:rPr>
              <a:t>社会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000000"/>
                </a:solidFill>
                <a:latin typeface="BRMCHV+MS-UIGothic"/>
                <a:cs typeface="BRMCHV+MS-UIGothic"/>
              </a:rPr>
              <a:t>和人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BRMCHV+MS-UIGothic"/>
                <a:cs typeface="BRMCHV+MS-UIGothic"/>
              </a:rPr>
              <a:t>健康等方面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BRMCHV+MS-UIGothic"/>
                <a:cs typeface="BRMCHV+MS-UIGothic"/>
              </a:rPr>
              <a:t>生广泛影响，如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BRMCHV+MS-UIGothic"/>
                <a:cs typeface="BRMCHV+MS-UIGothic"/>
              </a:rPr>
              <a:t>致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RMCHV+MS-UIGothic"/>
                <a:cs typeface="BRMCHV+MS-UIGothic"/>
              </a:rPr>
              <a:t>物种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灭绝</a:t>
            </a:r>
            <a:r>
              <a:rPr sz="1500">
                <a:solidFill>
                  <a:srgbClr val="000000"/>
                </a:solidFill>
                <a:latin typeface="BRMCHV+MS-UIGothic"/>
                <a:cs typeface="BRMCHV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农业</a:t>
            </a:r>
            <a:r>
              <a:rPr sz="1500">
                <a:solidFill>
                  <a:srgbClr val="000000"/>
                </a:solidFill>
                <a:latin typeface="BRMCHV+MS-UIGothic"/>
                <a:cs typeface="BRMCHV+MS-UIGothic"/>
              </a:rPr>
              <a:t>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BRMCHV+MS-UIGothic"/>
                <a:cs typeface="BRMCHV+MS-UIGothic"/>
              </a:rPr>
              <a:t>受影响、水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BRMCHV+MS-UIGothic"/>
                <a:cs typeface="BRMCHV+MS-UIGothic"/>
              </a:rPr>
              <a:t>源短缺、自然灾害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频发</a:t>
            </a:r>
            <a:r>
              <a:rPr sz="1500">
                <a:solidFill>
                  <a:srgbClr val="000000"/>
                </a:solidFill>
                <a:latin typeface="BRMCHV+MS-UIGothic"/>
                <a:cs typeface="BRMCHV+MS-UIGothic"/>
              </a:rPr>
              <a:t>等。同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BRMCHV+MS-UIGothic"/>
                <a:cs typeface="BRMCHV+MS-UIGothic"/>
              </a:rPr>
              <a:t>，气候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BRMCHV+MS-UIGothic"/>
                <a:cs typeface="BRMCHV+MS-UIGothic"/>
              </a:rPr>
              <a:t>化也会加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剧</a:t>
            </a:r>
          </a:p>
          <a:p>
            <a:pPr marL="7620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RMCHV+MS-UIGothic"/>
                <a:cs typeface="BRMCHV+MS-UIGothic"/>
              </a:rPr>
              <a:t>地区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BRMCHV+MS-UIGothic"/>
                <a:cs typeface="BRMCHV+MS-UIGothic"/>
              </a:rPr>
              <a:t>不平等和国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际紧张</a:t>
            </a:r>
            <a:r>
              <a:rPr sz="1500">
                <a:solidFill>
                  <a:srgbClr val="000000"/>
                </a:solidFill>
                <a:latin typeface="BRMCHV+MS-UIGothic"/>
                <a:cs typeface="BRMCHV+MS-UIGothic"/>
              </a:rPr>
              <a:t>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势</a:t>
            </a:r>
            <a:r>
              <a:rPr sz="1500">
                <a:solidFill>
                  <a:srgbClr val="000000"/>
                </a:solidFill>
                <a:latin typeface="BRMCHV+MS-UIGothic"/>
                <a:cs typeface="BRMCHV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BRMCHV+MS-UIGothic"/>
                <a:cs typeface="BRMCHV+MS-UIGothic"/>
              </a:rPr>
              <a:t>全球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000000"/>
                </a:solidFill>
                <a:latin typeface="BRMCHV+MS-UIGothic"/>
                <a:cs typeface="BRMCHV+MS-UIGothic"/>
              </a:rPr>
              <a:t>定和可持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续发</a:t>
            </a:r>
            <a:r>
              <a:rPr sz="1500">
                <a:solidFill>
                  <a:srgbClr val="000000"/>
                </a:solidFill>
                <a:latin typeface="BRMCHV+MS-UIGothic"/>
                <a:cs typeface="BRMCHV+MS-UIGothic"/>
              </a:rPr>
              <a:t>展构成威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胁</a:t>
            </a:r>
            <a:r>
              <a:rPr sz="1500">
                <a:solidFill>
                  <a:srgbClr val="000000"/>
                </a:solidFill>
                <a:latin typeface="BRMCHV+MS-UIGothic"/>
                <a:cs typeface="BRMCHV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29080" y="291728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FFFFFF"/>
                </a:solidFill>
                <a:latin typeface="FAPDFH+UITVAS+MicrosoftYaHei-Bold"/>
                <a:cs typeface="FAPDFH+UITVAS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82465" y="3171800"/>
            <a:ext cx="7229475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59AE93"/>
                </a:solidFill>
                <a:latin typeface="BRMCHV+MS-UIGothic"/>
                <a:cs typeface="BRMCHV+MS-UIGothic"/>
              </a:rPr>
              <a:t>全球气候</a:t>
            </a: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变</a:t>
            </a:r>
            <a:r>
              <a:rPr sz="4500">
                <a:solidFill>
                  <a:srgbClr val="59AE93"/>
                </a:solidFill>
                <a:latin typeface="BRMCHV+MS-UIGothic"/>
                <a:cs typeface="BRMCHV+MS-UIGothic"/>
              </a:rPr>
              <a:t>化的主要</a:t>
            </a: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类</a:t>
            </a:r>
            <a:r>
              <a:rPr sz="4500">
                <a:solidFill>
                  <a:srgbClr val="59AE93"/>
                </a:solidFill>
                <a:latin typeface="BRMCHV+MS-UIGothic"/>
                <a:cs typeface="BRMCHV+MS-UIGothic"/>
              </a:rPr>
              <a:t>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热带</a:t>
            </a:r>
            <a:r>
              <a:rPr sz="3000">
                <a:solidFill>
                  <a:srgbClr val="59AE93"/>
                </a:solidFill>
                <a:latin typeface="BRMCHV+MS-UIGothic"/>
                <a:cs typeface="BRMCHV+MS-UIGothic"/>
              </a:rPr>
              <a:t>气候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58695" y="164337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BRMCHV+MS-UIGothic"/>
                <a:cs typeface="BRMCHV+MS-UIGothic"/>
              </a:rPr>
              <a:t>赤道多雨气候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658620" y="2221718"/>
            <a:ext cx="262787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BRMCHV+MS-UIGothic"/>
                <a:cs typeface="BRMCHV+MS-UIGothic"/>
              </a:rPr>
              <a:t>全年高温多雨，降水充沛，主要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01520" y="2509373"/>
            <a:ext cx="19140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BRMCHV+MS-UIGothic"/>
                <a:cs typeface="BRMCHV+MS-UIGothic"/>
              </a:rPr>
              <a:t>分布在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热带</a:t>
            </a:r>
            <a:r>
              <a:rPr sz="1350">
                <a:solidFill>
                  <a:srgbClr val="000404"/>
                </a:solidFill>
                <a:latin typeface="BRMCHV+MS-UIGothic"/>
                <a:cs typeface="BRMCHV+MS-UIGothic"/>
              </a:rPr>
              <a:t>雨林地区。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787130" y="2655566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热带</a:t>
            </a:r>
            <a:r>
              <a:rPr sz="1550" spc="25">
                <a:solidFill>
                  <a:srgbClr val="59AE93"/>
                </a:solidFill>
                <a:latin typeface="BRMCHV+MS-UIGothic"/>
                <a:cs typeface="BRMCHV+MS-UIGothic"/>
              </a:rPr>
              <a:t>干湿季气候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287384" y="3090398"/>
            <a:ext cx="2694109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BRMCHV+MS-UIGothic"/>
                <a:cs typeface="BRMCHV+MS-UIGothic"/>
              </a:rPr>
              <a:t>全年高温，降水集中于雨季，主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BRMCHV+MS-UIGothic"/>
                <a:cs typeface="BRMCHV+MS-UIGothic"/>
              </a:rPr>
              <a:t>要分布在非洲、南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亚</a:t>
            </a:r>
            <a:r>
              <a:rPr sz="1350">
                <a:solidFill>
                  <a:srgbClr val="000404"/>
                </a:solidFill>
                <a:latin typeface="BRMCHV+MS-UIGothic"/>
                <a:cs typeface="BRMCHV+MS-UIGothic"/>
              </a:rPr>
              <a:t>和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东</a:t>
            </a:r>
            <a:r>
              <a:rPr sz="1350">
                <a:solidFill>
                  <a:srgbClr val="000404"/>
                </a:solidFill>
                <a:latin typeface="BRMCHV+MS-UIGothic"/>
                <a:cs typeface="BRMCHV+MS-UIGothic"/>
              </a:rPr>
              <a:t>南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亚</a:t>
            </a:r>
            <a:r>
              <a:rPr sz="1350">
                <a:solidFill>
                  <a:srgbClr val="000404"/>
                </a:solidFill>
                <a:latin typeface="BRMCHV+MS-UIGothic"/>
                <a:cs typeface="BRMCHV+MS-UIGothic"/>
              </a:rPr>
              <a:t>地</a:t>
            </a:r>
          </a:p>
          <a:p>
            <a:pPr marL="102870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BRMCHV+MS-UIGothic"/>
                <a:cs typeface="BRMCHV+MS-UIGothic"/>
              </a:rPr>
              <a:t>区。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158364" y="3564251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热带</a:t>
            </a:r>
            <a:r>
              <a:rPr sz="1550" spc="25">
                <a:solidFill>
                  <a:srgbClr val="59AE93"/>
                </a:solidFill>
                <a:latin typeface="BRMCHV+MS-UIGothic"/>
                <a:cs typeface="BRMCHV+MS-UIGothic"/>
              </a:rPr>
              <a:t>海洋性气候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658620" y="4142592"/>
            <a:ext cx="262787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BRMCHV+MS-UIGothic"/>
                <a:cs typeface="BRMCHV+MS-UIGothic"/>
              </a:rPr>
              <a:t>全年高温，降水分配均匀，主要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1866264" y="4430248"/>
            <a:ext cx="2150912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BRMCHV+MS-UIGothic"/>
                <a:cs typeface="BRMCHV+MS-UIGothic"/>
              </a:rPr>
              <a:t>分布在南、北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纬</a:t>
            </a:r>
            <a:r>
              <a:rPr sz="1350">
                <a:solidFill>
                  <a:srgbClr val="000404"/>
                </a:solidFill>
                <a:latin typeface="PLKSJG+MQBVOB+MicrosoftYaHei"/>
                <a:cs typeface="PLKSJG+MQBVOB+MicrosoftYaHei"/>
              </a:rPr>
              <a:t>10°</a:t>
            </a:r>
            <a:r>
              <a:rPr sz="1350">
                <a:solidFill>
                  <a:srgbClr val="000404"/>
                </a:solidFill>
                <a:latin typeface="BRMCHV+MS-UIGothic"/>
                <a:cs typeface="BRMCHV+MS-UIGothic"/>
              </a:rPr>
              <a:t>之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404"/>
                </a:solidFill>
                <a:latin typeface="BRMCHV+MS-UIGothic"/>
                <a:cs typeface="BRMCHV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887459" y="455040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热带</a:t>
            </a:r>
            <a:r>
              <a:rPr sz="1550" spc="25">
                <a:solidFill>
                  <a:srgbClr val="59AE93"/>
                </a:solidFill>
                <a:latin typeface="BRMCHV+MS-UIGothic"/>
                <a:cs typeface="BRMCHV+MS-UIGothic"/>
              </a:rPr>
              <a:t>季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风</a:t>
            </a:r>
            <a:r>
              <a:rPr sz="1550" spc="25">
                <a:solidFill>
                  <a:srgbClr val="59AE93"/>
                </a:solidFill>
                <a:latin typeface="BRMCHV+MS-UIGothic"/>
                <a:cs typeface="BRMCHV+MS-UIGothic"/>
              </a:rPr>
              <a:t>气候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8287384" y="4984603"/>
            <a:ext cx="2694109" cy="10039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BRMCHV+MS-UIGothic"/>
                <a:cs typeface="BRMCHV+MS-UIGothic"/>
              </a:rPr>
              <a:t>全年高温，降水集中于雨季，主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BRMCHV+MS-UIGothic"/>
                <a:cs typeface="BRMCHV+MS-UIGothic"/>
              </a:rPr>
              <a:t>要分布在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亚</a:t>
            </a:r>
            <a:r>
              <a:rPr sz="1350">
                <a:solidFill>
                  <a:srgbClr val="000404"/>
                </a:solidFill>
                <a:latin typeface="BRMCHV+MS-UIGothic"/>
                <a:cs typeface="BRMCHV+MS-UIGothic"/>
              </a:rPr>
              <a:t>洲、南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亚</a:t>
            </a:r>
            <a:r>
              <a:rPr sz="1350">
                <a:solidFill>
                  <a:srgbClr val="000404"/>
                </a:solidFill>
                <a:latin typeface="BRMCHV+MS-UIGothic"/>
                <a:cs typeface="BRMCHV+MS-UIGothic"/>
              </a:rPr>
              <a:t>和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东</a:t>
            </a:r>
            <a:r>
              <a:rPr sz="1350">
                <a:solidFill>
                  <a:srgbClr val="000404"/>
                </a:solidFill>
                <a:latin typeface="BRMCHV+MS-UIGothic"/>
                <a:cs typeface="BRMCHV+MS-UIGothic"/>
              </a:rPr>
              <a:t>南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亚</a:t>
            </a:r>
            <a:r>
              <a:rPr sz="1350">
                <a:solidFill>
                  <a:srgbClr val="000404"/>
                </a:solidFill>
                <a:latin typeface="BRMCHV+MS-UIGothic"/>
                <a:cs typeface="BRMCHV+MS-UIGothic"/>
              </a:rPr>
              <a:t>地</a:t>
            </a:r>
          </a:p>
          <a:p>
            <a:pPr marL="102870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BRMCHV+MS-UIGothic"/>
                <a:cs typeface="BRMCHV+MS-UIGothic"/>
              </a:rPr>
              <a:t>区。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BRMCHV+MS-UIGothic"/>
                <a:cs typeface="BRMCHV+MS-UIGothic"/>
              </a:rPr>
              <a:t>温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带</a:t>
            </a:r>
            <a:r>
              <a:rPr sz="3000">
                <a:solidFill>
                  <a:srgbClr val="59AE93"/>
                </a:solidFill>
                <a:latin typeface="BRMCHV+MS-UIGothic"/>
                <a:cs typeface="BRMCHV+MS-UIGothic"/>
              </a:rPr>
              <a:t>气候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211570" y="2064873"/>
            <a:ext cx="38108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BRMCHV+MS-UIGothic"/>
                <a:cs typeface="BRMCHV+MS-UIGothic"/>
              </a:rPr>
              <a:t>全年温和多雨，降水分配均匀，主要分布在温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288154" y="2286630"/>
            <a:ext cx="1692319" cy="19113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BRMCHV+MS-UIGothic"/>
                <a:cs typeface="BRMCHV+MS-UIGothic"/>
              </a:rPr>
              <a:t>温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带</a:t>
            </a:r>
            <a:r>
              <a:rPr sz="1550" spc="25">
                <a:solidFill>
                  <a:srgbClr val="FFFFFF"/>
                </a:solidFill>
                <a:latin typeface="BRMCHV+MS-UIGothic"/>
                <a:cs typeface="BRMCHV+MS-UIGothic"/>
              </a:rPr>
              <a:t>海洋性气候</a:t>
            </a:r>
          </a:p>
          <a:p>
            <a:pPr marL="0" marR="0">
              <a:lnSpc>
                <a:spcPts val="1550"/>
              </a:lnSpc>
              <a:spcBef>
                <a:spcPts val="9625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BRMCHV+MS-UIGothic"/>
                <a:cs typeface="BRMCHV+MS-UIGothic"/>
              </a:rPr>
              <a:t>温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带</a:t>
            </a:r>
            <a:r>
              <a:rPr sz="1550" spc="25">
                <a:solidFill>
                  <a:srgbClr val="FFFFFF"/>
                </a:solidFill>
                <a:latin typeface="BRMCHV+MS-UIGothic"/>
                <a:cs typeface="BRMCHV+MS-UIGothic"/>
              </a:rPr>
              <a:t>大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陆</a:t>
            </a:r>
            <a:r>
              <a:rPr sz="1550" spc="25">
                <a:solidFill>
                  <a:srgbClr val="FFFFFF"/>
                </a:solidFill>
                <a:latin typeface="BRMCHV+MS-UIGothic"/>
                <a:cs typeface="BRMCHV+MS-UIGothic"/>
              </a:rPr>
              <a:t>性气候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411719" y="2352528"/>
            <a:ext cx="12282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带</a:t>
            </a:r>
            <a:r>
              <a:rPr sz="1350">
                <a:solidFill>
                  <a:srgbClr val="000404"/>
                </a:solidFill>
                <a:latin typeface="BRMCHV+MS-UIGothic"/>
                <a:cs typeface="BRMCHV+MS-UIGothic"/>
              </a:rPr>
              <a:t>沿海地区。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211570" y="3564742"/>
            <a:ext cx="3810878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BRMCHV+MS-UIGothic"/>
                <a:cs typeface="BRMCHV+MS-UIGothic"/>
              </a:rPr>
              <a:t>全年温差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000404"/>
                </a:solidFill>
                <a:latin typeface="BRMCHV+MS-UIGothic"/>
                <a:cs typeface="BRMCHV+MS-UIGothic"/>
              </a:rPr>
              <a:t>大，降水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000404"/>
                </a:solidFill>
                <a:latin typeface="BRMCHV+MS-UIGothic"/>
                <a:cs typeface="BRMCHV+MS-UIGothic"/>
              </a:rPr>
              <a:t>少，主要分布在温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带</a:t>
            </a:r>
            <a:r>
              <a:rPr sz="1350">
                <a:solidFill>
                  <a:srgbClr val="000404"/>
                </a:solidFill>
                <a:latin typeface="BRMCHV+MS-UIGothic"/>
                <a:cs typeface="BRMCHV+MS-UIGothic"/>
              </a:rPr>
              <a:t>内</a:t>
            </a:r>
          </a:p>
          <a:p>
            <a:pPr marL="1371599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陆</a:t>
            </a:r>
            <a:r>
              <a:rPr sz="1350">
                <a:solidFill>
                  <a:srgbClr val="000404"/>
                </a:solidFill>
                <a:latin typeface="BRMCHV+MS-UIGothic"/>
                <a:cs typeface="BRMCHV+MS-UIGothic"/>
              </a:rPr>
              <a:t>地区。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211570" y="5085567"/>
            <a:ext cx="3810878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BRMCHV+MS-UIGothic"/>
                <a:cs typeface="BRMCHV+MS-UIGothic"/>
              </a:rPr>
              <a:t>全年温差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000404"/>
                </a:solidFill>
                <a:latin typeface="BRMCHV+MS-UIGothic"/>
                <a:cs typeface="BRMCHV+MS-UIGothic"/>
              </a:rPr>
              <a:t>大，降水集中于雨季，主要分布在</a:t>
            </a:r>
          </a:p>
          <a:p>
            <a:pPr marL="685799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亚</a:t>
            </a:r>
            <a:r>
              <a:rPr sz="1350">
                <a:solidFill>
                  <a:srgbClr val="000404"/>
                </a:solidFill>
                <a:latin typeface="BRMCHV+MS-UIGothic"/>
                <a:cs typeface="BRMCHV+MS-UIGothic"/>
              </a:rPr>
              <a:t>洲、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东亚</a:t>
            </a:r>
            <a:r>
              <a:rPr sz="1350">
                <a:solidFill>
                  <a:srgbClr val="000404"/>
                </a:solidFill>
                <a:latin typeface="BRMCHV+MS-UIGothic"/>
                <a:cs typeface="BRMCHV+MS-UIGothic"/>
              </a:rPr>
              <a:t>和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东</a:t>
            </a:r>
            <a:r>
              <a:rPr sz="1350">
                <a:solidFill>
                  <a:srgbClr val="000404"/>
                </a:solidFill>
                <a:latin typeface="BRMCHV+MS-UIGothic"/>
                <a:cs typeface="BRMCHV+MS-UIGothic"/>
              </a:rPr>
              <a:t>南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亚</a:t>
            </a:r>
            <a:r>
              <a:rPr sz="1350">
                <a:solidFill>
                  <a:srgbClr val="000404"/>
                </a:solidFill>
                <a:latin typeface="BRMCHV+MS-UIGothic"/>
                <a:cs typeface="BRMCHV+MS-UIGothic"/>
              </a:rPr>
              <a:t>地区。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7850" y="526732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BRMCHV+MS-UIGothic"/>
                <a:cs typeface="BRMCHV+MS-UIGothic"/>
              </a:rPr>
              <a:t>温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带</a:t>
            </a:r>
            <a:r>
              <a:rPr sz="1550" spc="25">
                <a:solidFill>
                  <a:srgbClr val="FFFFFF"/>
                </a:solidFill>
                <a:latin typeface="BRMCHV+MS-UIGothic"/>
                <a:cs typeface="BRMCHV+MS-UIGothic"/>
              </a:rPr>
              <a:t>季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风</a:t>
            </a:r>
            <a:r>
              <a:rPr sz="1550" spc="25">
                <a:solidFill>
                  <a:srgbClr val="FFFFFF"/>
                </a:solidFill>
                <a:latin typeface="BRMCHV+MS-UIGothic"/>
                <a:cs typeface="BRMCHV+MS-UIGothic"/>
              </a:rPr>
              <a:t>气候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BRMCHV+MS-UIGothic"/>
                <a:cs typeface="BRMCHV+MS-UIGothic"/>
              </a:rPr>
              <a:t>寒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带</a:t>
            </a:r>
            <a:r>
              <a:rPr sz="3000">
                <a:solidFill>
                  <a:srgbClr val="59AE93"/>
                </a:solidFill>
                <a:latin typeface="BRMCHV+MS-UIGothic"/>
                <a:cs typeface="BRMCHV+MS-UIGothic"/>
              </a:rPr>
              <a:t>气候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797810" y="337311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BRMCHV+MS-UIGothic"/>
                <a:cs typeface="BRMCHV+MS-UIGothic"/>
              </a:rPr>
              <a:t>极地苔原气候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495925" y="336359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BRMCHV+MS-UIGothic"/>
                <a:cs typeface="BRMCHV+MS-UIGothic"/>
              </a:rPr>
              <a:t>极地冰原气候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94040" y="336359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BRMCHV+MS-UIGothic"/>
                <a:cs typeface="BRMCHV+MS-UIGothic"/>
              </a:rPr>
              <a:t>极地冰原气候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546350" y="4199742"/>
            <a:ext cx="1971675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BRMCHV+MS-UIGothic"/>
                <a:cs typeface="BRMCHV+MS-UIGothic"/>
              </a:rPr>
              <a:t>全年低温，降水稀少，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BRMCHV+MS-UIGothic"/>
                <a:cs typeface="BRMCHV+MS-UIGothic"/>
              </a:rPr>
              <a:t>主要分布在北极圈附近</a:t>
            </a:r>
          </a:p>
          <a:p>
            <a:pPr marL="60007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BRMCHV+MS-UIGothic"/>
                <a:cs typeface="BRMCHV+MS-UIGothic"/>
              </a:rPr>
              <a:t>地区。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238750" y="4199742"/>
            <a:ext cx="1971675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BRMCHV+MS-UIGothic"/>
                <a:cs typeface="BRMCHV+MS-UIGothic"/>
              </a:rPr>
              <a:t>全年低温，降水稀少，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BRMCHV+MS-UIGothic"/>
                <a:cs typeface="BRMCHV+MS-UIGothic"/>
              </a:rPr>
              <a:t>主要分布在南极洲和格</a:t>
            </a:r>
          </a:p>
          <a:p>
            <a:pPr marL="34290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BRMCHV+MS-UIGothic"/>
                <a:cs typeface="BRMCHV+MS-UIGothic"/>
              </a:rPr>
              <a:t>陵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兰岛</a:t>
            </a:r>
            <a:r>
              <a:rPr sz="1350">
                <a:solidFill>
                  <a:srgbClr val="000404"/>
                </a:solidFill>
                <a:latin typeface="BRMCHV+MS-UIGothic"/>
                <a:cs typeface="BRMCHV+MS-UIGothic"/>
              </a:rPr>
              <a:t>地区。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942580" y="4199742"/>
            <a:ext cx="1971675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BRMCHV+MS-UIGothic"/>
                <a:cs typeface="BRMCHV+MS-UIGothic"/>
              </a:rPr>
              <a:t>全年低温，降水稀少，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BRMCHV+MS-UIGothic"/>
                <a:cs typeface="BRMCHV+MS-UIGothic"/>
              </a:rPr>
              <a:t>主要分布在南极洲和格</a:t>
            </a:r>
          </a:p>
          <a:p>
            <a:pPr marL="34290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404"/>
                </a:solidFill>
                <a:latin typeface="BRMCHV+MS-UIGothic"/>
                <a:cs typeface="BRMCHV+MS-UIGothic"/>
              </a:rPr>
              <a:t>陵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兰岛</a:t>
            </a:r>
            <a:r>
              <a:rPr sz="1350">
                <a:solidFill>
                  <a:srgbClr val="000404"/>
                </a:solidFill>
                <a:latin typeface="BRMCHV+MS-UIGothic"/>
                <a:cs typeface="BRMCHV+MS-UIGothic"/>
              </a:rPr>
              <a:t>地区。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BRMCHV+MS-UIGothic"/>
                <a:cs typeface="BRMCHV+MS-UIGothic"/>
              </a:rPr>
              <a:t>高原山地气候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011804" y="5324468"/>
            <a:ext cx="7034400" cy="4426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>
                <a:solidFill>
                  <a:srgbClr val="000404"/>
                </a:solidFill>
                <a:latin typeface="OVQRKL+PJICAH+ArialMT"/>
                <a:cs typeface="OVQRKL+PJICAH+ArialMT"/>
              </a:rPr>
              <a:t>•</a:t>
            </a:r>
            <a:r>
              <a:rPr sz="1400" spc="759">
                <a:solidFill>
                  <a:srgbClr val="000404"/>
                </a:solidFill>
                <a:latin typeface="Times New Roman"/>
                <a:cs typeface="Times New Roman"/>
              </a:rPr>
              <a:t> </a:t>
            </a:r>
            <a:r>
              <a:rPr sz="1350">
                <a:solidFill>
                  <a:srgbClr val="000404"/>
                </a:solidFill>
                <a:latin typeface="BRMCHV+MS-UIGothic"/>
                <a:cs typeface="BRMCHV+MS-UIGothic"/>
              </a:rPr>
              <a:t>高原山地气候：全年低温，降水稀少，主要分布在青藏高原和喜</a:t>
            </a:r>
            <a:r>
              <a:rPr sz="1350">
                <a:solidFill>
                  <a:srgbClr val="000404"/>
                </a:solidFill>
                <a:latin typeface="SimSun"/>
                <a:cs typeface="SimSun"/>
              </a:rPr>
              <a:t>马</a:t>
            </a:r>
            <a:r>
              <a:rPr sz="1350">
                <a:solidFill>
                  <a:srgbClr val="000404"/>
                </a:solidFill>
                <a:latin typeface="BRMCHV+MS-UIGothic"/>
                <a:cs typeface="BRMCHV+MS-UIGothic"/>
              </a:rPr>
              <a:t>拉雅山脉地区。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29080" y="291728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FFFFFF"/>
                </a:solidFill>
                <a:latin typeface="FAPDFH+UITVAS+MicrosoftYaHei-Bold"/>
                <a:cs typeface="FAPDFH+UITVAS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82465" y="3171800"/>
            <a:ext cx="7229475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59AE93"/>
                </a:solidFill>
                <a:latin typeface="BRMCHV+MS-UIGothic"/>
                <a:cs typeface="BRMCHV+MS-UIGothic"/>
              </a:rPr>
              <a:t>全球气候</a:t>
            </a: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变</a:t>
            </a:r>
            <a:r>
              <a:rPr sz="4500">
                <a:solidFill>
                  <a:srgbClr val="59AE93"/>
                </a:solidFill>
                <a:latin typeface="BRMCHV+MS-UIGothic"/>
                <a:cs typeface="BRMCHV+MS-UIGothic"/>
              </a:rPr>
              <a:t>化的</a:t>
            </a: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应对</a:t>
            </a:r>
            <a:r>
              <a:rPr sz="4500">
                <a:solidFill>
                  <a:srgbClr val="59AE93"/>
                </a:solidFill>
                <a:latin typeface="BRMCHV+MS-UIGothic"/>
                <a:cs typeface="BRMCHV+MS-UIGothic"/>
              </a:rPr>
              <a:t>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https://d.book118.com/508067077073006045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BRMCHV+MS-UIGothic</vt:lpstr>
      <vt:lpstr>SimSun</vt:lpstr>
      <vt:lpstr>FAPDFH+UITVAS+MicrosoftYaHei-Bold</vt:lpstr>
      <vt:lpstr>OVQRKL+PJICAH+ArialMT</vt:lpstr>
      <vt:lpstr>Times New Roman</vt:lpstr>
      <vt:lpstr>PLKSJG+MQBVOB+MicrosoftYaHei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2024-09-26T03:03:21.715</cp:lastPrinted>
  <dcterms:created xsi:type="dcterms:W3CDTF">2024-09-25T19:03:21Z</dcterms:created>
  <dcterms:modified xsi:type="dcterms:W3CDTF">2024-09-25T19:03:22Z</dcterms:modified>
</cp:coreProperties>
</file>