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7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07662-EB17-4CD9-B745-1A290307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1A51-A8F5-4C16-A004-972B5B240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80E11-BCB2-4248-9374-296D29FC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984D8-EFE6-4AE1-A8E9-B6AA3B92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4309E-FD1F-4275-97B8-1F1DDC37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7B1806-575E-464F-9648-680019BF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874E0B-D433-436F-AA98-D20165E2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13591-C36B-4435-9444-790ED7A1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D1A54-B755-40CE-B02F-91D67924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E8301-4FD4-45E5-AFC9-FF18ADBA0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EE70C-525C-4269-A14F-D0037807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875" r:id="rId2"/>
    <p:sldLayoutId id="2147486876" r:id="rId3"/>
    <p:sldLayoutId id="2147486877" r:id="rId4"/>
    <p:sldLayoutId id="2147486878" r:id="rId5"/>
    <p:sldLayoutId id="2147486879" r:id="rId6"/>
    <p:sldLayoutId id="2147486880" r:id="rId7"/>
    <p:sldLayoutId id="2147486881" r:id="rId8"/>
    <p:sldLayoutId id="2147486882" r:id="rId9"/>
    <p:sldLayoutId id="2147486883" r:id="rId10"/>
    <p:sldLayoutId id="214748688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202403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投资银行家就业形势分析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投资银行家就业市场概述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投资银行家就业形势现状分析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影响投资银行家就业形势的主要因素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投资银行家就业形势的未来预测与展望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应对当前投资银行家就业形势的建议与策略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投资银行家就业市场概述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投资银行家的定义与职责</a:t>
            </a:r>
            <a:endParaRPr lang="zh-CN" altLang="en-US"/>
          </a:p>
        </p:txBody>
      </p:sp>
      <p:cxnSp>
        <p:nvCxnSpPr>
          <p:cNvPr id="3145741" name="直接连接符 11"/>
          <p:cNvCxnSpPr/>
          <p:nvPr>
            <p:custDataLst>
              <p:tags r:id="rId2"/>
            </p:custDataLst>
          </p:nvPr>
        </p:nvCxnSpPr>
        <p:spPr>
          <a:xfrm flipH="1" flipV="1">
            <a:off x="3084256" y="1739273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8904" name="文本框 3"/>
          <p:cNvSpPr txBox="1"/>
          <p:nvPr>
            <p:custDataLst>
              <p:tags r:id="rId3"/>
            </p:custDataLst>
          </p:nvPr>
        </p:nvSpPr>
        <p:spPr>
          <a:xfrm>
            <a:off x="2798697" y="1364400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01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06" name="文本框 4"/>
          <p:cNvSpPr txBox="1"/>
          <p:nvPr>
            <p:custDataLst>
              <p:tags r:id="rId4"/>
            </p:custDataLst>
          </p:nvPr>
        </p:nvSpPr>
        <p:spPr>
          <a:xfrm>
            <a:off x="3368601" y="1365008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定义：投资银行家是从事投资银行业务的专业人士，主要负责为企业提供融资、并购、上市等金融服务。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08" name="文本框 5"/>
          <p:cNvSpPr txBox="1"/>
          <p:nvPr>
            <p:custDataLst>
              <p:tags r:id="rId5"/>
            </p:custDataLst>
          </p:nvPr>
        </p:nvSpPr>
        <p:spPr>
          <a:xfrm>
            <a:off x="3368601" y="1708894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6"/>
            </p:custDataLst>
          </p:nvPr>
        </p:nvSpPr>
        <p:spPr>
          <a:xfrm>
            <a:off x="2798697" y="2156676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02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12" name="文本框 7"/>
          <p:cNvSpPr txBox="1"/>
          <p:nvPr>
            <p:custDataLst>
              <p:tags r:id="rId7"/>
            </p:custDataLst>
          </p:nvPr>
        </p:nvSpPr>
        <p:spPr>
          <a:xfrm>
            <a:off x="3368601" y="2156676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职责：投资银行家需要了解市场动态，分析行业趋势，为客户提供专业的投资建议；同时还需要与客户、合作伙伴等建立良好的关系，拓展业务渠道。  投资银行家的就业市场概述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14" name="文本框 8"/>
          <p:cNvSpPr txBox="1"/>
          <p:nvPr>
            <p:custDataLst>
              <p:tags r:id="rId8"/>
            </p:custDataLst>
          </p:nvPr>
        </p:nvSpPr>
        <p:spPr>
          <a:xfrm>
            <a:off x="3368601" y="2502993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投资银行家的就业市场概述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8916" name="文本框 9"/>
          <p:cNvSpPr txBox="1"/>
          <p:nvPr>
            <p:custDataLst>
              <p:tags r:id="rId9"/>
            </p:custDataLst>
          </p:nvPr>
        </p:nvSpPr>
        <p:spPr>
          <a:xfrm>
            <a:off x="2798697" y="2950775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03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18" name="文本框 10"/>
          <p:cNvSpPr txBox="1"/>
          <p:nvPr>
            <p:custDataLst>
              <p:tags r:id="rId10"/>
            </p:custDataLst>
          </p:nvPr>
        </p:nvSpPr>
        <p:spPr>
          <a:xfrm>
            <a:off x="3368601" y="2950775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市场规模：全球投资银行业规模庞大，涉及的业务范围广泛，为投资银行家提供了丰富的就业机会。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20" name="文本框 12"/>
          <p:cNvSpPr txBox="1"/>
          <p:nvPr>
            <p:custDataLst>
              <p:tags r:id="rId11"/>
            </p:custDataLst>
          </p:nvPr>
        </p:nvSpPr>
        <p:spPr>
          <a:xfrm>
            <a:off x="3368601" y="3295877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8922" name="文本框 16"/>
          <p:cNvSpPr txBox="1"/>
          <p:nvPr>
            <p:custDataLst>
              <p:tags r:id="rId12"/>
            </p:custDataLst>
          </p:nvPr>
        </p:nvSpPr>
        <p:spPr>
          <a:xfrm>
            <a:off x="2798697" y="3743659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04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24" name="文本框 17"/>
          <p:cNvSpPr txBox="1"/>
          <p:nvPr>
            <p:custDataLst>
              <p:tags r:id="rId13"/>
            </p:custDataLst>
          </p:nvPr>
        </p:nvSpPr>
        <p:spPr>
          <a:xfrm>
            <a:off x="3368601" y="3743659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地域分布：投资银行家在全球范围内就业，主要分布在大城市和金融中心。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26" name="文本框 18"/>
          <p:cNvSpPr txBox="1"/>
          <p:nvPr>
            <p:custDataLst>
              <p:tags r:id="rId14"/>
            </p:custDataLst>
          </p:nvPr>
        </p:nvSpPr>
        <p:spPr>
          <a:xfrm>
            <a:off x="3368601" y="4088761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8928" name="文本框 22"/>
          <p:cNvSpPr txBox="1"/>
          <p:nvPr>
            <p:custDataLst>
              <p:tags r:id="rId15"/>
            </p:custDataLst>
          </p:nvPr>
        </p:nvSpPr>
        <p:spPr>
          <a:xfrm>
            <a:off x="2798697" y="4536543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05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30" name="文本框 23"/>
          <p:cNvSpPr txBox="1"/>
          <p:nvPr>
            <p:custDataLst>
              <p:tags r:id="rId16"/>
            </p:custDataLst>
          </p:nvPr>
        </p:nvSpPr>
        <p:spPr>
          <a:xfrm>
            <a:off x="3368601" y="4536543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行业分布：投资银行家主要服务于金融、证券、保险等行业，同时也在企业、政府等领域提供金融服务。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17"/>
            </p:custDataLst>
          </p:nvPr>
        </p:nvSpPr>
        <p:spPr>
          <a:xfrm>
            <a:off x="3368601" y="4881645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8934" name="文本框 32"/>
          <p:cNvSpPr txBox="1"/>
          <p:nvPr>
            <p:custDataLst>
              <p:tags r:id="rId18"/>
            </p:custDataLst>
          </p:nvPr>
        </p:nvSpPr>
        <p:spPr>
          <a:xfrm>
            <a:off x="2798697" y="5329427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06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8936" name="文本框 33"/>
          <p:cNvSpPr txBox="1"/>
          <p:nvPr>
            <p:custDataLst>
              <p:tags r:id="rId19"/>
            </p:custDataLst>
          </p:nvPr>
        </p:nvSpPr>
        <p:spPr>
          <a:xfrm>
            <a:off x="3368601" y="5329427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发展趋势：随着全球经济的发展和金融市场的不断变化，投资银行业务也在不断拓展和创新，为投资银行家提供了更多的发展机会。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8938" name="文本框 34"/>
          <p:cNvSpPr txBox="1"/>
          <p:nvPr>
            <p:custDataLst>
              <p:tags r:id="rId20"/>
            </p:custDataLst>
          </p:nvPr>
        </p:nvSpPr>
        <p:spPr>
          <a:xfrm>
            <a:off x="3368601" y="5674529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43" name="直接连接符 35"/>
          <p:cNvCxnSpPr/>
          <p:nvPr>
            <p:custDataLst>
              <p:tags r:id="rId21"/>
            </p:custDataLst>
          </p:nvPr>
        </p:nvCxnSpPr>
        <p:spPr>
          <a:xfrm flipH="1" flipV="1">
            <a:off x="3084256" y="2501171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5" name="直接连接符 36"/>
          <p:cNvCxnSpPr/>
          <p:nvPr>
            <p:custDataLst>
              <p:tags r:id="rId22"/>
            </p:custDataLst>
          </p:nvPr>
        </p:nvCxnSpPr>
        <p:spPr>
          <a:xfrm flipH="1" flipV="1">
            <a:off x="3084256" y="3301953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7" name="直接连接符 37"/>
          <p:cNvCxnSpPr/>
          <p:nvPr>
            <p:custDataLst>
              <p:tags r:id="rId23"/>
            </p:custDataLst>
          </p:nvPr>
        </p:nvCxnSpPr>
        <p:spPr>
          <a:xfrm flipH="1" flipV="1">
            <a:off x="3084256" y="4102735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49" name="直接连接符 38"/>
          <p:cNvCxnSpPr/>
          <p:nvPr>
            <p:custDataLst>
              <p:tags r:id="rId24"/>
            </p:custDataLst>
          </p:nvPr>
        </p:nvCxnSpPr>
        <p:spPr>
          <a:xfrm flipH="1" flipV="1">
            <a:off x="3084256" y="4903518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投资银行家就业市场的规模与增长</a:t>
            </a:r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市场规模：全球投资银行家就业市场的规模庞大，涵盖了多个国家和地区。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增长趋势：随着全球经济的复苏和金融市场的繁荣，投资银行家就业市场呈现出稳步增长的趋势。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增长动力：主要增长动力包括全球经济一体化、金融市场创新和科技进步等。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未来展望：未来，投资银行家就业市场将继续保持增长势头，但同时也面临着一些挑战和不确定性。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主要就业领域与行业趋势</a:t>
            </a:r>
            <a:endParaRPr lang="zh-CN" altLang="en-US"/>
          </a:p>
        </p:txBody>
      </p:sp>
      <p:sp>
        <p:nvSpPr>
          <p:cNvPr id="1049016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0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2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主要就业领域：投资银行、证券公司、基金公司、私募股权机构等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6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行业趋势：金融市场不断扩大，投资银行家需求增加；新兴科技领域如人工智能、大数据等对投资银行家提出新的要求；全球经济一体化趋势加强，跨国投资银行家需求增加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投资银行家就业形势现状分析</a:t>
            </a:r>
            <a:endParaRPr lang="zh-CN" altLang="en-US"/>
          </a:p>
        </p:txBody>
      </p:sp>
      <p:sp>
        <p:nvSpPr>
          <p:cNvPr id="104906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当前投资银行家就业形势概况</a:t>
            </a:r>
            <a:endParaRPr lang="zh-CN" altLang="en-US"/>
          </a:p>
        </p:txBody>
      </p:sp>
      <p:sp>
        <p:nvSpPr>
          <p:cNvPr id="10491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投资银行家就业市场现状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投资银行家就业市场影响因素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投资银行家就业市场前景展望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投资银行家就业市场趋势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不同地区、城市的就业机会与竞争情况</a:t>
            </a:r>
            <a:endParaRPr lang="zh-CN" altLang="en-US"/>
          </a:p>
        </p:txBody>
      </p:sp>
      <p:sp>
        <p:nvSpPr>
          <p:cNvPr id="104918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r>
              <a:rPr lang="zh-CN" altLang="en-US"/>
              <a:t>不同地区投资银行家就业机会：  * 一线城市：如北京、上海、广州等，由于经济发达，金融行业繁荣，投资银行家就业机会相对较多，但竞争也较为激烈。 * 新一线城市：如杭州、南京、成都等，近年来经济发展迅速，金融行业逐渐壮大，为投资银行家提供了更多的就业机会。 * 二三线城市：随着国家对中小城市和农村地区发展的重视，这些地区的金融行业也在逐步发展，为投资银行家提供了更多的就业机会。</a:t>
            </a:r>
            <a:endParaRPr lang="zh-CN" altLang="en-US"/>
          </a:p>
          <a:p>
            <a:pPr lvl="1"/>
            <a:r>
              <a:rPr lang="zh-CN" altLang="en-US"/>
              <a:t>* 一线城市：如北京、上海、广州等，由于经济发达，金融行业繁荣，投资银行家就业机会相对较多，但竞争也较为激烈。</a:t>
            </a:r>
            <a:endParaRPr lang="zh-CN" altLang="en-US"/>
          </a:p>
          <a:p>
            <a:pPr lvl="1"/>
            <a:r>
              <a:rPr lang="zh-CN" altLang="en-US"/>
              <a:t>* 新一线城市：如杭州、南京、成都等，近年来经济发展迅速，金融行业逐渐壮大，为投资银行家提供了更多的就业机会。</a:t>
            </a:r>
            <a:endParaRPr lang="zh-CN" altLang="en-US"/>
          </a:p>
          <a:p>
            <a:pPr lvl="1"/>
            <a:r>
              <a:rPr lang="zh-CN" altLang="en-US"/>
              <a:t>* 二三线城市：随着国家对中小城市和农村地区发展的重视，这些地区的金融行业也在逐步发展，为投资银行家提供了更多的就业机会。</a:t>
            </a:r>
            <a:endParaRPr lang="zh-CN" altLang="en-US"/>
          </a:p>
          <a:p>
            <a:r>
              <a:rPr lang="zh-CN" altLang="en-US"/>
              <a:t>不同城市投资银行家就业竞争情况：  * 一线城市：由于金融行业发达，投资银行家数量众多，竞争非常激烈。 * 新一线城市：金融行业正在逐步壮大，但投资银行家数量相对较少，竞争相对较小。 * 二三线城市：金融行业正在发展，但投资银行家数量较少，竞争相对较小。 此外，不同地区和城市的投资银行家就业机会和竞争情况还受到政策、经济、文化等多种因素的影响。因此，在选择就业地区时，需要综合考虑各种因素，做出最适合自己的选择。</a:t>
            </a:r>
            <a:endParaRPr lang="zh-CN" altLang="en-US"/>
          </a:p>
          <a:p>
            <a:pPr lvl="1"/>
            <a:r>
              <a:rPr lang="zh-CN" altLang="en-US"/>
              <a:t>* 一线城市：由于金融行业发达，投资银行家数量众多，竞争非常激烈。</a:t>
            </a:r>
            <a:endParaRPr lang="zh-CN" altLang="en-US"/>
          </a:p>
          <a:p>
            <a:pPr lvl="1"/>
            <a:r>
              <a:rPr lang="zh-CN" altLang="en-US"/>
              <a:t>* 新一线城市：金融行业正在逐步壮大，但投资银行家数量相对较少，竞争相对较小。</a:t>
            </a:r>
            <a:endParaRPr lang="zh-CN" altLang="en-US"/>
          </a:p>
          <a:p>
            <a:pPr lvl="1"/>
            <a:r>
              <a:rPr lang="zh-CN" altLang="en-US"/>
              <a:t>* 二三线城市：金融行业正在发展，但投资银行家数量较少，竞争相对较小。</a:t>
            </a:r>
            <a:endParaRPr lang="zh-CN" altLang="en-US"/>
          </a:p>
          <a:p>
            <a:pPr lvl="1"/>
            <a:r>
              <a:rPr lang="zh-CN" altLang="en-US"/>
              <a:t>此外，不同地区和城市的投资银行家就业机会和竞争情况还受到政策、经济、文化等多种因素的影响。因此，在选择就业地区时，需要综合考虑各种因素，做出最适合自己的选择。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不同类型投资银行家的就业状况比较</a:t>
            </a:r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"/>
            </p:custDataLst>
          </p:nvPr>
        </p:nvSpPr>
        <p:spPr>
          <a:xfrm>
            <a:off x="3962138" y="5580435"/>
            <a:ext cx="4268332" cy="5971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以上内容仅供参考，具体内容可以根据您的需求进行调整优化。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标题"/>
          <p:cNvSpPr txBox="1"/>
          <p:nvPr>
            <p:custDataLst>
              <p:tags r:id="rId3"/>
            </p:custDataLst>
          </p:nvPr>
        </p:nvSpPr>
        <p:spPr>
          <a:xfrm>
            <a:off x="3962138" y="5239284"/>
            <a:ext cx="4268332" cy="2912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不同类型投资银行家的就业状况比较：初级竞争激烈，中级晋升机会较多，高级晋升机会有限  以上内容仅供参考，具体内容可以根据您的需求进行调整优化。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4"/>
            </p:custDataLst>
          </p:nvPr>
        </p:nvSpPr>
        <p:spPr>
          <a:xfrm>
            <a:off x="3962138" y="1705550"/>
            <a:ext cx="4268332" cy="5971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单击此处输入你的项正文，文字是您思想的提炼，请尽量言简赅的意阐述你的观点。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5"/>
            </p:custDataLst>
          </p:nvPr>
        </p:nvSpPr>
        <p:spPr>
          <a:xfrm>
            <a:off x="3962138" y="1364400"/>
            <a:ext cx="4268332" cy="2912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投资银行家的分类：初级、中级、高级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6"/>
            </p:custDataLst>
          </p:nvPr>
        </p:nvSpPr>
        <p:spPr>
          <a:xfrm>
            <a:off x="3962138" y="2674271"/>
            <a:ext cx="4268332" cy="5971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单击此处输入你的项正文，文字是您思想的提炼，请尽量言简赅的意阐述你的观点。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标题"/>
          <p:cNvSpPr txBox="1"/>
          <p:nvPr>
            <p:custDataLst>
              <p:tags r:id="rId7"/>
            </p:custDataLst>
          </p:nvPr>
        </p:nvSpPr>
        <p:spPr>
          <a:xfrm>
            <a:off x="3962138" y="2333121"/>
            <a:ext cx="4268332" cy="2912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初级投资银行家的就业状况：数量多，竞争激烈</a:t>
            </a:r>
            <a:endParaRPr lang="zh-CN" altLang="en-US" sz="10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8"/>
            </p:custDataLst>
          </p:nvPr>
        </p:nvSpPr>
        <p:spPr>
          <a:xfrm>
            <a:off x="3962138" y="3642993"/>
            <a:ext cx="4268332" cy="5971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单击此处输入你的项正文，文字是您思想的提炼，请尽量言简赅的意阐述你的观点。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标题"/>
          <p:cNvSpPr txBox="1"/>
          <p:nvPr>
            <p:custDataLst>
              <p:tags r:id="rId9"/>
            </p:custDataLst>
          </p:nvPr>
        </p:nvSpPr>
        <p:spPr>
          <a:xfrm>
            <a:off x="3962138" y="3301842"/>
            <a:ext cx="4268332" cy="2912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中级投资银行家的就业状况：数量适中，晋升机会较多</a:t>
            </a:r>
            <a:endParaRPr lang="zh-CN" altLang="en-US" sz="16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10"/>
            </p:custDataLst>
          </p:nvPr>
        </p:nvSpPr>
        <p:spPr>
          <a:xfrm>
            <a:off x="3962138" y="4611714"/>
            <a:ext cx="4268332" cy="5971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单击此处输入你的项正文，文字是您思想的提炼，请尽量言简赅的意阐述你的观点。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标题"/>
          <p:cNvSpPr txBox="1"/>
          <p:nvPr>
            <p:custDataLst>
              <p:tags r:id="rId11"/>
            </p:custDataLst>
          </p:nvPr>
        </p:nvSpPr>
        <p:spPr>
          <a:xfrm>
            <a:off x="3962138" y="4270563"/>
            <a:ext cx="4268332" cy="29128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高级投资银行家的就业状况：数量较少，晋升机会有限</a:t>
            </a:r>
            <a:endParaRPr lang="zh-CN" altLang="en-US" sz="16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影响投资银行家就业形势的主要因素</a:t>
            </a:r>
            <a:endParaRPr lang="zh-CN" altLang="en-US"/>
          </a:p>
        </p:txBody>
      </p:sp>
      <p:sp>
        <p:nvSpPr>
          <p:cNvPr id="10492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经济周期与市场波动</a:t>
            </a:r>
            <a:endParaRPr lang="zh-CN" altLang="en-US"/>
          </a:p>
        </p:txBody>
      </p:sp>
      <p:sp>
        <p:nvSpPr>
          <p:cNvPr id="104933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556"/>
          </a:bodyPr>
          <a:lstStyle/>
          <a:p>
            <a:r>
              <a:rPr lang="zh-CN" altLang="en-US"/>
              <a:t>经济周期对投资银行业务的影响  经济周期会对投资银行业的业务规模、交易活跃度以及市场融资需求等方面产生影响。在经济繁荣期，企业融资需求增加，投资银行可以获得更多的业务机会和收入；而在经济衰退期，市场融资需求减少，投资银行业务规模缩减，市场竞争加剧。</a:t>
            </a:r>
            <a:endParaRPr lang="zh-CN" altLang="en-US"/>
          </a:p>
          <a:p>
            <a:pPr lvl="1"/>
            <a:r>
              <a:rPr lang="zh-CN" altLang="en-US"/>
              <a:t>经济周期会对投资银行业的业务规模、交易活跃度以及市场融资需求等方面产生影响。在经济繁荣期，企业融资需求增加，投资银行可以获得更多的业务机会和收入；而在经济衰退期，市场融资需求减少，投资银行业务规模缩减，市场竞争加剧。</a:t>
            </a:r>
            <a:endParaRPr lang="zh-CN" altLang="en-US"/>
          </a:p>
          <a:p>
            <a:r>
              <a:rPr lang="zh-CN" altLang="en-US"/>
              <a:t>市场波动对投资银行业的影响  市场波动包括股票、债券等金融市场的价格波动以及汇率波动等。市场波动会对投资银行业的业务风险、交易策略以及风险管理等方面产生影响。在市场波动较大的情况下，投资银行需要更加谨慎地评估风险和管理风险，同时也需要更加灵活地调整交易策略以应对市场变化。</a:t>
            </a:r>
            <a:endParaRPr lang="zh-CN" altLang="en-US"/>
          </a:p>
          <a:p>
            <a:pPr lvl="1"/>
            <a:r>
              <a:rPr lang="zh-CN" altLang="en-US"/>
              <a:t>市场波动包括股票、债券等金融市场的价格波动以及汇率波动等。市场波动会对投资银行业的业务风险、交易策略以及风险管理等方面产生影响。在市场波动较大的情况下，投资银行需要更加谨慎地评估风险和管理风险，同时也需要更加灵活地调整交易策略以应对市场变化。</a:t>
            </a:r>
            <a:endParaRPr lang="zh-CN" altLang="en-US"/>
          </a:p>
          <a:p>
            <a:r>
              <a:rPr lang="zh-CN" altLang="en-US"/>
              <a:t>投资银行家的就业形势受到经济周期与市场波动的影响  经济周期与市场波动不仅会影响投资银行业的整体业务规模和收入，还会对投资银行家的就业形势产生影响。在经济繁荣期，投资银行业务规模扩大，对投资银行家的需求也会增加；而在经济衰退期，投资银行业务规模缩减，对投资银行家的需求也会减少。同时，市场波动也会对投资银行家的业务风险和职业发展产生影响。</a:t>
            </a:r>
            <a:endParaRPr lang="zh-CN" altLang="en-US"/>
          </a:p>
          <a:p>
            <a:pPr lvl="1"/>
            <a:r>
              <a:rPr lang="zh-CN" altLang="en-US"/>
              <a:t>经济周期与市场波动不仅会影响投资银行业的整体业务规模和收入，还会对投资银行家的就业形势产生影响。在经济繁荣期，投资银行业务规模扩大，对投资银行家的需求也会增加；而在经济衰退期，投资银行业务规模缩减，对投资银行家的需求也会减少。同时，市场波动也会对投资银行家的业务风险和职业发展产生影响。</a:t>
            </a:r>
            <a:endParaRPr lang="zh-CN" altLang="en-US"/>
          </a:p>
          <a:p>
            <a:r>
              <a:rPr lang="zh-CN" altLang="en-US"/>
              <a:t>投资银行家需要关注经济周期与市场波动  作为投资银行家，需要密切关注经济周期与市场波动的情况，以便及时调整自己的业务策略和风险管理措施。同时，还需要不断提升自己的专业素养和综合能力，以应对不断变化的市场环境和客户需求。</a:t>
            </a:r>
            <a:endParaRPr lang="zh-CN" altLang="en-US"/>
          </a:p>
          <a:p>
            <a:pPr lvl="1"/>
            <a:r>
              <a:rPr lang="zh-CN" altLang="en-US"/>
              <a:t>作为投资银行家，需要密切关注经济周期与市场波动的情况，以便及时调整自己的业务策略和风险管理措施。同时，还需要不断提升自己的专业素养和综合能力，以应对不断变化的市场环境和客户需求。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https://d.book118.com/508102024032006027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2_1"/>
  <p:tag name="KSO_WM_UNIT_INDEX" val="1_2_1"/>
  <p:tag name="KSO_WM_UNIT_LAYERLEVEL" val="1_1_1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1_1"/>
  <p:tag name="KSO_WM_UNIT_INDEX" val="1_1_1"/>
  <p:tag name="KSO_WM_UNIT_LAYERLEVEL" val="1_1_1"/>
  <p:tag name="KSO_WM_UNIT_PRESET_TEXT" val="01"/>
  <p:tag name="KSO_WM_UNIT_SUBTYPE" val="d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2_2"/>
  <p:tag name="KSO_WM_UNIT_INDEX" val="1_2_2"/>
  <p:tag name="KSO_WM_UNIT_LAYERLEVEL" val="1_1_1"/>
  <p:tag name="KSO_WM_UNIT_PRESET_TEXT" val="02"/>
  <p:tag name="KSO_WM_UNIT_SUBTYPE" val="d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3_2"/>
  <p:tag name="KSO_WM_UNIT_INDEX" val="1_3_2"/>
  <p:tag name="KSO_WM_UNIT_LAYERLEVEL" val="1_1_1"/>
  <p:tag name="KSO_WM_UNIT_PRESET_TEXT" val="03"/>
  <p:tag name="KSO_WM_UNIT_SUBTYPE" val="d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4_2"/>
  <p:tag name="KSO_WM_UNIT_INDEX" val="1_4_2"/>
  <p:tag name="KSO_WM_UNIT_LAYERLEVEL" val="1_1_1"/>
  <p:tag name="KSO_WM_UNIT_PRESET_TEXT" val="04"/>
  <p:tag name="KSO_WM_UNIT_SUBTYPE" val="d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5_2"/>
  <p:tag name="KSO_WM_UNIT_INDEX" val="1_5_2"/>
  <p:tag name="KSO_WM_UNIT_LAYERLEVEL" val="1_1_1"/>
  <p:tag name="KSO_WM_UNIT_PRESET_TEXT" val="05"/>
  <p:tag name="KSO_WM_UNIT_SUBTYPE" val="d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  <p:tag name="KSO_WM_UNIT_VALUE" val="2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5_1"/>
  <p:tag name="KSO_WM_UNIT_INDEX" val="1_5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6_2"/>
  <p:tag name="KSO_WM_UNIT_INDEX" val="1_6_2"/>
  <p:tag name="KSO_WM_UNIT_LAYERLEVEL" val="1_1_1"/>
  <p:tag name="KSO_WM_UNIT_PRESET_TEXT" val="06"/>
  <p:tag name="KSO_WM_UNIT_SUBTYPE" val="d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6_1"/>
  <p:tag name="KSO_WM_UNIT_INDEX" val="1_6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3_1"/>
  <p:tag name="KSO_WM_UNIT_INDEX" val="1_3_1"/>
  <p:tag name="KSO_WM_UNIT_LAYERLEVEL" val="1_1_1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4_1"/>
  <p:tag name="KSO_WM_UNIT_INDEX" val="1_4_1"/>
  <p:tag name="KSO_WM_UNIT_LAYERLEVEL" val="1_1_1"/>
  <p:tag name="KSO_WM_UNIT_TYPE" val="m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5_1"/>
  <p:tag name="KSO_WM_UNIT_INDEX" val="1_5_1"/>
  <p:tag name="KSO_WM_UNIT_LAYERLEVEL" val="1_1_1"/>
  <p:tag name="KSO_WM_UNIT_TYPE" val="m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6_1"/>
  <p:tag name="KSO_WM_UNIT_INDEX" val="1_6_1"/>
  <p:tag name="KSO_WM_UNIT_LAYERLEVEL" val="1_1_1"/>
  <p:tag name="KSO_WM_UNIT_TYPE" val="m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獅尾XD珍珠SC-Light</vt:lpstr>
      <vt:lpstr>Wingdings</vt:lpstr>
      <vt:lpstr>宋体</vt:lpstr>
      <vt:lpstr>Office Theme</vt:lpstr>
      <vt:lpstr>投资银行家就业形势分析</vt:lpstr>
      <vt:lpstr>目录</vt:lpstr>
      <vt:lpstr>添加章节标题</vt:lpstr>
      <vt:lpstr>投资银行家就业市场概述</vt:lpstr>
      <vt:lpstr>PowerPoint Presentation</vt:lpstr>
      <vt:lpstr>投资银行家的定义与职责</vt:lpstr>
      <vt:lpstr>投资银行家就业市场的规模与增长</vt:lpstr>
      <vt:lpstr>主要就业领域与行业趋势</vt:lpstr>
      <vt:lpstr>投资银行家就业形势现状分析</vt:lpstr>
      <vt:lpstr>PowerPoint Presentation</vt:lpstr>
      <vt:lpstr>当前投资银行家就业形势概况</vt:lpstr>
      <vt:lpstr>不同地区、城市的就业机会与竞争情况</vt:lpstr>
      <vt:lpstr>不同类型投资银行家的就业状况比较</vt:lpstr>
      <vt:lpstr>影响投资银行家就业形势的主要因素</vt:lpstr>
      <vt:lpstr>PowerPoint Presentation</vt:lpstr>
      <vt:lpstr>经济周期与市场波动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2024-09-04T22:16:58.269</cp:lastPrinted>
  <dcterms:created xsi:type="dcterms:W3CDTF">2024-09-04T14:16:58Z</dcterms:created>
  <dcterms:modified xsi:type="dcterms:W3CDTF">2024-09-04T14:17:00Z</dcterms:modified>
</cp:coreProperties>
</file>