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xlsx" ContentType="application/vnd.openxmlformats-officedocument.spreadsheetml.sheet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charts/chart1.xml" ContentType="application/vnd.openxmlformats-officedocument.drawingml.chart+xml"/>
  <Override PartName="/ppt/charts/chart10.xml" ContentType="application/vnd.openxmlformats-officedocument.drawingml.chart+xml"/>
  <Override PartName="/ppt/charts/chart11.xml" ContentType="application/vnd.openxmlformats-officedocument.drawingml.chart+xml"/>
  <Override PartName="/ppt/charts/chart12.xml" ContentType="application/vnd.openxmlformats-officedocument.drawingml.chart+xml"/>
  <Override PartName="/ppt/charts/chart13.xml" ContentType="application/vnd.openxmlformats-officedocument.drawingml.chart+xml"/>
  <Override PartName="/ppt/charts/chart14.xml" ContentType="application/vnd.openxmlformats-officedocument.drawingml.chart+xml"/>
  <Override PartName="/ppt/charts/chart15.xml" ContentType="application/vnd.openxmlformats-officedocument.drawingml.chart+xml"/>
  <Override PartName="/ppt/charts/chart16.xml" ContentType="application/vnd.openxmlformats-officedocument.drawingml.chart+xml"/>
  <Override PartName="/ppt/charts/chart17.xml" ContentType="application/vnd.openxmlformats-officedocument.drawingml.chart+xml"/>
  <Override PartName="/ppt/charts/chart18.xml" ContentType="application/vnd.openxmlformats-officedocument.drawingml.chart+xml"/>
  <Override PartName="/ppt/charts/chart19.xml" ContentType="application/vnd.openxmlformats-officedocument.drawingml.chart+xml"/>
  <Override PartName="/ppt/charts/chart2.xml" ContentType="application/vnd.openxmlformats-officedocument.drawingml.chart+xml"/>
  <Override PartName="/ppt/charts/chart20.xml" ContentType="application/vnd.openxmlformats-officedocument.drawingml.chart+xml"/>
  <Override PartName="/ppt/charts/chart21.xml" ContentType="application/vnd.openxmlformats-officedocument.drawingml.chart+xml"/>
  <Override PartName="/ppt/charts/chart22.xml" ContentType="application/vnd.openxmlformats-officedocument.drawingml.chart+xml"/>
  <Override PartName="/ppt/charts/chart23.xml" ContentType="application/vnd.openxmlformats-officedocument.drawingml.chart+xml"/>
  <Override PartName="/ppt/charts/chart24.xml" ContentType="application/vnd.openxmlformats-officedocument.drawingml.chart+xml"/>
  <Override PartName="/ppt/charts/chart25.xml" ContentType="application/vnd.openxmlformats-officedocument.drawingml.chart+xml"/>
  <Override PartName="/ppt/charts/chart26.xml" ContentType="application/vnd.openxmlformats-officedocument.drawingml.chart+xml"/>
  <Override PartName="/ppt/charts/chart27.xml" ContentType="application/vnd.openxmlformats-officedocument.drawingml.chart+xml"/>
  <Override PartName="/ppt/charts/chart28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ppt/charts/chart7.xml" ContentType="application/vnd.openxmlformats-officedocument.drawingml.chart+xml"/>
  <Override PartName="/ppt/charts/chart8.xml" ContentType="application/vnd.openxmlformats-officedocument.drawingml.chart+xml"/>
  <Override PartName="/ppt/charts/chart9.xml" ContentType="application/vnd.openxmlformats-officedocument.drawingml.chart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charts/_rels/chart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.xlsx" /></Relationships>
</file>

<file path=ppt/charts/_rels/chart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.xlsx" /></Relationships>
</file>

<file path=ppt/charts/_rels/chart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.xlsx" /></Relationships>
</file>

<file path=ppt/charts/_rels/chart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4.xlsx" /></Relationships>
</file>

<file path=ppt/charts/_rels/chart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5.xlsx" /></Relationships>
</file>

<file path=ppt/charts/_rels/chart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6.xlsx" /></Relationships>
</file>

<file path=ppt/charts/_rels/chart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7.xlsx" /></Relationships>
</file>

<file path=ppt/charts/_rels/chart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8.xlsx" /></Relationships>
</file>

<file path=ppt/charts/_rels/chart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9.xlsx" /></Relationships>
</file>

<file path=ppt/charts/_rels/chart1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0.xlsx" /></Relationships>
</file>

<file path=ppt/charts/_rels/chart1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1.xlsx" /></Relationships>
</file>

<file path=ppt/charts/_rels/chart1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2.xlsx" /></Relationships>
</file>

<file path=ppt/charts/_rels/chart1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3.xlsx" /></Relationships>
</file>

<file path=ppt/charts/_rels/chart1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4.xlsx" /></Relationships>
</file>

<file path=ppt/charts/_rels/chart1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5.xlsx" /></Relationships>
</file>

<file path=ppt/charts/_rels/chart1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6.xlsx" /></Relationships>
</file>

<file path=ppt/charts/_rels/chart1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7.xlsx" /></Relationships>
</file>

<file path=ppt/charts/_rels/chart1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8.xlsx" /></Relationships>
</file>

<file path=ppt/charts/_rels/chart1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9.xlsx" /></Relationships>
</file>

<file path=ppt/charts/_rels/chart2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0.xlsx" /></Relationships>
</file>

<file path=ppt/charts/_rels/chart2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1.xlsx" /></Relationships>
</file>

<file path=ppt/charts/_rels/chart2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2.xlsx" /></Relationships>
</file>

<file path=ppt/charts/_rels/chart2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3.xlsx" /></Relationships>
</file>

<file path=ppt/charts/_rels/chart2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4.xlsx" /></Relationships>
</file>

<file path=ppt/charts/_rels/chart2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5.xlsx" /></Relationships>
</file>

<file path=ppt/charts/_rels/chart2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6.xlsx" /></Relationships>
</file>

<file path=ppt/charts/_rels/chart2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7.xlsx" /></Relationships>
</file>

<file path=ppt/charts/_rels/chart2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8.xlsx" /></Relationships>
</file>

<file path=ppt/charts/chart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Repared!$A$1:$A$1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Repared!$B$1:$B$2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Repared!$C$1:$C$2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Repared!$D$1:$D$1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Repared!$E$1:$E$2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Repared!$F$1:$F$2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Repared!$G$1:$G$1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Repared!$H$1:$H$2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Repared!$I$1:$I$2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Repared!$J$1:$J$1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Repared!$K$1:$K$2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Repared!$L$1:$L$2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Repared!$M$1:$M$1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Repared!$N$1:$N$2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Repared!$O$1:$O$2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Repared!$P$1:$P$1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Repared!$Q$1:$Q$2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Repared!$R$1:$R$2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Repared!$S$1:$S$1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Repared!$T$1:$T$2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Repared!$U$1:$U$2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Repared!$V$1:$V$1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Repared!$W$1:$W$2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Repared!$X$1:$X$2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Repared!$Y$1:$Y$1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Repared!$Z$1:$Z$2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Repared!$[$1:$[$2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Repared!$\$1:$\$1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Repared!$]$1:$]$2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Repared!$^$1:$^$2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Repared!$_$1:$_$1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Repared!$`$1:$`$2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Repared!$a$1:$a$2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Repared!$b$1:$b$1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Repared!$c$1:$c$2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Repared!$d$1:$d$2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Repared!$e$1:$e$1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Repared!$f$1:$f$2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Repared!$g$1:$g$2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Repared!$h$1:$h$1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Repared!$i$1:$i$2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Repared!$j$1:$j$2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Repared!$k$1:$k$1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Repared!$l$1:$l$2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Repared!$m$1:$m$2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Repared!$n$1:$n$1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Repared!$o$1:$o$2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Repared!$p$1:$p$2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Repared!$q$1:$q$1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Repared!$r$1:$r$2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Repared!$s$1:$s$2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Repared!$t$1:$t$1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Repared!$u$1:$u$2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Repared!$v$1:$v$2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Repared!$w$1:$w$1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Repared!$x$1:$x$2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Repared!$y$1:$y$2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Repared!$z$1:$z$1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Repared!${$1:${$2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Repared!$|$1:$|$2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Repared!$}$1:$}$1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Repared!$~$1:$~$2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Repared!$$1:$$2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Repared!$$1:$$1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Repared!$$1:$$2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Repared!$$1:$$2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Repared!$$1:$$1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Repared!$$1:$$2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Repared!$$1:$$2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Repared!$$1:$$1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Repared!$$1:$$2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Repared!$$1:$$2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Repared!$$1:$$1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Repared!$$1:$$2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Repared!$$1:$$2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Repared!$$1:$$1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Repared!$$1:$$2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Repared!$$1:$$2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Repared!$$1:$$1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Repared!$$1:$$2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Repared!$$1:$$2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Repared!$$1:$$1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Repared!$$1:$$2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Repared!$$1:$$2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572B916-76EF-45A2-9DF8-116EF33C6C9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9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9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9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0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0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0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06AF8C-9CFE-4DAE-A584-A2E54D189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192DA7-DC1D-4E70-BF35-9146BAB9F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A6906-200F-4789-9C73-760AC78FF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27B578-A18A-4DC6-B6CF-2358C7F57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35438C-E9B4-4DF1-9E22-0533475A1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72BD01-9B6F-4ED3-9383-A7E28161D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D3F32B-DA59-4A9B-9318-ABF4F5A0E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5973BC-04C0-41ED-B93C-C45121021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6FCB30-88A1-4258-9405-D7B90C1C5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94F6EF-B6BA-4D20-B14D-EBFBC2E68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994859-3553-49CC-8217-E90EB37FB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846B71F-F855-494C-B72A-F153D275441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1D816BB-CBD5-49EC-8318-1949E1B1EB3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.xml" /><Relationship Id="rId3" Type="http://schemas.openxmlformats.org/officeDocument/2006/relationships/chart" Target="../charts/chart2.xml" /><Relationship Id="rId4" Type="http://schemas.openxmlformats.org/officeDocument/2006/relationships/chart" Target="../charts/chart3.xml" /><Relationship Id="rId5" Type="http://schemas.openxmlformats.org/officeDocument/2006/relationships/chart" Target="../charts/chart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5.xml" /><Relationship Id="rId3" Type="http://schemas.openxmlformats.org/officeDocument/2006/relationships/chart" Target="../charts/chart6.xml" /><Relationship Id="rId4" Type="http://schemas.openxmlformats.org/officeDocument/2006/relationships/chart" Target="../charts/chart7.xml" /><Relationship Id="rId5" Type="http://schemas.openxmlformats.org/officeDocument/2006/relationships/chart" Target="../charts/chart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9.xml" /><Relationship Id="rId3" Type="http://schemas.openxmlformats.org/officeDocument/2006/relationships/chart" Target="../charts/chart10.xml" /><Relationship Id="rId4" Type="http://schemas.openxmlformats.org/officeDocument/2006/relationships/chart" Target="../charts/chart11.xml" /><Relationship Id="rId5" Type="http://schemas.openxmlformats.org/officeDocument/2006/relationships/chart" Target="../charts/char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3.xml" /><Relationship Id="rId3" Type="http://schemas.openxmlformats.org/officeDocument/2006/relationships/chart" Target="../charts/chart14.xml" /><Relationship Id="rId4" Type="http://schemas.openxmlformats.org/officeDocument/2006/relationships/chart" Target="../charts/chart15.xml" /><Relationship Id="rId5" Type="http://schemas.openxmlformats.org/officeDocument/2006/relationships/chart" Target="../charts/char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7.xml" /><Relationship Id="rId3" Type="http://schemas.openxmlformats.org/officeDocument/2006/relationships/chart" Target="../charts/chart18.xml" /><Relationship Id="rId4" Type="http://schemas.openxmlformats.org/officeDocument/2006/relationships/chart" Target="../charts/chart19.xml" /><Relationship Id="rId5" Type="http://schemas.openxmlformats.org/officeDocument/2006/relationships/chart" Target="../charts/chart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21.xml" /><Relationship Id="rId3" Type="http://schemas.openxmlformats.org/officeDocument/2006/relationships/chart" Target="../charts/chart22.xml" /><Relationship Id="rId4" Type="http://schemas.openxmlformats.org/officeDocument/2006/relationships/chart" Target="../charts/chart23.xml" /><Relationship Id="rId5" Type="http://schemas.openxmlformats.org/officeDocument/2006/relationships/chart" Target="../charts/chart2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25.xml" /><Relationship Id="rId3" Type="http://schemas.openxmlformats.org/officeDocument/2006/relationships/chart" Target="../charts/chart26.xml" /><Relationship Id="rId4" Type="http://schemas.openxmlformats.org/officeDocument/2006/relationships/chart" Target="../charts/chart27.xml" /><Relationship Id="rId5" Type="http://schemas.openxmlformats.org/officeDocument/2006/relationships/chart" Target="../charts/chart2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12114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/>
          <p:cNvPicPr/>
          <p:nvPr/>
        </p:nvPicPr>
        <p:blipFill>
          <a:blip r:embed="rId2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algn="ctr" defTabSz="914400">
              <a:lnSpc>
                <a:spcPct val="110000"/>
              </a:lnSpc>
              <a:spcAft>
                <a:spcPts val="1001"/>
              </a:spcAft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安全生产监管整改培训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513792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 additive="repl">
                                        <p:cTn id="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15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安全生产监管整改培训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安全风险识别与评估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安全生产技术装备培训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安全生产文化建设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安全检查与督导培训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Shape 541"/>
          <p:cNvSpPr/>
          <p:nvPr/>
        </p:nvSpPr>
        <p:spPr>
          <a:xfrm rot="10800000" flipV="1">
            <a:off x="360" y="2880"/>
            <a:ext cx="1206360" cy="1256400"/>
          </a:xfrm>
          <a:custGeom>
            <a:gdLst>
              <a:gd name="textAreaLeft" fmla="*/ 0 w 1206360"/>
              <a:gd name="textAreaRight" fmla="*/ 1206720 w 1206360"/>
              <a:gd name="textAreaTop" fmla="*/ 360 h 1256400"/>
              <a:gd name="textAreaBottom" fmla="*/ 1257120 h 1256400"/>
            </a:gdLst>
            <a:rect l="textAreaLeft" t="textAreaTop" r="textAreaRight" b="textAreaBottom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6DBACE"/>
          </a:solidFill>
          <a:ln w="12700">
            <a:noFill/>
          </a:ln>
        </p:spPr>
        <p:style>
          <a:lnRef idx="0"/>
          <a:fillRef idx="0"/>
          <a:effectRef idx="0"/>
          <a:fontRef idx="minor"/>
        </p:style>
        <p:txBody>
          <a:bodyPr lIns="19080" tIns="19080" rIns="19080" bIns="19080" anchor="ctr">
            <a:noAutofit/>
          </a:bodyPr>
          <a:lstStyle/>
          <a:p>
            <a:pPr algn="ctr" defTabSz="412920">
              <a:lnSpc>
                <a:spcPct val="100000"/>
              </a:lnSpc>
            </a:pPr>
            <a:endParaRPr lang="en-US" sz="1500" b="0" strike="noStrike" spc="-1">
              <a:solidFill>
                <a:srgbClr val="000000"/>
              </a:solidFill>
              <a:latin typeface="Helvetica Light"/>
              <a:ea typeface="Helvetica Ligh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安全生产监管整改培训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安全生产监管整改培训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安全生产监管整改培训是保障员工生命财产安全的重要环节。监管整改的背景和意义在于规范生产秩序，提高工作效率。培训目标和方法包括普及安全知识、强化责任意识和培养安全技能。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9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安全生产基本概念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明确安全生产的概念和范围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安全生产的定义和范围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规范责任的划分和落实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安全生产责任制度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总结相关法律法规内容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安全生产法律法规概述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01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103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安全生产管理体系的建立与改进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风险评估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方案制定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持续优化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安全生产管理体系的运行和评估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监督检查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绩效评价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风险预警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安全生产管理体系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安全生产管理体系的要素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组织架构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制度规范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人员配备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16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117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118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19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120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21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22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23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124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25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126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127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28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29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130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131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132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133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134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35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136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137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38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39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140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141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42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143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144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145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46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安全事故防范与应急处置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了解不同类型的安全事故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安全事故的分类和特点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采取有效措施预防事故发生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安全事故防范的措施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掌握应急处理的流程和技巧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安全事故应急处置流程和技巧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157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158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159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60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161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62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63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64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165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66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167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168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69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70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171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172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173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174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175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76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177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178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79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80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181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182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83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184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185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186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87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content"/>
          <p:cNvSpPr/>
          <p:nvPr/>
        </p:nvSpPr>
        <p:spPr>
          <a:xfrm>
            <a:off x="5199840" y="24674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通过本章内容的学习，我们深入了解了安全生产监管整改培训的重要性和内容。建立完善的安全生产管理体系，持续加强安全事故防范与应急处置意识，是企业安全生产的关键。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90" name="图片 1"/>
          <p:cNvPicPr/>
          <p:nvPr/>
        </p:nvPicPr>
        <p:blipFill>
          <a:blip r:embed="rId3"/>
          <a:srcRect l="5972" t="14324" r="70418" b="15094"/>
          <a:stretch>
            <a:fillRect/>
          </a:stretch>
        </p:blipFill>
        <p:spPr>
          <a:xfrm>
            <a:off x="-96840" y="847800"/>
            <a:ext cx="4601520" cy="58543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1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9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第二章 安全风险识别与评估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安全风险识别的概念和意义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风险识别是指通过对工作场所、生产流程和设备等进行全面分析，识别潜在的安全隐患和风险因素，从而及时采取措施进行预防和控制，保障人员生命财产安全。在企业生产经营中，安全风险识别是至关重要的一环，必须高度重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00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安全风险识别的常用方法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定期巡检设备和场所，发现问题及时处理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发现潜在安全隐患，采取预防措施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隐患排查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借鉴过往事故案例，提高警惕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事故案例分析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211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212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213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14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215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16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217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218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219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20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221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222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223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24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225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226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227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228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229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30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231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232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33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34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235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236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37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238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239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240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41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2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2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2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2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2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243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44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故障树分析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分析事故发生的根本原因和路径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47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事件树分析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分析事故发展的可能性和后果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50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HAZOP</a:t>
            </a: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系统性地发现并识别潜在危险及风险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安全风险评估的工具和技术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3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54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风险矩阵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将隐患风险等级化，便于比较和分析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56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257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258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59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260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61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262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263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264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65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266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267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268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69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270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271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272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273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274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75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276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277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78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79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280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281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82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283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284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285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86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2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2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2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2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2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68611" lnSpcReduction="10000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安全风险评估报告的编制和应用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8" name="content"/>
          <p:cNvSpPr/>
          <p:nvPr/>
        </p:nvSpPr>
        <p:spPr>
          <a:xfrm>
            <a:off x="5199840" y="24674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编制安全风险评估报告是对识别的安全风险进行统计和整理，为制定安全防范措施提供依据。报告应包括风险等级、风险来源、风险影响等内容，并根据评估结果进行阐述和分析，为安全管理提供参考依据。报告应及时传达并应用于实际生产中，以保障安全生产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89" name="图片 1"/>
          <p:cNvPicPr/>
          <p:nvPr/>
        </p:nvPicPr>
        <p:blipFill>
          <a:blip r:embed="rId3"/>
          <a:srcRect l="5972" t="14324" r="70418" b="15094"/>
          <a:stretch>
            <a:fillRect/>
          </a:stretch>
        </p:blipFill>
        <p:spPr>
          <a:xfrm>
            <a:off x="-96840" y="847800"/>
            <a:ext cx="4601520" cy="58543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2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安全风险控制策略的选择和实施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通过改进设备技术来降低风险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定期开展员工安全培训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建立健全的安全管理制度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管理措施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0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301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2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303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04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演练评估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定期演练评估预案的有效性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07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绩效考核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根据应对效果对方案进行调整和完善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10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安全风险应对方案的制定和实施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3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14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事故预案制定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明确应急预案和处置流程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16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317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318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319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320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21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322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323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324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25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326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327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328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29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330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331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332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333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334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35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336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337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38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39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340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341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42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343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344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345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46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3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3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3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3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3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3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47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34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4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安全生产技术装备培训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352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53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安全生产技术装备的选用和维护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选用应符合实际需求和标准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维护要定期检查和保养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56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安全生产技术装备的更新和升级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保持设备技术先进性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升级提高生产效率和安全水平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59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安全生产技术装备介绍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62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63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安全生产技术装备的种类和功能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种类包括防护设备、监测设备等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功能为预防事故和保障生产安全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65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366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367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368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369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70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371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372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373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74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375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376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377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78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379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380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381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382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383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84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385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386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87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88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389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390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91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392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393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394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95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3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3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3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3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3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3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安全生产技术装备操作规范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97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遵循操作规程和操作流程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8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安全生产技术装备操作的基本原则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9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按照指导书和培训要求操作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0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安全生产技术装备操作的操作规范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1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及时发现问题并解决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2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安全生产技术装备操作的问题排查和解决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3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4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5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406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407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408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409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410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411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412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413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414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415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416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417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418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19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420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421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422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423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424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25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426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427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428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429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430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431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432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433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434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435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36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4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4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4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4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4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4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4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4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4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4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4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安全生产技术装备故障处理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3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电路故障、机械故障等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安全生产技术装备故障类型和原因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4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4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案例包括设备停机、生产损失等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安全生产技术装备故障处理的案例分析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4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诊断、修复、验证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安全生产技术装备故障处理的基本流程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7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448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4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https://d.book118.com/508112114010006050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160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Helvetica Light</vt:lpstr>
      <vt:lpstr>DejaVu Sans</vt:lpstr>
      <vt:lpstr>Office Theme</vt:lpstr>
      <vt:lpstr>安全生产监管整改培训</vt:lpstr>
      <vt:lpstr>目录</vt:lpstr>
      <vt:lpstr>第1章 安全生产监管整改培训</vt:lpstr>
      <vt:lpstr> </vt:lpstr>
      <vt:lpstr>安全生产基本概念</vt:lpstr>
      <vt:lpstr>安全生产管理体系</vt:lpstr>
      <vt:lpstr>安全事故防范与应急处置</vt:lpstr>
      <vt:lpstr>总结</vt:lpstr>
      <vt:lpstr>第二章 安全风险识别与评估</vt:lpstr>
      <vt:lpstr> </vt:lpstr>
      <vt:lpstr>安全风险识别的常用方法</vt:lpstr>
      <vt:lpstr>安全风险评估的工具和技术</vt:lpstr>
      <vt:lpstr>安全风险评估报告的编制和应用</vt:lpstr>
      <vt:lpstr>安全风险控制策略的选择和实施</vt:lpstr>
      <vt:lpstr>安全风险应对方案的制定和实施</vt:lpstr>
      <vt:lpstr>第3章 安全生产技术装备培训</vt:lpstr>
      <vt:lpstr>安全生产技术装备介绍</vt:lpstr>
      <vt:lpstr>安全生产技术装备操作规范</vt:lpstr>
      <vt:lpstr>安全生产技术装备故障处理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2024-09-29T14:27:34.288</cp:lastPrinted>
  <dcterms:created xsi:type="dcterms:W3CDTF">2024-09-29T06:27:34Z</dcterms:created>
  <dcterms:modified xsi:type="dcterms:W3CDTF">2024-09-29T06:27:37Z</dcterms:modified>
</cp:coreProperties>
</file>