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79F85E-EB19-4823-AAD0-54360C8E1B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A542B3-B626-41F0-833B-44C97D2A4F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59CD03-47DB-4A91-8024-3E56F6217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674667-6A21-47BD-A3EF-9F367CE94D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8D8594-488D-4B8A-9A59-137FB2F848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3489FE-B6D6-4CA4-97C6-5CA41B720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2BFF16-2492-4593-A816-9134B3E0A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72B780-C2B1-44A1-9228-283DEAEC5E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C855A8-CD97-4D83-87C4-CF269F3C5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209866-D317-474E-99F8-D0FA29211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5C2B0-7791-4975-9225-92A115A08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11701401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体格测量汇总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体格测量指标概述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统计分析结果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结果解读与讨论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了解被测量者的身体状况，评估其健康状况和疾病风险。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提供个性化的健康建议和指导，促进被测量者的健康改善。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为医疗机构、科研机构等提供数据支持，推动相关领域的研究和发展。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846" b="16846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本次汇报涵盖被测量者的身高、体重、BMI指数、腰围、臀围、血压等多项体格测量结果。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汇报还将涉及被测量者的年龄、性别、职业等基本信息，以便更全面地评估其身体状况。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针对各项测量结果，将提供相应的解读和建议，帮助被测量者更好地理解自己的身体状况。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7477" r="17477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体格测量指标概述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身高测量时，被测量者需要脱鞋，身体自然站立，头部、臀部、脚跟紧贴测量尺，视线水平。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身高受遗传、营养、运动等多种因素影响，是评估人体生长发育和健康状况的重要指标之一。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2514" b="22514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身高是指人体站立时，从头顶到地面的垂直距离，通常以厘米（cm）为单位进行测量。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9625" b="196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体重是指人体在静止状态下，对地面或支撑物产生的压力，通常以千克（kg）为单位进行测量。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体重测量时，被测量者需要脱鞋、穿轻薄衣物，站在体重秤上，保持身体平稳、呼吸自然。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体重受饮食、运动、代谢等多种因素影响，是评估人体营养状况和肥胖程度的重要指标之一。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体重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539110" y="1500306"/>
            <a:ext cx="4453160" cy="44531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27317" y="1652939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BMI指数（Body Mass Index，身体质量指数）是体重（kg）与身高（m）的平方之比，用于评估人体肥胖程度。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5303897" y="1500306"/>
            <a:ext cx="1289643" cy="4453160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827317" y="3205107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BMI指数计算公式为：BMI = 体重（kg）/ 身高（m）^2。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27317" y="4795486"/>
            <a:ext cx="4178137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根据BMI指数值，可将人体分为偏瘦、正常、超重和肥胖四个等级，不同等级对应不同的健康风险。</a:t>
            </a:r>
          </a:p>
        </p:txBody>
      </p:sp>
      <p:sp>
        <p:nvSpPr>
          <p:cNvPr id="7" name="Freeform 7"/>
          <p:cNvSpPr/>
          <p:nvPr/>
        </p:nvSpPr>
        <p:spPr>
          <a:xfrm>
            <a:off x="5682324" y="1976969"/>
            <a:ext cx="532790" cy="435254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751818" y="3549091"/>
            <a:ext cx="381610" cy="381610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738407" y="5059127"/>
            <a:ext cx="396240" cy="384048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BMI指数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3232606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臀围是指臀部向后最突出部位的水平围长，用软尺在呼气之末、吸气未开始时测量。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4962429"/>
            <a:ext cx="4714229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腰围和臀围的比值（腰臀比）可用于评估腹部肥胖程度和健康风险。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48" r="16748"/>
          <a:stretch>
            <a:fillRect/>
          </a:stretch>
        </p:blipFill>
        <p:spPr>
          <a:xfrm>
            <a:off x="6927891" y="1290438"/>
            <a:ext cx="4828525" cy="4828525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396305" y="4914086"/>
            <a:ext cx="1091477" cy="1091477"/>
            <a:chOff x="5396305" y="4914086"/>
            <a:chExt cx="1091477" cy="1091477"/>
          </a:xfrm>
        </p:grpSpPr>
        <p:sp>
          <p:nvSpPr>
            <p:cNvPr id="6" name="AutoShape 6"/>
            <p:cNvSpPr/>
            <p:nvPr/>
          </p:nvSpPr>
          <p:spPr>
            <a:xfrm>
              <a:off x="5396305" y="4914086"/>
              <a:ext cx="1091477" cy="109147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539437" y="5154753"/>
              <a:ext cx="610142" cy="610142"/>
            </a:xfrm>
            <a:custGeom>
              <a:rect l="l" t="t" r="r" b="b"/>
              <a:pathLst>
                <a:path w="304800" h="304800">
                  <a:moveTo>
                    <a:pt x="310886" y="167269"/>
                  </a:moveTo>
                  <a:cubicBezTo>
                    <a:pt x="310886" y="167269"/>
                    <a:pt x="267148" y="122672"/>
                    <a:pt x="206873" y="122672"/>
                  </a:cubicBezTo>
                  <a:cubicBezTo>
                    <a:pt x="147980" y="122672"/>
                    <a:pt x="89764" y="167269"/>
                    <a:pt x="89764" y="167269"/>
                  </a:cubicBezTo>
                  <a:lnTo>
                    <a:pt x="57064" y="153619"/>
                  </a:lnTo>
                  <a:lnTo>
                    <a:pt x="57064" y="193662"/>
                  </a:lnTo>
                  <a:cubicBezTo>
                    <a:pt x="62217" y="195415"/>
                    <a:pt x="65989" y="200158"/>
                    <a:pt x="65989" y="205902"/>
                  </a:cubicBezTo>
                  <a:cubicBezTo>
                    <a:pt x="65989" y="211703"/>
                    <a:pt x="62141" y="216456"/>
                    <a:pt x="56912" y="218170"/>
                  </a:cubicBezTo>
                  <a:lnTo>
                    <a:pt x="66580" y="245135"/>
                  </a:lnTo>
                  <a:lnTo>
                    <a:pt x="38043" y="245135"/>
                  </a:lnTo>
                  <a:lnTo>
                    <a:pt x="47796" y="217942"/>
                  </a:lnTo>
                  <a:cubicBezTo>
                    <a:pt x="43110" y="215951"/>
                    <a:pt x="39834" y="211322"/>
                    <a:pt x="39834" y="205902"/>
                  </a:cubicBezTo>
                  <a:cubicBezTo>
                    <a:pt x="39834" y="200597"/>
                    <a:pt x="43015" y="196082"/>
                    <a:pt x="47558" y="194024"/>
                  </a:cubicBezTo>
                  <a:lnTo>
                    <a:pt x="47558" y="149647"/>
                  </a:lnTo>
                  <a:lnTo>
                    <a:pt x="0" y="129816"/>
                  </a:lnTo>
                  <a:lnTo>
                    <a:pt x="209255" y="35890"/>
                  </a:lnTo>
                  <a:lnTo>
                    <a:pt x="401241" y="130997"/>
                  </a:lnTo>
                  <a:lnTo>
                    <a:pt x="310886" y="167269"/>
                  </a:lnTo>
                  <a:close/>
                  <a:moveTo>
                    <a:pt x="204492" y="145266"/>
                  </a:moveTo>
                  <a:cubicBezTo>
                    <a:pt x="265128" y="145266"/>
                    <a:pt x="294846" y="177365"/>
                    <a:pt x="294846" y="177365"/>
                  </a:cubicBezTo>
                  <a:lnTo>
                    <a:pt x="294846" y="243945"/>
                  </a:lnTo>
                  <a:cubicBezTo>
                    <a:pt x="294846" y="243945"/>
                    <a:pt x="263938" y="268910"/>
                    <a:pt x="199739" y="268910"/>
                  </a:cubicBezTo>
                  <a:cubicBezTo>
                    <a:pt x="135541" y="268910"/>
                    <a:pt x="114138" y="243945"/>
                    <a:pt x="114138" y="243945"/>
                  </a:cubicBezTo>
                  <a:lnTo>
                    <a:pt x="114138" y="177365"/>
                  </a:lnTo>
                  <a:cubicBezTo>
                    <a:pt x="114138" y="177365"/>
                    <a:pt x="143856" y="145266"/>
                    <a:pt x="204492" y="145266"/>
                  </a:cubicBezTo>
                  <a:close/>
                  <a:moveTo>
                    <a:pt x="203302" y="254641"/>
                  </a:moveTo>
                  <a:cubicBezTo>
                    <a:pt x="245326" y="254641"/>
                    <a:pt x="279397" y="246116"/>
                    <a:pt x="279397" y="235620"/>
                  </a:cubicBezTo>
                  <a:cubicBezTo>
                    <a:pt x="279397" y="225123"/>
                    <a:pt x="245326" y="216599"/>
                    <a:pt x="203302" y="216599"/>
                  </a:cubicBezTo>
                  <a:cubicBezTo>
                    <a:pt x="161277" y="216599"/>
                    <a:pt x="127216" y="225123"/>
                    <a:pt x="127216" y="235620"/>
                  </a:cubicBezTo>
                  <a:cubicBezTo>
                    <a:pt x="127216" y="246116"/>
                    <a:pt x="161277" y="254641"/>
                    <a:pt x="203302" y="2546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5396305" y="316030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396305" y="1478824"/>
            <a:ext cx="1091477" cy="109147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8547" y="3392546"/>
            <a:ext cx="626995" cy="62699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68096" y="1750615"/>
            <a:ext cx="547896" cy="54789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39110" y="1502783"/>
            <a:ext cx="471422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腰围是指经脐部中心的水平围长，或肋最低点与髂嵴上缘两水平线间中点线的围长，用软尺在呼气之末、吸气未开始时测量。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腰围和臀围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1445" r="3144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骨密度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通过X射线或超声波等方法测量骨骼矿物质密度和强度，以评估骨质疏松等骨骼健康问题。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皮褶厚度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用皮褶计测量身体某些部位的皮褶厚度，以评估皮下脂肪分布和肥胖程度。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身体成分分析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通过生物电阻抗等方法测量身体水分、蛋白质、脂肪等成分的含量和比例，以评估身体营养状况和健康状况。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其他相关指标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通过设计问卷，收集被调查者的基本信息和体格测量数据。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体格检查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333" r="16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数据库导入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417" r="17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通过专业的体检机构或医疗机构进行体格检查，获取详细的体格测量数据。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从已有的数据库或电子健康记录系统中导入相关数据。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数据来源及采集方法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对收集到的数据进行初步筛选和清洗，去除重复、异常或无效数据。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将不同来源的数据格式进行统一转换，以便于后续的数据分析。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数据转换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将清洗和转换后的数据进行整合，形成完整的数据库。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数据整合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数据处理流程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https://d.book118.com/508117014014006036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2024-09-15T05:43:55.217</cp:lastPrinted>
  <dcterms:created xsi:type="dcterms:W3CDTF">2024-09-14T21:43:55Z</dcterms:created>
  <dcterms:modified xsi:type="dcterms:W3CDTF">2024-09-14T21:43:57Z</dcterms:modified>
</cp:coreProperties>
</file>