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QWBVSJ+MS-UIGothic"/>
      <p:regular r:id="rId20"/>
    </p:embeddedFont>
    <p:embeddedFont>
      <p:font typeface="HOMNWK+PMFRSP+ArialMT"/>
      <p:regular r:id="rId21"/>
    </p:embeddedFont>
    <p:embeddedFont>
      <p:font typeface="GRGMGK+MRELHD+MicrosoftYaHei-Bold"/>
      <p:regular r:id="rId22"/>
    </p:embeddedFont>
    <p:embeddedFont>
      <p:font typeface="SRPPOB+EGNAUK+MicrosoftYaHei"/>
      <p:regular r:id="rId23"/>
    </p:embeddedFont>
    <p:embeddedFont>
      <p:font typeface="VIJGJK+EGNAUK+MicrosoftYaHei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11256-1B74-47F9-B4E4-8DAC05AB7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49B1A-20D9-4E3E-ADFB-EB29E4D1E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38752-866E-4EF7-802E-5CF01636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E63D1-3719-443B-920E-2790523C1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A88EE-923A-4E71-B3C4-508B6882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32D0D-FB54-4EC4-B636-724BB2D8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08FD0-A2FB-48C7-B669-A51495780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4641E-876A-4228-ABE2-96262D8D9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339FE-D527-4951-938B-53E1538C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91210-5413-4935-A2CC-38A6CA5DE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F9041-77D2-4BA6-A9A9-4262AB582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0105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稳</a:t>
            </a:r>
            <a:r>
              <a:rPr sz="5150" spc="25">
                <a:solidFill>
                  <a:srgbClr val="27DFF4"/>
                </a:solidFill>
                <a:latin typeface="QWBVSJ+MS-UIGothic"/>
                <a:cs typeface="QWBVSJ+MS-UIGothic"/>
              </a:rPr>
              <a:t>恒磁</a:t>
            </a:r>
            <a:r>
              <a:rPr sz="5150" spc="23">
                <a:solidFill>
                  <a:srgbClr val="27DFF4"/>
                </a:solidFill>
                <a:latin typeface="SimSun"/>
                <a:cs typeface="SimSun"/>
              </a:rPr>
              <a:t>场资</a:t>
            </a:r>
            <a:r>
              <a:rPr sz="5150" spc="25">
                <a:solidFill>
                  <a:srgbClr val="27DFF4"/>
                </a:solidFill>
                <a:latin typeface="QWBVSJ+MS-UIGothic"/>
                <a:cs typeface="QWBVSJ+MS-UIGothic"/>
              </a:rPr>
              <a:t>料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QWBVSJ+MS-UIGothic"/>
                <a:cs typeface="QWBVS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439861" cy="35267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OMNWK+PMFRSP+ArialMT"/>
                <a:cs typeface="HOMNWK+PMFRS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恒磁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OMNWK+PMFRSP+ArialMT"/>
                <a:cs typeface="HOMNWK+PMFRS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恒磁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生与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OMNWK+PMFRSP+ArialMT"/>
                <a:cs typeface="HOMNWK+PMFRS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恒磁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量与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OMNWK+PMFRSP+ArialMT"/>
                <a:cs typeface="HOMNWK+PMFRS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恒磁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的相关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OMNWK+PMFRSP+ArialMT"/>
                <a:cs typeface="HOMNWK+PMFRS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恒磁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例分析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OMNWK+PMFRSP+ArialMT"/>
                <a:cs typeface="HOMNWK+PMFRS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恒磁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的学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00B6FF"/>
                </a:solidFill>
                <a:latin typeface="QWBVSJ+MS-UIGothic"/>
                <a:cs typeface="QWBVSJ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WBVSJ+MS-UIGothic"/>
                <a:cs typeface="QWBVSJ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GRGMGK+MRELHD+MicrosoftYaHei-Bold"/>
                <a:cs typeface="GRGMGK+MRELHD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GRGMGK+MRELHD+MicrosoftYaHei-Bold"/>
                <a:cs typeface="GRGMGK+MRELH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稳</a:t>
            </a:r>
            <a:r>
              <a:rPr sz="3800" spc="25">
                <a:solidFill>
                  <a:srgbClr val="27DFF4"/>
                </a:solidFill>
                <a:latin typeface="QWBVSJ+MS-UIGothic"/>
                <a:cs typeface="QWBVSJ+MS-UIGothic"/>
              </a:rPr>
              <a:t>恒磁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场</a:t>
            </a:r>
            <a:r>
              <a:rPr sz="3800" spc="25">
                <a:solidFill>
                  <a:srgbClr val="27DFF4"/>
                </a:solidFill>
                <a:latin typeface="QWBVSJ+MS-UIGothic"/>
                <a:cs typeface="QWBVSJ+MS-UIGothic"/>
              </a:rPr>
              <a:t>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RGMGK+MRELHD+MicrosoftYaHei-Bold"/>
                <a:cs typeface="GRGMGK+MRELHD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RGMGK+MRELHD+MicrosoftYaHei-Bold"/>
                <a:cs typeface="GRGMGK+MRELHD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矢量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WBVSJ+MS-UIGothic"/>
                <a:cs typeface="QWBVSJ+MS-UIGothic"/>
              </a:rPr>
              <a:t>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WBVSJ+MS-UIGothic"/>
                <a:cs typeface="QWBVSJ+MS-UIGothic"/>
              </a:rPr>
              <a:t>矢量的大小可以通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WBVSJ+MS-UIGothic"/>
                <a:cs typeface="QWBVSJ+MS-UIGothic"/>
              </a:rPr>
              <a:t>勾股定理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WBVSJ+MS-UIGothic"/>
                <a:cs typeface="QWBVSJ+MS-UIGothic"/>
              </a:rPr>
              <a:t>算得到，即</a:t>
            </a:r>
            <a:r>
              <a:rPr sz="135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H = sqrt(Hx^2 + Hy^2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+ Hz^2)</a:t>
            </a:r>
            <a:r>
              <a:rPr sz="1350">
                <a:solidFill>
                  <a:srgbClr val="FFFFFF"/>
                </a:solidFill>
                <a:latin typeface="QWBVSJ+MS-UIGothic"/>
                <a:cs typeface="QWBVS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场强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度与磁感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应强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95985" y="4641588"/>
            <a:ext cx="3059674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682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度</a:t>
            </a:r>
            <a:r>
              <a:rPr sz="150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H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是描述磁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弱的物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理量，其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位是安培</a:t>
            </a:r>
            <a:r>
              <a:rPr sz="150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/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米</a:t>
            </a:r>
            <a:r>
              <a:rPr sz="150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(A/m)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4641588"/>
            <a:ext cx="298543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磁感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度</a:t>
            </a:r>
            <a:r>
              <a:rPr sz="150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B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是描述磁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在某一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7425" y="4641588"/>
            <a:ext cx="2967297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31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恒磁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中，磁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度</a:t>
            </a:r>
            <a:r>
              <a:rPr sz="150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H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与磁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度</a:t>
            </a:r>
            <a:r>
              <a:rPr sz="150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B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的关系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：</a:t>
            </a:r>
            <a:r>
              <a:rPr sz="150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B = </a:t>
            </a:r>
            <a:r>
              <a:rPr sz="1500">
                <a:solidFill>
                  <a:srgbClr val="FFFFFF"/>
                </a:solidFill>
                <a:latin typeface="VIJGJK+EGNAUK+MicrosoftYaHei"/>
                <a:cs typeface="VIJGJK+EGNAUK+MicrosoftYaHei"/>
              </a:rPr>
              <a:t>μH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，</a:t>
            </a:r>
          </a:p>
          <a:p>
            <a:pPr marL="3428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其中</a:t>
            </a:r>
            <a:r>
              <a:rPr sz="1500">
                <a:solidFill>
                  <a:srgbClr val="FFFFFF"/>
                </a:solidFill>
                <a:latin typeface="VIJGJK+EGNAUK+MicrosoftYaHei"/>
                <a:cs typeface="VIJGJK+EGNAUK+MicrosoftYaHei"/>
              </a:rPr>
              <a:t>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率，是一个常数。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34559" y="4915908"/>
            <a:ext cx="3093338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85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垂直于它的平面的穿透能力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的物理量，其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位是特斯拉</a:t>
            </a:r>
            <a:r>
              <a:rPr sz="1500">
                <a:solidFill>
                  <a:srgbClr val="FFFFFF"/>
                </a:solidFill>
                <a:latin typeface="SRPPOB+EGNAUK+MicrosoftYaHei"/>
                <a:cs typeface="SRPPOB+EGNAUK+MicrosoftYaHei"/>
              </a:rPr>
              <a:t>(T)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GRGMGK+MRELHD+MicrosoftYaHei-Bold"/>
                <a:cs typeface="GRGMGK+MRELH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稳</a:t>
            </a:r>
            <a:r>
              <a:rPr sz="3800" spc="25">
                <a:solidFill>
                  <a:srgbClr val="27DFF4"/>
                </a:solidFill>
                <a:latin typeface="QWBVSJ+MS-UIGothic"/>
                <a:cs typeface="QWBVSJ+MS-UIGothic"/>
              </a:rPr>
              <a:t>恒磁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场</a:t>
            </a:r>
            <a:r>
              <a:rPr sz="3800" spc="27">
                <a:solidFill>
                  <a:srgbClr val="27DFF4"/>
                </a:solidFill>
                <a:latin typeface="QWBVSJ+MS-UIGothic"/>
                <a:cs typeface="QWBVSJ+MS-UIGothic"/>
              </a:rPr>
              <a:t>的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产</a:t>
            </a:r>
            <a:r>
              <a:rPr sz="3800" spc="27">
                <a:solidFill>
                  <a:srgbClr val="27DFF4"/>
                </a:solidFill>
                <a:latin typeface="QWBVSJ+MS-UIGothic"/>
                <a:cs typeface="QWBVSJ+MS-UIGothic"/>
              </a:rPr>
              <a:t>生与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变</a:t>
            </a:r>
            <a:r>
              <a:rPr sz="3800">
                <a:solidFill>
                  <a:srgbClr val="27DFF4"/>
                </a:solidFill>
                <a:latin typeface="QWBVSJ+MS-UIGothic"/>
                <a:cs typeface="QWBVSJ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恒定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恒磁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RGMGK+MRELHD+MicrosoftYaHei-Bold"/>
                <a:cs typeface="GRGMGK+MRELH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RGMGK+MRELHD+MicrosoftYaHei-Bold"/>
                <a:cs typeface="GRGMGK+MRELH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RGMGK+MRELHD+MicrosoftYaHei-Bold"/>
                <a:cs typeface="GRGMGK+MRELH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WBVSJ+MS-UIGothic"/>
                <a:cs typeface="QWBVSJ+MS-UIGothic"/>
              </a:rPr>
              <a:t>恒定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B6FF"/>
                </a:solidFill>
                <a:latin typeface="QWBVSJ+MS-UIGothic"/>
                <a:cs typeface="QWBVSJ+MS-UIGothic"/>
              </a:rPr>
              <a:t>流的定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WBVSJ+MS-UIGothic"/>
                <a:cs typeface="QWBVSJ+MS-UIGothic"/>
              </a:rPr>
              <a:t>安培定律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QWBVSJ+MS-UIGothic"/>
                <a:cs typeface="QWBVSJ+MS-UIGothic"/>
              </a:rPr>
              <a:t>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00B6FF"/>
                </a:solidFill>
                <a:latin typeface="QWBVSJ+MS-UIGothic"/>
                <a:cs typeface="QWBVSJ+MS-UIGothic"/>
              </a:rPr>
              <a:t>的分布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铁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与磁性材料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磁性材料的分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铁</a:t>
            </a: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的工作原理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磁滞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>
                <a:solidFill>
                  <a:srgbClr val="00B6FF"/>
                </a:solidFill>
                <a:latin typeface="QWBVSJ+MS-UIGothic"/>
                <a:cs typeface="QWBVSJ+MS-UIGothic"/>
              </a:rPr>
              <a:t>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化与磁滞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的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00B6FF"/>
                </a:solidFill>
                <a:latin typeface="QWBVSJ+MS-UIGothic"/>
                <a:cs typeface="QWBVSJ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磁滞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 spc="23">
                <a:solidFill>
                  <a:srgbClr val="00B6FF"/>
                </a:solidFill>
                <a:latin typeface="QWBVSJ+MS-UIGothic"/>
                <a:cs typeface="QWBVSJ+MS-UIGothic"/>
              </a:rPr>
              <a:t>象的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00B6FF"/>
                </a:solidFill>
                <a:latin typeface="QWBVSJ+MS-UIGothic"/>
                <a:cs typeface="QWBVSJ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磁滞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象的描述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GRGMGK+MRELHD+MicrosoftYaHei-Bold"/>
                <a:cs typeface="GRGMGK+MRELH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稳</a:t>
            </a:r>
            <a:r>
              <a:rPr sz="3800" spc="25">
                <a:solidFill>
                  <a:srgbClr val="27DFF4"/>
                </a:solidFill>
                <a:latin typeface="QWBVSJ+MS-UIGothic"/>
                <a:cs typeface="QWBVSJ+MS-UIGothic"/>
              </a:rPr>
              <a:t>恒磁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场</a:t>
            </a:r>
            <a:r>
              <a:rPr sz="3800" spc="27">
                <a:solidFill>
                  <a:srgbClr val="27DFF4"/>
                </a:solidFill>
                <a:latin typeface="QWBVSJ+MS-UIGothic"/>
                <a:cs typeface="QWBVSJ+MS-UIGothic"/>
              </a:rPr>
              <a:t>的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测</a:t>
            </a:r>
            <a:r>
              <a:rPr sz="3800" spc="27">
                <a:solidFill>
                  <a:srgbClr val="27DFF4"/>
                </a:solidFill>
                <a:latin typeface="QWBVSJ+MS-UIGothic"/>
                <a:cs typeface="QWBVSJ+MS-UIGothic"/>
              </a:rPr>
              <a:t>量与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27DFF4"/>
                </a:solidFill>
                <a:latin typeface="QWBVSJ+MS-UIGothic"/>
                <a:cs typeface="QWBVSJ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场测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量方法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WBVSJ+MS-UIGothic"/>
                <a:cs typeface="QWBVSJ+MS-UIGothic"/>
              </a:rPr>
              <a:t>磁力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计测</a:t>
            </a:r>
            <a:r>
              <a:rPr sz="2000" spc="25">
                <a:solidFill>
                  <a:srgbClr val="00B6FF"/>
                </a:solidFill>
                <a:latin typeface="QWBVSJ+MS-UIGothic"/>
                <a:cs typeface="QWBVSJ+MS-UIGothic"/>
              </a:rPr>
              <a:t>量法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WBVSJ+MS-UIGothic"/>
                <a:cs typeface="QWBVSJ+MS-UIGothic"/>
              </a:rPr>
              <a:t>磁通量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00B6FF"/>
                </a:solidFill>
                <a:latin typeface="QWBVSJ+MS-UIGothic"/>
                <a:cs typeface="QWBVSJ+MS-UIGothic"/>
              </a:rPr>
              <a:t>量法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B6FF"/>
                </a:solidFill>
                <a:latin typeface="QWBVSJ+MS-UIGothic"/>
                <a:cs typeface="QWBVSJ+MS-UIGothic"/>
              </a:rPr>
              <a:t>磁感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应测</a:t>
            </a:r>
            <a:r>
              <a:rPr sz="2000" spc="23">
                <a:solidFill>
                  <a:srgbClr val="00B6FF"/>
                </a:solidFill>
                <a:latin typeface="QWBVSJ+MS-UIGothic"/>
                <a:cs typeface="QWBVSJ+MS-UIGothic"/>
              </a:rPr>
              <a:t>量法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使用磁力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计测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量磁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度、方向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过测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量磁通量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化来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量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场强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磁感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原理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量磁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化。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39925" y="430630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BVSJ+MS-UIGothic"/>
                <a:cs typeface="QWBVSJ+MS-UIGothic"/>
              </a:rPr>
              <a:t>和大小。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磁力与磁力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轴</a:t>
            </a:r>
            <a:r>
              <a:rPr sz="2300">
                <a:solidFill>
                  <a:srgbClr val="00B6FF"/>
                </a:solidFill>
                <a:latin typeface="QWBVSJ+MS-UIGothic"/>
                <a:cs typeface="QWBVSJ+MS-UIGothic"/>
              </a:rPr>
              <a:t>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911210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磁力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驱动</a:t>
            </a:r>
            <a:r>
              <a:rPr sz="2300">
                <a:solidFill>
                  <a:srgbClr val="00B6FF"/>
                </a:solidFill>
                <a:latin typeface="QWBVSJ+MS-UIGothic"/>
                <a:cs typeface="QWBVSJ+MS-UIGothic"/>
              </a:rPr>
              <a:t>器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磁力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磁感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涡电</a:t>
            </a:r>
            <a:r>
              <a:rPr sz="3000">
                <a:solidFill>
                  <a:srgbClr val="00B6FF"/>
                </a:solidFill>
                <a:latin typeface="QWBVSJ+MS-UIGothic"/>
                <a:cs typeface="QWBVSJ+MS-UIGothic"/>
              </a:rPr>
              <a:t>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涡电</a:t>
            </a:r>
            <a:r>
              <a:rPr sz="2300">
                <a:solidFill>
                  <a:srgbClr val="00B6FF"/>
                </a:solidFill>
                <a:latin typeface="QWBVSJ+MS-UIGothic"/>
                <a:cs typeface="QWBVSJ+MS-UIGothic"/>
              </a:rPr>
              <a:t>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QWBVSJ+MS-UIGothic"/>
                <a:cs typeface="QWBVSJ+MS-UIGothic"/>
              </a:rPr>
              <a:t>磁炉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GRGMGK+MRELHD+MicrosoftYaHei-Bold"/>
                <a:cs typeface="GRGMGK+MRELHD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稳</a:t>
            </a:r>
            <a:r>
              <a:rPr sz="3800" spc="25">
                <a:solidFill>
                  <a:srgbClr val="27DFF4"/>
                </a:solidFill>
                <a:latin typeface="QWBVSJ+MS-UIGothic"/>
                <a:cs typeface="QWBVSJ+MS-UIGothic"/>
              </a:rPr>
              <a:t>恒磁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场</a:t>
            </a:r>
            <a:r>
              <a:rPr sz="3800" spc="25">
                <a:solidFill>
                  <a:srgbClr val="27DFF4"/>
                </a:solidFill>
                <a:latin typeface="QWBVSJ+MS-UIGothic"/>
                <a:cs typeface="QWBVSJ+MS-UIGothic"/>
              </a:rPr>
              <a:t>的相关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计</a:t>
            </a:r>
            <a:r>
              <a:rPr sz="3800">
                <a:solidFill>
                  <a:srgbClr val="27DFF4"/>
                </a:solidFill>
                <a:latin typeface="QWBVSJ+MS-UIGothic"/>
                <a:cs typeface="QWBVSJ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https://d.book118.com/508120105104006041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SimSun</vt:lpstr>
      <vt:lpstr>QWBVSJ+MS-UIGothic</vt:lpstr>
      <vt:lpstr>HOMNWK+PMFRSP+ArialMT</vt:lpstr>
      <vt:lpstr>Times New Roman</vt:lpstr>
      <vt:lpstr>GRGMGK+MRELHD+MicrosoftYaHei-Bold</vt:lpstr>
      <vt:lpstr>SRPPOB+EGNAUK+MicrosoftYaHei</vt:lpstr>
      <vt:lpstr>VIJGJK+EGNAUK+MicrosoftYaHei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2024-09-20T12:52:44.544</cp:lastPrinted>
  <dcterms:created xsi:type="dcterms:W3CDTF">2024-09-20T04:52:44Z</dcterms:created>
  <dcterms:modified xsi:type="dcterms:W3CDTF">2024-09-20T04:52:45Z</dcterms:modified>
</cp:coreProperties>
</file>