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QABBU+MS-UIGothic"/>
      <p:regular r:id="rId15"/>
    </p:embeddedFont>
    <p:embeddedFont>
      <p:font typeface="RUPLTJ+JNGRLS+ArialMT"/>
      <p:regular r:id="rId16"/>
    </p:embeddedFont>
    <p:embeddedFont>
      <p:font typeface="WKMSSS+JORNPD+MicrosoftYaHei"/>
      <p:regular r:id="rId17"/>
    </p:embeddedFont>
    <p:embeddedFont>
      <p:font typeface="QWLQAW+GGAUPK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EF9A6-A43F-4CC6-B43F-4AAB072B9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001BA-0DAD-44A2-8806-25CB8AC52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0B5B0-7A9A-4500-8AA1-F23D8097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E13A3-07D7-4106-9DA8-5993702F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9AB90-3398-480F-892E-270487B3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47E29-F55A-46F9-B87B-01E9EC619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90141-285E-4851-8A1A-6F453980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B19AF-00CF-4A4F-91F2-A6E8F8ECC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7087D-B3EC-46EC-9DC3-2E928CB3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EF3B6-209E-4430-A03E-960552C6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90C77-E5F9-452E-9DE7-DDAFA6510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330050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VQABBU+MS-UIGothic"/>
                <a:cs typeface="VQABBU+MS-UIGothic"/>
              </a:rPr>
              <a:t>保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险</a:t>
            </a:r>
            <a:r>
              <a:rPr sz="5150" spc="23">
                <a:solidFill>
                  <a:srgbClr val="083502"/>
                </a:solidFill>
                <a:latin typeface="VQABBU+MS-UIGothic"/>
                <a:cs typeface="VQABBU+MS-UIGothic"/>
              </a:rPr>
              <a:t>与理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赔</a:t>
            </a:r>
            <a:r>
              <a:rPr sz="5150" spc="25">
                <a:solidFill>
                  <a:srgbClr val="083502"/>
                </a:solidFill>
                <a:latin typeface="VQABBU+MS-UIGothic"/>
                <a:cs typeface="VQABBU+MS-UIGothic"/>
              </a:rPr>
              <a:t>一体化任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务</a:t>
            </a:r>
            <a:r>
              <a:rPr sz="5150" spc="25">
                <a:solidFill>
                  <a:srgbClr val="083502"/>
                </a:solidFill>
                <a:latin typeface="VQABBU+MS-UIGothic"/>
                <a:cs typeface="VQABBU+MS-UIGothic"/>
              </a:rPr>
              <a:t>九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VQABBU+MS-UIGothic"/>
                <a:cs typeface="VQABB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UPLTJ+JNGRLS+ArialMT"/>
                <a:cs typeface="RUPLTJ+JNGRL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一体化概述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WKMSSS+JORNPD+MicrosoftYaHei"/>
                <a:cs typeface="WKMSSS+JORNPD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790381" cy="24292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UPLTJ+JNGRLS+ArialMT"/>
                <a:cs typeface="RUPLTJ+JNGRL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一体化的核心概念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UPLTJ+JNGRLS+ArialMT"/>
                <a:cs typeface="RUPLTJ+JNGRL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一体化的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施策略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UPLTJ+JNGRLS+ArialMT"/>
                <a:cs typeface="RUPLTJ+JNGRL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一体化案例分析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RUPLTJ+JNGRLS+ArialMT"/>
                <a:cs typeface="RUPLTJ+JNGRLS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2400">
                <a:solidFill>
                  <a:srgbClr val="45AE37"/>
                </a:solidFill>
                <a:latin typeface="VQABBU+MS-UIGothic"/>
                <a:cs typeface="VQABBU+MS-UIGothic"/>
              </a:rPr>
              <a:t>一体化的未来展望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QABBU+MS-UIGothic"/>
                <a:cs typeface="VQABBU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WLQAW+GGAUPK+MicrosoftYaHei-Bold"/>
                <a:cs typeface="QWLQAW+GGAUP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VQABBU+MS-UIGothic"/>
                <a:cs typeface="VQABBU+MS-UIGothic"/>
              </a:rPr>
              <a:t>保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险</a:t>
            </a:r>
            <a:r>
              <a:rPr sz="3800" spc="25">
                <a:solidFill>
                  <a:srgbClr val="083502"/>
                </a:solidFill>
                <a:latin typeface="VQABBU+MS-UIGothic"/>
                <a:cs typeface="VQABBU+MS-UIGothic"/>
              </a:rPr>
              <a:t>与理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赔</a:t>
            </a:r>
            <a:r>
              <a:rPr sz="3800" spc="25">
                <a:solidFill>
                  <a:srgbClr val="083502"/>
                </a:solidFill>
                <a:latin typeface="VQABBU+MS-UIGothic"/>
                <a:cs typeface="VQABBU+MS-UIGothic"/>
              </a:rPr>
              <a:t>一体化概述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WLQAW+GGAUPK+MicrosoftYaHei-Bold"/>
                <a:cs typeface="QWLQAW+GGAUP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一体化的重要性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WLQAW+GGAUPK+MicrosoftYaHei-Bold"/>
                <a:cs typeface="QWLQAW+GGAUP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WLQAW+GGAUPK+MicrosoftYaHei-Bold"/>
                <a:cs typeface="QWLQAW+GGAUP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WLQAW+GGAUPK+MicrosoftYaHei-Bold"/>
                <a:cs typeface="QWLQAW+GGAUP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QABBU+MS-UIGothic"/>
                <a:cs typeface="VQABBU+MS-UIGothic"/>
              </a:rPr>
              <a:t>提高理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2000" spc="25">
                <a:solidFill>
                  <a:srgbClr val="45AE37"/>
                </a:solidFill>
                <a:latin typeface="VQABBU+MS-UIGothic"/>
                <a:cs typeface="VQABBU+MS-UIGothic"/>
              </a:rPr>
              <a:t>效率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QABBU+MS-UIGothic"/>
                <a:cs typeface="VQABBU+MS-UIGothic"/>
              </a:rPr>
              <a:t>提升客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45AE37"/>
                </a:solidFill>
                <a:latin typeface="VQABBU+MS-UIGothic"/>
                <a:cs typeface="VQABBU+MS-UIGothic"/>
              </a:rPr>
              <a:t>意度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VQABBU+MS-UIGothic"/>
                <a:cs typeface="VQABBU+MS-UIGothic"/>
              </a:rPr>
              <a:t>降低成本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一体化的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史与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45AE37"/>
                </a:solidFill>
                <a:latin typeface="VQABBU+MS-UIGothic"/>
                <a:cs typeface="VQABBU+MS-UIGothic"/>
              </a:rPr>
              <a:t>展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45AE37"/>
                </a:solidFill>
                <a:latin typeface="VQABBU+MS-UIGothic"/>
                <a:cs typeface="VQABBU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VQABBU+MS-UIGothic"/>
                <a:cs typeface="VQABBU+MS-UIGothic"/>
              </a:rPr>
              <a:t>早期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45AE37"/>
                </a:solidFill>
                <a:latin typeface="VQABBU+MS-UIGothic"/>
                <a:cs typeface="VQABBU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VQABBU+MS-UIGothic"/>
                <a:cs typeface="VQABBU+MS-UIGothic"/>
              </a:rPr>
              <a:t>当前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阶</a:t>
            </a:r>
            <a:r>
              <a:rPr sz="2300">
                <a:solidFill>
                  <a:srgbClr val="45AE37"/>
                </a:solidFill>
                <a:latin typeface="VQABBU+MS-UIGothic"/>
                <a:cs typeface="VQABBU+MS-UIGothic"/>
              </a:rPr>
              <a:t>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QWLQAW+GGAUPK+MicrosoftYaHei-Bold"/>
                <a:cs typeface="QWLQAW+GGAUP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VQABBU+MS-UIGothic"/>
                <a:cs typeface="VQABBU+MS-UIGothic"/>
              </a:rPr>
              <a:t>保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险</a:t>
            </a:r>
            <a:r>
              <a:rPr sz="3800" spc="25">
                <a:solidFill>
                  <a:srgbClr val="083502"/>
                </a:solidFill>
                <a:latin typeface="VQABBU+MS-UIGothic"/>
                <a:cs typeface="VQABBU+MS-UIGothic"/>
              </a:rPr>
              <a:t>与理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赔</a:t>
            </a:r>
            <a:r>
              <a:rPr sz="3800" spc="25">
                <a:solidFill>
                  <a:srgbClr val="083502"/>
                </a:solidFill>
                <a:latin typeface="VQABBU+MS-UIGothic"/>
                <a:cs typeface="VQABBU+MS-UIGothic"/>
              </a:rPr>
              <a:t>一体化的核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217797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VQABBU+MS-UIGothic"/>
                <a:cs typeface="VQABBU+MS-UIGothic"/>
              </a:rPr>
              <a:t>心概念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QWLQAW+GGAUPK+MicrosoftYaHei-Bold"/>
                <a:cs typeface="QWLQAW+GGAUPK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险产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VQABBU+MS-UIGothic"/>
                <a:cs typeface="VQABBU+MS-UIGothic"/>
              </a:rPr>
              <a:t>人身保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财产</a:t>
            </a:r>
            <a:r>
              <a:rPr sz="2300" spc="25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责</a:t>
            </a:r>
            <a:r>
              <a:rPr sz="2300" spc="25">
                <a:solidFill>
                  <a:srgbClr val="45AE37"/>
                </a:solidFill>
                <a:latin typeface="VQABBU+MS-UIGothic"/>
                <a:cs typeface="VQABBU+MS-UIGothic"/>
              </a:rPr>
              <a:t>任保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MSSS+JORNPD+MicrosoftYaHei"/>
                <a:cs typeface="WKMSSS+JORNP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MSSS+JORNPD+MicrosoftYaHei"/>
                <a:cs typeface="WKMSSS+JORNP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MSSS+JORNPD+MicrosoftYaHei"/>
                <a:cs typeface="WKMSSS+JORNP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KMSSS+JORNPD+MicrosoftYaHei"/>
                <a:cs typeface="WKMSSS+JORNP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报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案与受理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调查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与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审</a:t>
            </a:r>
            <a:r>
              <a:rPr sz="1550">
                <a:solidFill>
                  <a:srgbClr val="45AE37"/>
                </a:solidFill>
                <a:latin typeface="VQABBU+MS-UIGothic"/>
                <a:cs typeface="VQABBU+MS-UIGothic"/>
              </a:rPr>
              <a:t>核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核定与理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赔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案与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归</a:t>
            </a:r>
            <a:r>
              <a:rPr sz="1550">
                <a:solidFill>
                  <a:srgbClr val="45AE37"/>
                </a:solidFill>
                <a:latin typeface="VQABBU+MS-UIGothic"/>
                <a:cs typeface="VQABBU+MS-UIGothic"/>
              </a:rPr>
              <a:t>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保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与理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3000">
                <a:solidFill>
                  <a:srgbClr val="45AE37"/>
                </a:solidFill>
                <a:latin typeface="VQABBU+MS-UIGothic"/>
                <a:cs typeface="VQABBU+MS-UIGothic"/>
              </a:rPr>
              <a:t>一体化的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提高理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赔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增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客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粘性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QABBU+MS-UIGothic"/>
                <a:cs typeface="VQABB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降低成本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提升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45AE37"/>
                </a:solidFill>
                <a:latin typeface="VQABBU+MS-UIGothic"/>
                <a:cs typeface="VQABBU+MS-UIGothic"/>
              </a:rPr>
              <a:t>管理水平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https://d.book118.com/508133005025006040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VQABBU+MS-UIGothic</vt:lpstr>
      <vt:lpstr>SimSun</vt:lpstr>
      <vt:lpstr>RUPLTJ+JNGRLS+ArialMT</vt:lpstr>
      <vt:lpstr>Times New Roman</vt:lpstr>
      <vt:lpstr>WKMSSS+JORNPD+MicrosoftYaHei</vt:lpstr>
      <vt:lpstr>QWLQAW+GGAUPK+MicrosoftYaHei-Bold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2024-09-18T09:57:24.961</cp:lastPrinted>
  <dcterms:created xsi:type="dcterms:W3CDTF">2024-09-18T01:57:24Z</dcterms:created>
  <dcterms:modified xsi:type="dcterms:W3CDTF">2024-09-18T01:57:26Z</dcterms:modified>
</cp:coreProperties>
</file>