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A384C08-3ED4-47D3-989C-1FC2AA9DD2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1568BDE-0E36-428C-85DE-BBBECCF3A7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8D57D98-034B-4FF7-9213-A05DAF9BAF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203D424-1822-4811-BEB2-F176BA7F5B5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281AAB4-DB0D-4F08-BD25-D180B2C4AF6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2F6300D-45B6-4B3D-B33C-BBF4206322E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82242BF-F226-438A-B546-1AE12A24177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4B1699B-64B8-4082-949F-C83CAC454D3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F275272-B9C8-4017-A815-CF6F529D52D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BF1BD6B-B554-45E2-92B9-6B74F9C37D0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5F9578C-2CB0-4B00-A61A-C0388B95E5D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08136127010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99021" y="1336929"/>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accent1">
                    <a:alpha val="100000"/>
                  </a:schemeClr>
                </a:solidFill>
                <a:latin typeface="Microsoft Yahei"/>
                <a:ea typeface="Microsoft Yahei"/>
                <a:cs typeface="Microsoft Yahei"/>
              </a:rPr>
              <a:t>2023年中国及部分省市网络建设行业相关政策汇总加强信息网络基础设施建设</a:t>
            </a:r>
          </a:p>
        </p:txBody>
      </p:sp>
      <p:sp>
        <p:nvSpPr>
          <p:cNvPr id="3" name="TextBox 3"/>
          <p:cNvSpPr txBox="1"/>
          <p:nvPr/>
        </p:nvSpPr>
        <p:spPr>
          <a:xfrm>
            <a:off x="790127" y="5214814"/>
            <a:ext cx="8029457"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2">
                    <a:alpha val="100000"/>
                  </a:schemeClr>
                </a:solidFill>
                <a:latin typeface="Microsoft Yahei"/>
                <a:ea typeface="Microsoft Yahei"/>
                <a:cs typeface="Microsoft Yahei"/>
              </a:rPr>
              <a:t>汇报人：AA</a:t>
            </a:r>
          </a:p>
        </p:txBody>
      </p:sp>
      <p:sp>
        <p:nvSpPr>
          <p:cNvPr id="4" name="TextBox 4"/>
          <p:cNvSpPr txBox="1"/>
          <p:nvPr/>
        </p:nvSpPr>
        <p:spPr>
          <a:xfrm>
            <a:off x="790127" y="5566988"/>
            <a:ext cx="7315200"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2">
                    <a:alpha val="100000"/>
                  </a:schemeClr>
                </a:solidFill>
                <a:latin typeface="Microsoft Yahei"/>
                <a:ea typeface="Microsoft Yahei"/>
                <a:cs typeface="Microsoft Yahei"/>
              </a:rPr>
              <a:t>2024-01-21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政策背景与目标</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网络基础设施建设关键领域</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部分省市网络建设政策举措</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信息网络安全保障措施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推动数字经济发展战略部署</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政策背景与目标</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国家层面政策导向</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国家重视网络安全问题，制定并实施网络安全战略，加强网络安全保障体系建设，确保网络空间的安全稳定。</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实施网络安全战略</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国家层面出台一系列政策，旨在加强信息网络基础设施建设，提升网络覆盖率和网络质量，以满足日益增长的数据传输和处理需求。</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加强信息网络基础设施建设</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国家鼓励并支持5G、工业互联网等新一代信息网络技术的研发和应用，以促进产业升级和数字化转型。</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推进5G、工业互联网等新一代信息网络技术发展</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511480" y="3223760"/>
            <a:ext cx="478346" cy="399410"/>
            <a:chOff x="6511480" y="3223760"/>
            <a:chExt cx="478346" cy="399410"/>
          </a:xfrm>
        </p:grpSpPr>
        <p:sp>
          <p:nvSpPr>
            <p:cNvPr id="7" name="AutoShape 7"/>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511480" y="4805669"/>
            <a:ext cx="478346" cy="413650"/>
            <a:chOff x="6511480" y="4805669"/>
            <a:chExt cx="478346" cy="413650"/>
          </a:xfrm>
        </p:grpSpPr>
        <p:sp>
          <p:nvSpPr>
            <p:cNvPr id="9" name="AutoShape 9"/>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省市级政策响应与落实</a:t>
              </a:r>
            </a:p>
          </p:txBody>
        </p:sp>
      </p:grpSp>
      <p:grpSp>
        <p:nvGrpSpPr>
          <p:cNvPr id="33" name="Group 33"/>
          <p:cNvGrpSpPr/>
          <p:nvPr/>
        </p:nvGrpSpPr>
        <p:grpSpPr>
          <a:xfrm>
            <a:off x="6384512" y="2015068"/>
            <a:ext cx="5082159" cy="1071601"/>
            <a:chOff x="6384512" y="2015068"/>
            <a:chExt cx="5082159" cy="1071601"/>
          </a:xfrm>
        </p:grpSpPr>
        <p:sp>
          <p:nvSpPr>
            <p:cNvPr id="34" name="TextBox 34"/>
            <p:cNvSpPr txBox="1"/>
            <p:nvPr/>
          </p:nvSpPr>
          <p:spPr>
            <a:xfrm>
              <a:off x="6384512" y="2015068"/>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各省市根据国家层面政策导向，结合本地实际情况，制定地方信息网络发展规划，明确发展目标、重点任务和保障措施。</a:t>
              </a:r>
            </a:p>
          </p:txBody>
        </p:sp>
      </p:grpSp>
      <p:grpSp>
        <p:nvGrpSpPr>
          <p:cNvPr id="35" name="Group 35"/>
          <p:cNvGrpSpPr/>
          <p:nvPr/>
        </p:nvGrpSpPr>
        <p:grpSpPr>
          <a:xfrm>
            <a:off x="7116604" y="3155950"/>
            <a:ext cx="4476083" cy="490334"/>
            <a:chOff x="7116604" y="3155950"/>
            <a:chExt cx="4476083" cy="490334"/>
          </a:xfrm>
        </p:grpSpPr>
        <p:sp>
          <p:nvSpPr>
            <p:cNvPr id="36" name="TextBox 36"/>
            <p:cNvSpPr txBox="1"/>
            <p:nvPr/>
          </p:nvSpPr>
          <p:spPr>
            <a:xfrm>
              <a:off x="7116604" y="3155950"/>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加强网络基础设施建设投入</a:t>
              </a:r>
            </a:p>
          </p:txBody>
        </p:sp>
      </p:grpSp>
      <p:grpSp>
        <p:nvGrpSpPr>
          <p:cNvPr id="37" name="Group 37"/>
          <p:cNvGrpSpPr/>
          <p:nvPr/>
        </p:nvGrpSpPr>
        <p:grpSpPr>
          <a:xfrm>
            <a:off x="6510528" y="3652633"/>
            <a:ext cx="5082159" cy="1071601"/>
            <a:chOff x="6510528" y="3652633"/>
            <a:chExt cx="5082159" cy="1071601"/>
          </a:xfrm>
        </p:grpSpPr>
        <p:sp>
          <p:nvSpPr>
            <p:cNvPr id="38" name="TextBox 38"/>
            <p:cNvSpPr txBox="1"/>
            <p:nvPr/>
          </p:nvSpPr>
          <p:spPr>
            <a:xfrm>
              <a:off x="6510528" y="3652633"/>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各省市加大网络基础设施建设投入力度，提升网络覆盖率和网络质量，推动信息网络技术与经济社会各领域深度融合。</a:t>
              </a:r>
            </a:p>
          </p:txBody>
        </p:sp>
      </p:grpSp>
      <p:grpSp>
        <p:nvGrpSpPr>
          <p:cNvPr id="39" name="Group 39"/>
          <p:cNvGrpSpPr/>
          <p:nvPr/>
        </p:nvGrpSpPr>
        <p:grpSpPr>
          <a:xfrm>
            <a:off x="7116604" y="4743284"/>
            <a:ext cx="4476083" cy="490334"/>
            <a:chOff x="7116604" y="4743284"/>
            <a:chExt cx="4476083" cy="490334"/>
          </a:xfrm>
        </p:grpSpPr>
        <p:sp>
          <p:nvSpPr>
            <p:cNvPr id="40" name="TextBox 40"/>
            <p:cNvSpPr txBox="1"/>
            <p:nvPr/>
          </p:nvSpPr>
          <p:spPr>
            <a:xfrm>
              <a:off x="7116604" y="4743284"/>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培育壮大数字经济产业</a:t>
              </a:r>
            </a:p>
          </p:txBody>
        </p:sp>
      </p:grpSp>
      <p:grpSp>
        <p:nvGrpSpPr>
          <p:cNvPr id="41" name="Group 41"/>
          <p:cNvGrpSpPr/>
          <p:nvPr/>
        </p:nvGrpSpPr>
        <p:grpSpPr>
          <a:xfrm>
            <a:off x="6510528" y="5239966"/>
            <a:ext cx="5082159" cy="1071601"/>
            <a:chOff x="6510528" y="5239966"/>
            <a:chExt cx="5082159" cy="1071601"/>
          </a:xfrm>
        </p:grpSpPr>
        <p:sp>
          <p:nvSpPr>
            <p:cNvPr id="42" name="TextBox 42"/>
            <p:cNvSpPr txBox="1"/>
            <p:nvPr/>
          </p:nvSpPr>
          <p:spPr>
            <a:xfrm>
              <a:off x="6510528" y="5239966"/>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各省市积极培育壮大数字经济产业，推动互联网、大数据、人工智能等新一代信息技术与实体经济深度融合，打造数字经济新引擎。</a:t>
              </a:r>
            </a:p>
          </p:txBody>
        </p:sp>
      </p:grpSp>
      <p:grpSp>
        <p:nvGrpSpPr>
          <p:cNvPr id="43" name="Group 43"/>
          <p:cNvGrpSpPr/>
          <p:nvPr/>
        </p:nvGrpSpPr>
        <p:grpSpPr>
          <a:xfrm>
            <a:off x="7116604" y="1472796"/>
            <a:ext cx="4476083" cy="490334"/>
            <a:chOff x="7116604" y="1472796"/>
            <a:chExt cx="4476083" cy="490334"/>
          </a:xfrm>
        </p:grpSpPr>
        <p:sp>
          <p:nvSpPr>
            <p:cNvPr id="44" name="TextBox 44"/>
            <p:cNvSpPr txBox="1"/>
            <p:nvPr/>
          </p:nvSpPr>
          <p:spPr>
            <a:xfrm>
              <a:off x="7116604" y="1472796"/>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制定地方信息网络发展规划</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网络安全保障能力有待提升</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随着网络技术的快速发展和网络应用的广泛普及，网络安全问题日益突出，网络安全保障能力有待提升。</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新一代信息技术应用不足</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5G、工业互联网等新一代信息技术在各行业的应用尚处于初级阶段，尚未充分发挥其潜力。</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网络基础设施建设不平衡</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我国网络基础设施建设存在地区间发展不平衡的问题，部分地区网络覆盖率和网络质量有待提高。</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行业发展现状及挑战</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政策目标设定与预期成果</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提升网络覆盖率和网络质量</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通过加强信息网络基础设施建设，提升网络覆盖率和网络质量，满足日益增长的数据传输和处理需求。</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促进新一代信息技术发展与应用</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通过推进5G、工业互联网等新一代信息网络技术的研发和应用，促进产业升级和数字化转型。</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加强网络安全保障体系建设</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通过实施网络安全战略和加强网络安全监管，提高网络安全保障能力，确保网络空间的安全稳定。</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推动数字经济高质量发展</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通过培育壮大数字经济产业和推动互联网、大数据、人工智能等新一代信息技术与实体经济深度融合，打造数字经济新引擎。</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网络基础设施建设关键领域</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02</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3518246" y="3031027"/>
            <a:ext cx="1788760" cy="673166"/>
          </a:xfrm>
          <a:custGeom>
            <a:rect l="l" t="t" r="r" b="b"/>
            <a:pathLst>
              <a:path w="1400" h="527">
                <a:moveTo>
                  <a:pt x="0" y="108"/>
                </a:moveTo>
                <a:lnTo>
                  <a:pt x="837" y="527"/>
                </a:lnTo>
                <a:lnTo>
                  <a:pt x="1400" y="332"/>
                </a:lnTo>
                <a:lnTo>
                  <a:pt x="281" y="0"/>
                </a:lnTo>
                <a:lnTo>
                  <a:pt x="0" y="10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735450" y="3096651"/>
            <a:ext cx="2091473" cy="876386"/>
          </a:xfrm>
          <a:custGeom>
            <a:rect l="l" t="t" r="r" b="b"/>
            <a:pathLst>
              <a:path w="1698" h="710">
                <a:moveTo>
                  <a:pt x="1002" y="710"/>
                </a:moveTo>
                <a:lnTo>
                  <a:pt x="1698" y="366"/>
                </a:lnTo>
                <a:lnTo>
                  <a:pt x="591" y="0"/>
                </a:lnTo>
                <a:lnTo>
                  <a:pt x="0" y="202"/>
                </a:lnTo>
                <a:lnTo>
                  <a:pt x="1002" y="71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893380" y="3977271"/>
            <a:ext cx="4191413" cy="1771824"/>
          </a:xfrm>
          <a:custGeom>
            <a:rect l="l" t="t" r="r" b="b"/>
            <a:pathLst>
              <a:path w="3282" h="1388">
                <a:moveTo>
                  <a:pt x="0" y="332"/>
                </a:moveTo>
                <a:lnTo>
                  <a:pt x="1065" y="869"/>
                </a:lnTo>
                <a:lnTo>
                  <a:pt x="177" y="1388"/>
                </a:lnTo>
                <a:lnTo>
                  <a:pt x="3283" y="1388"/>
                </a:lnTo>
                <a:lnTo>
                  <a:pt x="2529" y="96"/>
                </a:lnTo>
                <a:lnTo>
                  <a:pt x="1981" y="414"/>
                </a:lnTo>
                <a:lnTo>
                  <a:pt x="685" y="0"/>
                </a:lnTo>
                <a:lnTo>
                  <a:pt x="0" y="332"/>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flipH="1" flipV="1">
            <a:off x="2921288" y="2643640"/>
            <a:ext cx="827699" cy="453011"/>
          </a:xfrm>
          <a:prstGeom prst="line">
            <a:avLst/>
          </a:prstGeom>
          <a:ln w="6350">
            <a:solidFill>
              <a:schemeClr val="accent1"/>
            </a:solidFill>
            <a:prstDash val="solid"/>
            <a:headEnd type="none"/>
            <a:tailEnd type="triangl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flipH="1">
            <a:off x="3748986" y="3704194"/>
            <a:ext cx="1665980" cy="1043620"/>
          </a:xfrm>
          <a:prstGeom prst="line">
            <a:avLst/>
          </a:prstGeom>
          <a:ln w="6350">
            <a:solidFill>
              <a:schemeClr val="accent1"/>
            </a:solidFill>
            <a:prstDash val="solid"/>
            <a:headEnd type="none"/>
            <a:tailEnd type="triangle"/>
          </a:ln>
        </p:spPr>
        <p:style>
          <a:lnRef idx="0">
            <a:schemeClr val="accent1"/>
          </a:lnRef>
          <a:fillRef idx="1">
            <a:schemeClr val="accent1"/>
          </a:fillRef>
          <a:effectRef idx="0">
            <a:schemeClr val="accent1"/>
          </a:effectRef>
          <a:fontRef idx="minor">
            <a:schemeClr val="lt1"/>
          </a:fontRef>
        </p:style>
      </p:cxnSp>
      <p:cxnSp>
        <p:nvCxnSpPr>
          <p:cNvPr id="7" name="Connector 7"/>
          <p:cNvCxnSpPr/>
          <p:nvPr/>
        </p:nvCxnSpPr>
        <p:spPr>
          <a:xfrm flipV="1">
            <a:off x="7633452" y="3367611"/>
            <a:ext cx="1134645" cy="857334"/>
          </a:xfrm>
          <a:prstGeom prst="line">
            <a:avLst/>
          </a:prstGeom>
          <a:ln w="6350">
            <a:solidFill>
              <a:schemeClr val="accent1"/>
            </a:solidFill>
            <a:prstDash val="solid"/>
            <a:headEnd type="none"/>
            <a:tailEnd type="triangle"/>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2294693" y="4747814"/>
            <a:ext cx="1953876" cy="24574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69567" y="1762125"/>
            <a:ext cx="2362200" cy="166687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ct val="0"/>
              </a:spcBef>
            </a:pPr>
            <a:r>
              <a:rPr lang="en-US" sz="1350">
                <a:solidFill>
                  <a:schemeClr val="dk1">
                    <a:alpha val="100000"/>
                  </a:schemeClr>
                </a:solidFill>
                <a:latin typeface="Microsoft Yahei"/>
                <a:ea typeface="Microsoft Yahei"/>
                <a:cs typeface="Microsoft Yahei"/>
              </a:rPr>
              <a:t>加快5G网络基础设施建设，实现城乡全面覆盖和高速移动宽带服务。</a:t>
            </a:r>
          </a:p>
        </p:txBody>
      </p:sp>
      <p:sp>
        <p:nvSpPr>
          <p:cNvPr id="10" name="TextBox 10"/>
          <p:cNvSpPr txBox="1"/>
          <p:nvPr/>
        </p:nvSpPr>
        <p:spPr>
          <a:xfrm>
            <a:off x="1455669" y="4444384"/>
            <a:ext cx="2362200" cy="21717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推进5G独立组网（SA）规模商用，构建高速、移动、安全、泛在的新一代信息基础设施。</a:t>
            </a:r>
          </a:p>
        </p:txBody>
      </p:sp>
      <p:sp>
        <p:nvSpPr>
          <p:cNvPr id="11" name="TextBox 11"/>
          <p:cNvSpPr txBox="1"/>
          <p:nvPr/>
        </p:nvSpPr>
        <p:spPr>
          <a:xfrm>
            <a:off x="8877359" y="2407424"/>
            <a:ext cx="2361910" cy="187379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深化5G融合应用，促进5G与工业互联网、大数据、人工智能等融合发展，推动5G在智慧城市、智慧交通、智慧医疗等领域的创新应用。</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5G网络布局与优化</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光纤宽带网络升级</a:t>
              </a:r>
            </a:p>
          </p:txBody>
        </p:sp>
      </p:grpSp>
      <p:grpSp>
        <p:nvGrpSpPr>
          <p:cNvPr id="28" name="Group 28"/>
          <p:cNvGrpSpPr/>
          <p:nvPr/>
        </p:nvGrpSpPr>
        <p:grpSpPr>
          <a:xfrm>
            <a:off x="5784437" y="1687163"/>
            <a:ext cx="4496144" cy="565817"/>
            <a:chOff x="5784437" y="1687163"/>
            <a:chExt cx="4496144" cy="565817"/>
          </a:xfrm>
        </p:grpSpPr>
        <p:sp>
          <p:nvSpPr>
            <p:cNvPr id="29" name="AutoShape 29"/>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0" name="TextBox 30"/>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grpSp>
        <p:nvGrpSpPr>
          <p:cNvPr id="31" name="Group 31"/>
          <p:cNvGrpSpPr/>
          <p:nvPr/>
        </p:nvGrpSpPr>
        <p:grpSpPr>
          <a:xfrm>
            <a:off x="5784437" y="2262505"/>
            <a:ext cx="4496144" cy="820535"/>
            <a:chOff x="5784437" y="2262505"/>
            <a:chExt cx="4496144" cy="820535"/>
          </a:xfrm>
        </p:grpSpPr>
        <p:sp>
          <p:nvSpPr>
            <p:cNvPr id="32" name="TextBox 32"/>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持续推进光纤宽带网络升级改造，提升网络传输速度和覆盖范围。</a:t>
              </a:r>
            </a:p>
          </p:txBody>
        </p:sp>
      </p:grpSp>
      <p:grpSp>
        <p:nvGrpSpPr>
          <p:cNvPr id="33" name="Group 33"/>
          <p:cNvGrpSpPr/>
          <p:nvPr/>
        </p:nvGrpSpPr>
        <p:grpSpPr>
          <a:xfrm>
            <a:off x="5784437" y="3120755"/>
            <a:ext cx="4496144" cy="565817"/>
            <a:chOff x="5784437" y="3120755"/>
            <a:chExt cx="4496144" cy="565817"/>
          </a:xfrm>
        </p:grpSpPr>
        <p:sp>
          <p:nvSpPr>
            <p:cNvPr id="34" name="AutoShape 34"/>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5" name="TextBox 35"/>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grpSp>
        <p:nvGrpSpPr>
          <p:cNvPr id="36" name="Group 36"/>
          <p:cNvGrpSpPr/>
          <p:nvPr/>
        </p:nvGrpSpPr>
        <p:grpSpPr>
          <a:xfrm>
            <a:off x="5784437" y="3715147"/>
            <a:ext cx="4496144" cy="820535"/>
            <a:chOff x="5784437" y="3715147"/>
            <a:chExt cx="4496144" cy="820535"/>
          </a:xfrm>
        </p:grpSpPr>
        <p:sp>
          <p:nvSpPr>
            <p:cNvPr id="37" name="TextBox 37"/>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加强千兆光网建设，推动城市和农村宽带网络协同发展。</a:t>
              </a:r>
            </a:p>
          </p:txBody>
        </p:sp>
      </p:grpSp>
      <p:grpSp>
        <p:nvGrpSpPr>
          <p:cNvPr id="38" name="Group 38"/>
          <p:cNvGrpSpPr/>
          <p:nvPr/>
        </p:nvGrpSpPr>
        <p:grpSpPr>
          <a:xfrm>
            <a:off x="5784437" y="4609991"/>
            <a:ext cx="4496144" cy="565817"/>
            <a:chOff x="5784437" y="4609991"/>
            <a:chExt cx="4496144" cy="565817"/>
          </a:xfrm>
        </p:grpSpPr>
        <p:sp>
          <p:nvSpPr>
            <p:cNvPr id="39" name="AutoShape 39"/>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5784437" y="5204382"/>
            <a:ext cx="4496144" cy="820535"/>
            <a:chOff x="5784437" y="5204382"/>
            <a:chExt cx="4496144" cy="820535"/>
          </a:xfrm>
        </p:grpSpPr>
        <p:sp>
          <p:nvSpPr>
            <p:cNvPr id="41" name="TextBox 41"/>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深化宽带网络应用，推动高清视频、在线教育、远程医疗等业务发展。</a:t>
              </a:r>
            </a:p>
          </p:txBody>
        </p:sp>
      </p:grpSp>
      <p:sp>
        <p:nvSpPr>
          <p:cNvPr id="42" name="TextBox 42"/>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27474" y="2630710"/>
            <a:ext cx="2226278" cy="2226278"/>
            <a:chOff x="1127474" y="2630710"/>
            <a:chExt cx="2226278" cy="2226278"/>
          </a:xfrm>
        </p:grpSpPr>
        <p:sp>
          <p:nvSpPr>
            <p:cNvPr id="3" name="AutoShape 3"/>
            <p:cNvSpPr/>
            <p:nvPr/>
          </p:nvSpPr>
          <p:spPr>
            <a:xfrm>
              <a:off x="1127474" y="2630710"/>
              <a:ext cx="2226278" cy="22262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cxnSp>
        <p:nvCxnSpPr>
          <p:cNvPr id="4" name="Connector 4"/>
          <p:cNvCxnSpPr/>
          <p:nvPr/>
        </p:nvCxnSpPr>
        <p:spPr>
          <a:xfrm>
            <a:off x="3728313" y="2422931"/>
            <a:ext cx="1246133" cy="0"/>
          </a:xfrm>
          <a:prstGeom prst="line">
            <a:avLst/>
          </a:prstGeom>
          <a:ln w="12700">
            <a:solidFill>
              <a:schemeClr val="accent1"/>
            </a:solidFill>
            <a:prstDash val="dash"/>
            <a:headEnd type="none"/>
            <a:tailEnd type="oval"/>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a:off x="4309187" y="3726659"/>
            <a:ext cx="665253" cy="0"/>
          </a:xfrm>
          <a:prstGeom prst="line">
            <a:avLst/>
          </a:prstGeom>
          <a:ln w="12700">
            <a:solidFill>
              <a:schemeClr val="accent4"/>
            </a:solidFill>
            <a:prstDash val="dash"/>
            <a:headEnd type="none"/>
            <a:tailEnd type="oval"/>
          </a:ln>
        </p:spPr>
        <p:style>
          <a:lnRef idx="0">
            <a:schemeClr val="accent4"/>
          </a:lnRef>
          <a:fillRef idx="1">
            <a:schemeClr val="accent4"/>
          </a:fillRef>
          <a:effectRef idx="0">
            <a:schemeClr val="accent4"/>
          </a:effectRef>
          <a:fontRef idx="minor">
            <a:schemeClr val="lt1"/>
          </a:fontRef>
        </p:style>
      </p:cxnSp>
      <p:cxnSp>
        <p:nvCxnSpPr>
          <p:cNvPr id="6" name="Connector 6"/>
          <p:cNvCxnSpPr/>
          <p:nvPr/>
        </p:nvCxnSpPr>
        <p:spPr>
          <a:xfrm>
            <a:off x="3728313" y="5030388"/>
            <a:ext cx="1246133" cy="0"/>
          </a:xfrm>
          <a:prstGeom prst="line">
            <a:avLst/>
          </a:prstGeom>
          <a:ln w="12700">
            <a:solidFill>
              <a:schemeClr val="accent1"/>
            </a:solidFill>
            <a:prstDash val="dash"/>
            <a:headEnd type="none"/>
            <a:tailEnd type="oval"/>
          </a:ln>
        </p:spPr>
        <p:style>
          <a:lnRef idx="0">
            <a:schemeClr val="accent1"/>
          </a:lnRef>
          <a:fillRef idx="1">
            <a:schemeClr val="accent1"/>
          </a:fillRef>
          <a:effectRef idx="0">
            <a:schemeClr val="accent1"/>
          </a:effectRef>
          <a:fontRef idx="minor">
            <a:schemeClr val="lt1"/>
          </a:fontRef>
        </p:style>
      </p:cxnSp>
      <p:grpSp>
        <p:nvGrpSpPr>
          <p:cNvPr id="7" name="Group 7"/>
          <p:cNvGrpSpPr/>
          <p:nvPr/>
        </p:nvGrpSpPr>
        <p:grpSpPr>
          <a:xfrm>
            <a:off x="3098006" y="4715256"/>
            <a:ext cx="630365" cy="630269"/>
            <a:chOff x="3098006" y="4715256"/>
            <a:chExt cx="630365" cy="630269"/>
          </a:xfrm>
        </p:grpSpPr>
        <p:sp>
          <p:nvSpPr>
            <p:cNvPr id="8" name="AutoShape 8"/>
            <p:cNvSpPr/>
            <p:nvPr/>
          </p:nvSpPr>
          <p:spPr>
            <a:xfrm>
              <a:off x="3098006" y="4715256"/>
              <a:ext cx="630365" cy="6302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242405" y="4895659"/>
            <a:ext cx="352711" cy="269463"/>
            <a:chOff x="3242405" y="4895659"/>
            <a:chExt cx="352711" cy="269463"/>
          </a:xfrm>
        </p:grpSpPr>
        <p:sp>
          <p:nvSpPr>
            <p:cNvPr id="10" name="Freeform 10"/>
            <p:cNvSpPr/>
            <p:nvPr/>
          </p:nvSpPr>
          <p:spPr>
            <a:xfrm>
              <a:off x="3242405" y="4895659"/>
              <a:ext cx="283845" cy="220980"/>
            </a:xfrm>
            <a:custGeom>
              <a:rect l="l" t="t" r="r" b="b"/>
              <a:pathLst>
                <a:path w="141" h="110">
                  <a:moveTo>
                    <a:pt x="92" y="95"/>
                  </a:moveTo>
                  <a:cubicBezTo>
                    <a:pt x="105" y="92"/>
                    <a:pt x="117" y="87"/>
                    <a:pt x="126" y="77"/>
                  </a:cubicBezTo>
                  <a:cubicBezTo>
                    <a:pt x="137" y="66"/>
                    <a:pt x="141" y="53"/>
                    <a:pt x="136" y="38"/>
                  </a:cubicBezTo>
                  <a:cubicBezTo>
                    <a:pt x="132" y="25"/>
                    <a:pt x="123" y="17"/>
                    <a:pt x="111" y="10"/>
                  </a:cubicBezTo>
                  <a:cubicBezTo>
                    <a:pt x="100" y="4"/>
                    <a:pt x="87" y="1"/>
                    <a:pt x="75" y="1"/>
                  </a:cubicBezTo>
                  <a:cubicBezTo>
                    <a:pt x="54" y="0"/>
                    <a:pt x="35" y="5"/>
                    <a:pt x="20" y="19"/>
                  </a:cubicBezTo>
                  <a:cubicBezTo>
                    <a:pt x="1" y="35"/>
                    <a:pt x="0" y="59"/>
                    <a:pt x="17" y="77"/>
                  </a:cubicBezTo>
                  <a:cubicBezTo>
                    <a:pt x="20" y="81"/>
                    <a:pt x="25" y="84"/>
                    <a:pt x="30" y="88"/>
                  </a:cubicBezTo>
                  <a:cubicBezTo>
                    <a:pt x="30" y="88"/>
                    <a:pt x="30" y="88"/>
                    <a:pt x="29" y="88"/>
                  </a:cubicBezTo>
                  <a:cubicBezTo>
                    <a:pt x="27" y="94"/>
                    <a:pt x="23" y="99"/>
                    <a:pt x="19" y="103"/>
                  </a:cubicBezTo>
                  <a:cubicBezTo>
                    <a:pt x="17" y="105"/>
                    <a:pt x="16" y="106"/>
                    <a:pt x="17" y="108"/>
                  </a:cubicBezTo>
                  <a:cubicBezTo>
                    <a:pt x="18" y="110"/>
                    <a:pt x="20" y="110"/>
                    <a:pt x="22" y="110"/>
                  </a:cubicBezTo>
                  <a:cubicBezTo>
                    <a:pt x="33" y="108"/>
                    <a:pt x="43" y="104"/>
                    <a:pt x="53" y="98"/>
                  </a:cubicBezTo>
                  <a:cubicBezTo>
                    <a:pt x="54" y="97"/>
                    <a:pt x="56" y="96"/>
                    <a:pt x="58" y="97"/>
                  </a:cubicBezTo>
                  <a:cubicBezTo>
                    <a:pt x="69" y="98"/>
                    <a:pt x="81" y="98"/>
                    <a:pt x="92" y="95"/>
                  </a:cubicBezTo>
                  <a:close/>
                  <a:moveTo>
                    <a:pt x="55" y="84"/>
                  </a:moveTo>
                  <a:cubicBezTo>
                    <a:pt x="53" y="84"/>
                    <a:pt x="51" y="84"/>
                    <a:pt x="50" y="85"/>
                  </a:cubicBezTo>
                  <a:cubicBezTo>
                    <a:pt x="47" y="87"/>
                    <a:pt x="45" y="88"/>
                    <a:pt x="43" y="90"/>
                  </a:cubicBezTo>
                  <a:cubicBezTo>
                    <a:pt x="43" y="89"/>
                    <a:pt x="42" y="89"/>
                    <a:pt x="42" y="89"/>
                  </a:cubicBezTo>
                  <a:cubicBezTo>
                    <a:pt x="43" y="87"/>
                    <a:pt x="44" y="85"/>
                    <a:pt x="45" y="82"/>
                  </a:cubicBezTo>
                  <a:cubicBezTo>
                    <a:pt x="42" y="80"/>
                    <a:pt x="40" y="79"/>
                    <a:pt x="37" y="77"/>
                  </a:cubicBezTo>
                  <a:cubicBezTo>
                    <a:pt x="31" y="74"/>
                    <a:pt x="26" y="70"/>
                    <a:pt x="22" y="64"/>
                  </a:cubicBezTo>
                  <a:cubicBezTo>
                    <a:pt x="14" y="53"/>
                    <a:pt x="16" y="40"/>
                    <a:pt x="25" y="30"/>
                  </a:cubicBezTo>
                  <a:cubicBezTo>
                    <a:pt x="35" y="20"/>
                    <a:pt x="48" y="15"/>
                    <a:pt x="62" y="14"/>
                  </a:cubicBezTo>
                  <a:cubicBezTo>
                    <a:pt x="76" y="12"/>
                    <a:pt x="90" y="14"/>
                    <a:pt x="103" y="20"/>
                  </a:cubicBezTo>
                  <a:cubicBezTo>
                    <a:pt x="112" y="24"/>
                    <a:pt x="119" y="30"/>
                    <a:pt x="123" y="38"/>
                  </a:cubicBezTo>
                  <a:cubicBezTo>
                    <a:pt x="128" y="47"/>
                    <a:pt x="127" y="56"/>
                    <a:pt x="121" y="64"/>
                  </a:cubicBezTo>
                  <a:cubicBezTo>
                    <a:pt x="113" y="75"/>
                    <a:pt x="102" y="81"/>
                    <a:pt x="89" y="84"/>
                  </a:cubicBezTo>
                  <a:cubicBezTo>
                    <a:pt x="78" y="86"/>
                    <a:pt x="66" y="86"/>
                    <a:pt x="55" y="8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371564" y="4966240"/>
              <a:ext cx="223552" cy="198882"/>
            </a:xfrm>
            <a:custGeom>
              <a:rect l="l" t="t" r="r" b="b"/>
              <a:pathLst>
                <a:path w="110" h="99">
                  <a:moveTo>
                    <a:pt x="94" y="90"/>
                  </a:moveTo>
                  <a:cubicBezTo>
                    <a:pt x="91" y="86"/>
                    <a:pt x="87" y="82"/>
                    <a:pt x="85" y="77"/>
                  </a:cubicBezTo>
                  <a:cubicBezTo>
                    <a:pt x="100" y="68"/>
                    <a:pt x="111" y="56"/>
                    <a:pt x="110" y="38"/>
                  </a:cubicBezTo>
                  <a:cubicBezTo>
                    <a:pt x="110" y="20"/>
                    <a:pt x="99" y="9"/>
                    <a:pt x="84" y="0"/>
                  </a:cubicBezTo>
                  <a:cubicBezTo>
                    <a:pt x="85" y="1"/>
                    <a:pt x="85" y="2"/>
                    <a:pt x="85" y="3"/>
                  </a:cubicBezTo>
                  <a:cubicBezTo>
                    <a:pt x="86" y="9"/>
                    <a:pt x="87" y="15"/>
                    <a:pt x="86" y="21"/>
                  </a:cubicBezTo>
                  <a:cubicBezTo>
                    <a:pt x="84" y="35"/>
                    <a:pt x="77" y="46"/>
                    <a:pt x="66" y="55"/>
                  </a:cubicBezTo>
                  <a:cubicBezTo>
                    <a:pt x="54" y="66"/>
                    <a:pt x="39" y="71"/>
                    <a:pt x="23" y="74"/>
                  </a:cubicBezTo>
                  <a:cubicBezTo>
                    <a:pt x="16" y="75"/>
                    <a:pt x="8" y="75"/>
                    <a:pt x="0" y="75"/>
                  </a:cubicBezTo>
                  <a:cubicBezTo>
                    <a:pt x="3" y="77"/>
                    <a:pt x="7" y="79"/>
                    <a:pt x="10" y="81"/>
                  </a:cubicBezTo>
                  <a:cubicBezTo>
                    <a:pt x="26" y="87"/>
                    <a:pt x="42" y="88"/>
                    <a:pt x="58" y="86"/>
                  </a:cubicBezTo>
                  <a:cubicBezTo>
                    <a:pt x="60" y="86"/>
                    <a:pt x="61" y="86"/>
                    <a:pt x="62" y="87"/>
                  </a:cubicBezTo>
                  <a:cubicBezTo>
                    <a:pt x="72" y="93"/>
                    <a:pt x="82" y="97"/>
                    <a:pt x="94" y="99"/>
                  </a:cubicBezTo>
                  <a:cubicBezTo>
                    <a:pt x="95" y="99"/>
                    <a:pt x="97" y="98"/>
                    <a:pt x="98" y="97"/>
                  </a:cubicBezTo>
                  <a:cubicBezTo>
                    <a:pt x="98" y="97"/>
                    <a:pt x="98" y="95"/>
                    <a:pt x="97" y="93"/>
                  </a:cubicBezTo>
                  <a:cubicBezTo>
                    <a:pt x="97" y="92"/>
                    <a:pt x="95" y="91"/>
                    <a:pt x="94" y="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098006" y="2107787"/>
            <a:ext cx="630365" cy="630269"/>
            <a:chOff x="3098006" y="2107787"/>
            <a:chExt cx="630365" cy="630269"/>
          </a:xfrm>
        </p:grpSpPr>
        <p:sp>
          <p:nvSpPr>
            <p:cNvPr id="13" name="AutoShape 13"/>
            <p:cNvSpPr/>
            <p:nvPr/>
          </p:nvSpPr>
          <p:spPr>
            <a:xfrm>
              <a:off x="3098006" y="2107787"/>
              <a:ext cx="630365" cy="6302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310033" y="2255329"/>
              <a:ext cx="234601" cy="304229"/>
            </a:xfrm>
            <a:custGeom>
              <a:rect l="l" t="t" r="r" b="b"/>
              <a:pathLst>
                <a:path w="438150" h="568325">
                  <a:moveTo>
                    <a:pt x="344255" y="320246"/>
                  </a:moveTo>
                  <a:cubicBezTo>
                    <a:pt x="393080" y="312737"/>
                    <a:pt x="434394" y="346528"/>
                    <a:pt x="438150" y="399092"/>
                  </a:cubicBezTo>
                  <a:cubicBezTo>
                    <a:pt x="438150" y="399092"/>
                    <a:pt x="438150" y="402847"/>
                    <a:pt x="438150" y="406601"/>
                  </a:cubicBezTo>
                  <a:cubicBezTo>
                    <a:pt x="438150" y="451656"/>
                    <a:pt x="438150" y="496711"/>
                    <a:pt x="438150" y="545520"/>
                  </a:cubicBezTo>
                  <a:cubicBezTo>
                    <a:pt x="438150" y="545520"/>
                    <a:pt x="438150" y="545520"/>
                    <a:pt x="438150" y="549275"/>
                  </a:cubicBezTo>
                  <a:cubicBezTo>
                    <a:pt x="438150" y="549275"/>
                    <a:pt x="438150" y="549275"/>
                    <a:pt x="284162" y="549275"/>
                  </a:cubicBezTo>
                  <a:cubicBezTo>
                    <a:pt x="284162" y="549275"/>
                    <a:pt x="284162" y="545520"/>
                    <a:pt x="284162" y="545520"/>
                  </a:cubicBezTo>
                  <a:cubicBezTo>
                    <a:pt x="284162" y="496711"/>
                    <a:pt x="284162" y="451656"/>
                    <a:pt x="284162" y="402847"/>
                  </a:cubicBezTo>
                  <a:cubicBezTo>
                    <a:pt x="284162" y="361546"/>
                    <a:pt x="310453" y="327755"/>
                    <a:pt x="344255" y="320246"/>
                  </a:cubicBezTo>
                  <a:close/>
                  <a:moveTo>
                    <a:pt x="352879" y="200025"/>
                  </a:moveTo>
                  <a:cubicBezTo>
                    <a:pt x="352879" y="200025"/>
                    <a:pt x="352879" y="200025"/>
                    <a:pt x="356621" y="200025"/>
                  </a:cubicBezTo>
                  <a:cubicBezTo>
                    <a:pt x="356621" y="200025"/>
                    <a:pt x="356621" y="200025"/>
                    <a:pt x="367847" y="200025"/>
                  </a:cubicBezTo>
                  <a:cubicBezTo>
                    <a:pt x="371589" y="200025"/>
                    <a:pt x="375330" y="203767"/>
                    <a:pt x="379072" y="203767"/>
                  </a:cubicBezTo>
                  <a:cubicBezTo>
                    <a:pt x="401524" y="211251"/>
                    <a:pt x="412750" y="237445"/>
                    <a:pt x="409008" y="263638"/>
                  </a:cubicBezTo>
                  <a:cubicBezTo>
                    <a:pt x="405266" y="286090"/>
                    <a:pt x="386556" y="304800"/>
                    <a:pt x="360363" y="304800"/>
                  </a:cubicBezTo>
                  <a:cubicBezTo>
                    <a:pt x="337911" y="304800"/>
                    <a:pt x="319201" y="286090"/>
                    <a:pt x="311717" y="263638"/>
                  </a:cubicBezTo>
                  <a:cubicBezTo>
                    <a:pt x="307975" y="233703"/>
                    <a:pt x="326685" y="207509"/>
                    <a:pt x="352879" y="200025"/>
                  </a:cubicBezTo>
                  <a:close/>
                  <a:moveTo>
                    <a:pt x="100853" y="196018"/>
                  </a:moveTo>
                  <a:cubicBezTo>
                    <a:pt x="175559" y="180975"/>
                    <a:pt x="246529" y="241146"/>
                    <a:pt x="254000" y="320120"/>
                  </a:cubicBezTo>
                  <a:cubicBezTo>
                    <a:pt x="254000" y="323881"/>
                    <a:pt x="254000" y="327642"/>
                    <a:pt x="254000" y="331402"/>
                  </a:cubicBezTo>
                  <a:cubicBezTo>
                    <a:pt x="254000" y="406616"/>
                    <a:pt x="254000" y="481829"/>
                    <a:pt x="254000" y="557043"/>
                  </a:cubicBezTo>
                  <a:cubicBezTo>
                    <a:pt x="254000" y="557043"/>
                    <a:pt x="254000" y="557043"/>
                    <a:pt x="254000" y="568325"/>
                  </a:cubicBezTo>
                  <a:cubicBezTo>
                    <a:pt x="254000" y="568325"/>
                    <a:pt x="254000" y="568325"/>
                    <a:pt x="0" y="568325"/>
                  </a:cubicBezTo>
                  <a:cubicBezTo>
                    <a:pt x="0" y="564564"/>
                    <a:pt x="0" y="564564"/>
                    <a:pt x="0" y="560804"/>
                  </a:cubicBezTo>
                  <a:cubicBezTo>
                    <a:pt x="0" y="485590"/>
                    <a:pt x="0" y="406616"/>
                    <a:pt x="0" y="327642"/>
                  </a:cubicBezTo>
                  <a:cubicBezTo>
                    <a:pt x="0" y="263710"/>
                    <a:pt x="44823" y="211060"/>
                    <a:pt x="100853" y="196018"/>
                  </a:cubicBezTo>
                  <a:close/>
                  <a:moveTo>
                    <a:pt x="112091" y="0"/>
                  </a:moveTo>
                  <a:cubicBezTo>
                    <a:pt x="115818" y="0"/>
                    <a:pt x="115818" y="0"/>
                    <a:pt x="115818" y="0"/>
                  </a:cubicBezTo>
                  <a:cubicBezTo>
                    <a:pt x="115818" y="0"/>
                    <a:pt x="115818" y="0"/>
                    <a:pt x="138181" y="0"/>
                  </a:cubicBezTo>
                  <a:cubicBezTo>
                    <a:pt x="141909" y="0"/>
                    <a:pt x="149363" y="3762"/>
                    <a:pt x="153090" y="3762"/>
                  </a:cubicBezTo>
                  <a:cubicBezTo>
                    <a:pt x="190362" y="18808"/>
                    <a:pt x="212725" y="60187"/>
                    <a:pt x="205271" y="101566"/>
                  </a:cubicBezTo>
                  <a:cubicBezTo>
                    <a:pt x="197816" y="139183"/>
                    <a:pt x="164272" y="169276"/>
                    <a:pt x="127000" y="169276"/>
                  </a:cubicBezTo>
                  <a:cubicBezTo>
                    <a:pt x="89728" y="173038"/>
                    <a:pt x="56184" y="142944"/>
                    <a:pt x="48729" y="101566"/>
                  </a:cubicBezTo>
                  <a:cubicBezTo>
                    <a:pt x="41275" y="52664"/>
                    <a:pt x="71092" y="7523"/>
                    <a:pt x="11209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3678841" y="3411474"/>
            <a:ext cx="630365" cy="630269"/>
            <a:chOff x="3678841" y="3411474"/>
            <a:chExt cx="630365" cy="630269"/>
          </a:xfrm>
        </p:grpSpPr>
        <p:sp>
          <p:nvSpPr>
            <p:cNvPr id="16" name="AutoShape 16"/>
            <p:cNvSpPr/>
            <p:nvPr/>
          </p:nvSpPr>
          <p:spPr>
            <a:xfrm>
              <a:off x="3678841" y="3411474"/>
              <a:ext cx="630365" cy="630269"/>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842099" y="3569779"/>
            <a:ext cx="313754" cy="313849"/>
            <a:chOff x="3842099" y="3569779"/>
            <a:chExt cx="313754" cy="313849"/>
          </a:xfrm>
        </p:grpSpPr>
        <p:sp>
          <p:nvSpPr>
            <p:cNvPr id="18" name="Freeform 18"/>
            <p:cNvSpPr/>
            <p:nvPr/>
          </p:nvSpPr>
          <p:spPr>
            <a:xfrm>
              <a:off x="3842099" y="3598926"/>
              <a:ext cx="284702" cy="284702"/>
            </a:xfrm>
            <a:custGeom>
              <a:rect l="l" t="t" r="r" b="b"/>
              <a:pathLst>
                <a:path w="184" h="184">
                  <a:moveTo>
                    <a:pt x="92" y="184"/>
                  </a:moveTo>
                  <a:cubicBezTo>
                    <a:pt x="143" y="184"/>
                    <a:pt x="184" y="143"/>
                    <a:pt x="184" y="92"/>
                  </a:cubicBezTo>
                  <a:cubicBezTo>
                    <a:pt x="184" y="76"/>
                    <a:pt x="180" y="62"/>
                    <a:pt x="173" y="49"/>
                  </a:cubicBezTo>
                  <a:cubicBezTo>
                    <a:pt x="172" y="49"/>
                    <a:pt x="172" y="49"/>
                    <a:pt x="171" y="49"/>
                  </a:cubicBezTo>
                  <a:cubicBezTo>
                    <a:pt x="170" y="49"/>
                    <a:pt x="170" y="49"/>
                    <a:pt x="170" y="49"/>
                  </a:cubicBezTo>
                  <a:cubicBezTo>
                    <a:pt x="158" y="48"/>
                    <a:pt x="158" y="48"/>
                    <a:pt x="158" y="48"/>
                  </a:cubicBezTo>
                  <a:cubicBezTo>
                    <a:pt x="149" y="56"/>
                    <a:pt x="149" y="56"/>
                    <a:pt x="149" y="56"/>
                  </a:cubicBezTo>
                  <a:cubicBezTo>
                    <a:pt x="156" y="67"/>
                    <a:pt x="160" y="79"/>
                    <a:pt x="160" y="92"/>
                  </a:cubicBezTo>
                  <a:cubicBezTo>
                    <a:pt x="160" y="129"/>
                    <a:pt x="129" y="160"/>
                    <a:pt x="92" y="160"/>
                  </a:cubicBezTo>
                  <a:cubicBezTo>
                    <a:pt x="55" y="160"/>
                    <a:pt x="24" y="129"/>
                    <a:pt x="24" y="92"/>
                  </a:cubicBezTo>
                  <a:cubicBezTo>
                    <a:pt x="24" y="55"/>
                    <a:pt x="55" y="24"/>
                    <a:pt x="92" y="24"/>
                  </a:cubicBezTo>
                  <a:cubicBezTo>
                    <a:pt x="105" y="24"/>
                    <a:pt x="117" y="28"/>
                    <a:pt x="128" y="35"/>
                  </a:cubicBezTo>
                  <a:cubicBezTo>
                    <a:pt x="135" y="27"/>
                    <a:pt x="135" y="27"/>
                    <a:pt x="135" y="27"/>
                  </a:cubicBezTo>
                  <a:cubicBezTo>
                    <a:pt x="134" y="14"/>
                    <a:pt x="134" y="14"/>
                    <a:pt x="134" y="14"/>
                  </a:cubicBezTo>
                  <a:cubicBezTo>
                    <a:pt x="134" y="12"/>
                    <a:pt x="134" y="11"/>
                    <a:pt x="134" y="10"/>
                  </a:cubicBezTo>
                  <a:cubicBezTo>
                    <a:pt x="122" y="4"/>
                    <a:pt x="107" y="0"/>
                    <a:pt x="92" y="0"/>
                  </a:cubicBezTo>
                  <a:cubicBezTo>
                    <a:pt x="41" y="0"/>
                    <a:pt x="0" y="41"/>
                    <a:pt x="0" y="92"/>
                  </a:cubicBezTo>
                  <a:cubicBezTo>
                    <a:pt x="0" y="143"/>
                    <a:pt x="41" y="184"/>
                    <a:pt x="92" y="184"/>
                  </a:cubicBezTo>
                  <a:close/>
                  <a:moveTo>
                    <a:pt x="92" y="184"/>
                  </a:moveTo>
                  <a:cubicBezTo>
                    <a:pt x="92" y="184"/>
                    <a:pt x="92" y="184"/>
                    <a:pt x="92" y="18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914965" y="3671697"/>
              <a:ext cx="139065" cy="139065"/>
            </a:xfrm>
            <a:custGeom>
              <a:rect l="l" t="t" r="r" b="b"/>
              <a:pathLst>
                <a:path w="90" h="90">
                  <a:moveTo>
                    <a:pt x="45" y="21"/>
                  </a:moveTo>
                  <a:cubicBezTo>
                    <a:pt x="46" y="21"/>
                    <a:pt x="46" y="21"/>
                    <a:pt x="47" y="21"/>
                  </a:cubicBezTo>
                  <a:cubicBezTo>
                    <a:pt x="64" y="4"/>
                    <a:pt x="64" y="4"/>
                    <a:pt x="64" y="4"/>
                  </a:cubicBezTo>
                  <a:cubicBezTo>
                    <a:pt x="64" y="4"/>
                    <a:pt x="64" y="4"/>
                    <a:pt x="64" y="4"/>
                  </a:cubicBezTo>
                  <a:cubicBezTo>
                    <a:pt x="58" y="1"/>
                    <a:pt x="52" y="0"/>
                    <a:pt x="45" y="0"/>
                  </a:cubicBezTo>
                  <a:cubicBezTo>
                    <a:pt x="20" y="0"/>
                    <a:pt x="0" y="20"/>
                    <a:pt x="0" y="45"/>
                  </a:cubicBezTo>
                  <a:cubicBezTo>
                    <a:pt x="0" y="70"/>
                    <a:pt x="20" y="90"/>
                    <a:pt x="45" y="90"/>
                  </a:cubicBezTo>
                  <a:cubicBezTo>
                    <a:pt x="70" y="90"/>
                    <a:pt x="90" y="70"/>
                    <a:pt x="90" y="45"/>
                  </a:cubicBezTo>
                  <a:cubicBezTo>
                    <a:pt x="90" y="38"/>
                    <a:pt x="89" y="32"/>
                    <a:pt x="86" y="26"/>
                  </a:cubicBezTo>
                  <a:cubicBezTo>
                    <a:pt x="86" y="26"/>
                    <a:pt x="86" y="26"/>
                    <a:pt x="86" y="26"/>
                  </a:cubicBezTo>
                  <a:cubicBezTo>
                    <a:pt x="69" y="43"/>
                    <a:pt x="69" y="43"/>
                    <a:pt x="69" y="43"/>
                  </a:cubicBezTo>
                  <a:cubicBezTo>
                    <a:pt x="69" y="44"/>
                    <a:pt x="69" y="44"/>
                    <a:pt x="69" y="45"/>
                  </a:cubicBezTo>
                  <a:cubicBezTo>
                    <a:pt x="69" y="58"/>
                    <a:pt x="58" y="69"/>
                    <a:pt x="45" y="69"/>
                  </a:cubicBezTo>
                  <a:cubicBezTo>
                    <a:pt x="32" y="69"/>
                    <a:pt x="21" y="58"/>
                    <a:pt x="21" y="45"/>
                  </a:cubicBezTo>
                  <a:cubicBezTo>
                    <a:pt x="21" y="32"/>
                    <a:pt x="32" y="21"/>
                    <a:pt x="45" y="21"/>
                  </a:cubicBezTo>
                  <a:close/>
                  <a:moveTo>
                    <a:pt x="45" y="21"/>
                  </a:moveTo>
                  <a:cubicBezTo>
                    <a:pt x="45" y="21"/>
                    <a:pt x="45" y="21"/>
                    <a:pt x="45" y="2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998309" y="3569779"/>
              <a:ext cx="157544" cy="157544"/>
            </a:xfrm>
            <a:custGeom>
              <a:rect l="l" t="t" r="r" b="b"/>
              <a:pathLst>
                <a:path w="102" h="102">
                  <a:moveTo>
                    <a:pt x="86" y="28"/>
                  </a:moveTo>
                  <a:cubicBezTo>
                    <a:pt x="91" y="23"/>
                    <a:pt x="91" y="23"/>
                    <a:pt x="91" y="23"/>
                  </a:cubicBezTo>
                  <a:cubicBezTo>
                    <a:pt x="93" y="20"/>
                    <a:pt x="93" y="17"/>
                    <a:pt x="91" y="14"/>
                  </a:cubicBezTo>
                  <a:cubicBezTo>
                    <a:pt x="87" y="11"/>
                    <a:pt x="87" y="11"/>
                    <a:pt x="87" y="11"/>
                  </a:cubicBezTo>
                  <a:cubicBezTo>
                    <a:pt x="86" y="10"/>
                    <a:pt x="85" y="9"/>
                    <a:pt x="83" y="9"/>
                  </a:cubicBezTo>
                  <a:cubicBezTo>
                    <a:pt x="82" y="9"/>
                    <a:pt x="80" y="10"/>
                    <a:pt x="79" y="11"/>
                  </a:cubicBezTo>
                  <a:cubicBezTo>
                    <a:pt x="74" y="17"/>
                    <a:pt x="74" y="17"/>
                    <a:pt x="74" y="17"/>
                  </a:cubicBezTo>
                  <a:cubicBezTo>
                    <a:pt x="72" y="2"/>
                    <a:pt x="72" y="2"/>
                    <a:pt x="72" y="2"/>
                  </a:cubicBezTo>
                  <a:cubicBezTo>
                    <a:pt x="72" y="0"/>
                    <a:pt x="71" y="0"/>
                    <a:pt x="70" y="0"/>
                  </a:cubicBezTo>
                  <a:cubicBezTo>
                    <a:pt x="70" y="0"/>
                    <a:pt x="69" y="0"/>
                    <a:pt x="69" y="0"/>
                  </a:cubicBezTo>
                  <a:cubicBezTo>
                    <a:pt x="47" y="23"/>
                    <a:pt x="47" y="23"/>
                    <a:pt x="47" y="23"/>
                  </a:cubicBezTo>
                  <a:cubicBezTo>
                    <a:pt x="45" y="25"/>
                    <a:pt x="44" y="28"/>
                    <a:pt x="44" y="30"/>
                  </a:cubicBezTo>
                  <a:cubicBezTo>
                    <a:pt x="44" y="31"/>
                    <a:pt x="44" y="31"/>
                    <a:pt x="44" y="31"/>
                  </a:cubicBezTo>
                  <a:cubicBezTo>
                    <a:pt x="45" y="45"/>
                    <a:pt x="45" y="45"/>
                    <a:pt x="45" y="45"/>
                  </a:cubicBezTo>
                  <a:cubicBezTo>
                    <a:pt x="37" y="53"/>
                    <a:pt x="37" y="53"/>
                    <a:pt x="37" y="53"/>
                  </a:cubicBezTo>
                  <a:cubicBezTo>
                    <a:pt x="22" y="68"/>
                    <a:pt x="22" y="68"/>
                    <a:pt x="22" y="68"/>
                  </a:cubicBezTo>
                  <a:cubicBezTo>
                    <a:pt x="22" y="68"/>
                    <a:pt x="22" y="68"/>
                    <a:pt x="22" y="68"/>
                  </a:cubicBezTo>
                  <a:cubicBezTo>
                    <a:pt x="8" y="82"/>
                    <a:pt x="8" y="82"/>
                    <a:pt x="8" y="82"/>
                  </a:cubicBezTo>
                  <a:cubicBezTo>
                    <a:pt x="2" y="89"/>
                    <a:pt x="2" y="89"/>
                    <a:pt x="2" y="89"/>
                  </a:cubicBezTo>
                  <a:cubicBezTo>
                    <a:pt x="1" y="90"/>
                    <a:pt x="0" y="91"/>
                    <a:pt x="0" y="92"/>
                  </a:cubicBezTo>
                  <a:cubicBezTo>
                    <a:pt x="0" y="97"/>
                    <a:pt x="0" y="97"/>
                    <a:pt x="0" y="97"/>
                  </a:cubicBezTo>
                  <a:cubicBezTo>
                    <a:pt x="0" y="100"/>
                    <a:pt x="2" y="102"/>
                    <a:pt x="5" y="102"/>
                  </a:cubicBezTo>
                  <a:cubicBezTo>
                    <a:pt x="5" y="102"/>
                    <a:pt x="5" y="102"/>
                    <a:pt x="5" y="102"/>
                  </a:cubicBezTo>
                  <a:cubicBezTo>
                    <a:pt x="10" y="102"/>
                    <a:pt x="10" y="102"/>
                    <a:pt x="10" y="102"/>
                  </a:cubicBezTo>
                  <a:cubicBezTo>
                    <a:pt x="11" y="102"/>
                    <a:pt x="12" y="101"/>
                    <a:pt x="13" y="100"/>
                  </a:cubicBezTo>
                  <a:cubicBezTo>
                    <a:pt x="57" y="56"/>
                    <a:pt x="57" y="56"/>
                    <a:pt x="57" y="56"/>
                  </a:cubicBezTo>
                  <a:cubicBezTo>
                    <a:pt x="70" y="57"/>
                    <a:pt x="70" y="57"/>
                    <a:pt x="70" y="57"/>
                  </a:cubicBezTo>
                  <a:cubicBezTo>
                    <a:pt x="71" y="57"/>
                    <a:pt x="71" y="57"/>
                    <a:pt x="71" y="57"/>
                  </a:cubicBezTo>
                  <a:cubicBezTo>
                    <a:pt x="71" y="57"/>
                    <a:pt x="71" y="57"/>
                    <a:pt x="71" y="57"/>
                  </a:cubicBezTo>
                  <a:cubicBezTo>
                    <a:pt x="74" y="57"/>
                    <a:pt x="77" y="56"/>
                    <a:pt x="78" y="54"/>
                  </a:cubicBezTo>
                  <a:cubicBezTo>
                    <a:pt x="101" y="32"/>
                    <a:pt x="101" y="32"/>
                    <a:pt x="101" y="32"/>
                  </a:cubicBezTo>
                  <a:cubicBezTo>
                    <a:pt x="102" y="31"/>
                    <a:pt x="101" y="29"/>
                    <a:pt x="100" y="29"/>
                  </a:cubicBezTo>
                  <a:lnTo>
                    <a:pt x="86" y="28"/>
                  </a:lnTo>
                  <a:close/>
                  <a:moveTo>
                    <a:pt x="86" y="28"/>
                  </a:moveTo>
                  <a:cubicBezTo>
                    <a:pt x="86" y="28"/>
                    <a:pt x="86" y="28"/>
                    <a:pt x="86" y="2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rot="16200000" flipH="1">
            <a:off x="7464743" y="-536734"/>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rot="16200000" flipH="1">
            <a:off x="4751927"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rot="5400000">
            <a:off x="10177558"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5650706" y="2152763"/>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01</a:t>
            </a:r>
          </a:p>
        </p:txBody>
      </p:sp>
      <p:sp>
        <p:nvSpPr>
          <p:cNvPr id="25" name="Freeform 25"/>
          <p:cNvSpPr/>
          <p:nvPr/>
        </p:nvSpPr>
        <p:spPr>
          <a:xfrm rot="16200000" flipH="1">
            <a:off x="7464743" y="766953"/>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4">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rot="16200000" flipH="1">
            <a:off x="4751927"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rot="5400000">
            <a:off x="10177558"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5650706" y="3472386"/>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02</a:t>
            </a:r>
          </a:p>
        </p:txBody>
      </p:sp>
      <p:sp>
        <p:nvSpPr>
          <p:cNvPr id="29" name="Freeform 29"/>
          <p:cNvSpPr/>
          <p:nvPr/>
        </p:nvSpPr>
        <p:spPr>
          <a:xfrm rot="16200000" flipH="1">
            <a:off x="7464743" y="2070735"/>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rot="16200000" flipH="1">
            <a:off x="4751927"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rot="5400000">
            <a:off x="10177558"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5650706" y="4802600"/>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03</a:t>
            </a:r>
          </a:p>
        </p:txBody>
      </p:sp>
      <p:sp>
        <p:nvSpPr>
          <p:cNvPr id="33" name="Freeform 33"/>
          <p:cNvSpPr/>
          <p:nvPr/>
        </p:nvSpPr>
        <p:spPr>
          <a:xfrm>
            <a:off x="1877711" y="3429001"/>
            <a:ext cx="725805" cy="725805"/>
          </a:xfrm>
          <a:custGeom>
            <a:rect l="l" t="t" r="r" b="b"/>
            <a:pathLst>
              <a:path w="442" h="445">
                <a:moveTo>
                  <a:pt x="70" y="400"/>
                </a:moveTo>
                <a:lnTo>
                  <a:pt x="70" y="400"/>
                </a:lnTo>
                <a:cubicBezTo>
                  <a:pt x="70" y="426"/>
                  <a:pt x="98" y="444"/>
                  <a:pt x="124" y="444"/>
                </a:cubicBezTo>
                <a:cubicBezTo>
                  <a:pt x="151" y="444"/>
                  <a:pt x="168" y="426"/>
                  <a:pt x="168" y="400"/>
                </a:cubicBezTo>
                <a:cubicBezTo>
                  <a:pt x="168" y="373"/>
                  <a:pt x="151" y="346"/>
                  <a:pt x="124" y="346"/>
                </a:cubicBezTo>
                <a:cubicBezTo>
                  <a:pt x="98" y="346"/>
                  <a:pt x="70" y="373"/>
                  <a:pt x="70" y="400"/>
                </a:cubicBezTo>
                <a:close/>
                <a:moveTo>
                  <a:pt x="319" y="400"/>
                </a:moveTo>
                <a:lnTo>
                  <a:pt x="319" y="400"/>
                </a:lnTo>
                <a:cubicBezTo>
                  <a:pt x="319" y="426"/>
                  <a:pt x="345" y="444"/>
                  <a:pt x="372" y="444"/>
                </a:cubicBezTo>
                <a:cubicBezTo>
                  <a:pt x="399" y="444"/>
                  <a:pt x="417" y="426"/>
                  <a:pt x="417" y="400"/>
                </a:cubicBezTo>
                <a:cubicBezTo>
                  <a:pt x="417" y="373"/>
                  <a:pt x="399" y="346"/>
                  <a:pt x="372" y="346"/>
                </a:cubicBezTo>
                <a:cubicBezTo>
                  <a:pt x="345" y="346"/>
                  <a:pt x="319" y="373"/>
                  <a:pt x="319" y="400"/>
                </a:cubicBezTo>
                <a:close/>
                <a:moveTo>
                  <a:pt x="159" y="284"/>
                </a:moveTo>
                <a:lnTo>
                  <a:pt x="159" y="284"/>
                </a:lnTo>
                <a:cubicBezTo>
                  <a:pt x="434" y="204"/>
                  <a:pt x="434" y="204"/>
                  <a:pt x="434" y="204"/>
                </a:cubicBezTo>
                <a:cubicBezTo>
                  <a:pt x="443" y="204"/>
                  <a:pt x="443" y="195"/>
                  <a:pt x="443" y="187"/>
                </a:cubicBezTo>
                <a:cubicBezTo>
                  <a:pt x="443" y="54"/>
                  <a:pt x="443" y="54"/>
                  <a:pt x="443" y="54"/>
                </a:cubicBezTo>
                <a:cubicBezTo>
                  <a:pt x="98" y="54"/>
                  <a:pt x="98" y="54"/>
                  <a:pt x="98" y="54"/>
                </a:cubicBezTo>
                <a:cubicBezTo>
                  <a:pt x="98" y="10"/>
                  <a:pt x="98" y="10"/>
                  <a:pt x="98" y="10"/>
                </a:cubicBezTo>
                <a:lnTo>
                  <a:pt x="89" y="0"/>
                </a:lnTo>
                <a:cubicBezTo>
                  <a:pt x="9" y="0"/>
                  <a:pt x="9" y="0"/>
                  <a:pt x="9" y="0"/>
                </a:cubicBezTo>
                <a:cubicBezTo>
                  <a:pt x="0" y="0"/>
                  <a:pt x="0" y="10"/>
                  <a:pt x="0" y="10"/>
                </a:cubicBezTo>
                <a:cubicBezTo>
                  <a:pt x="0" y="54"/>
                  <a:pt x="0" y="54"/>
                  <a:pt x="0" y="54"/>
                </a:cubicBezTo>
                <a:cubicBezTo>
                  <a:pt x="45" y="54"/>
                  <a:pt x="45" y="54"/>
                  <a:pt x="45" y="54"/>
                </a:cubicBezTo>
                <a:cubicBezTo>
                  <a:pt x="98" y="275"/>
                  <a:pt x="98" y="275"/>
                  <a:pt x="98" y="275"/>
                </a:cubicBezTo>
                <a:cubicBezTo>
                  <a:pt x="98" y="302"/>
                  <a:pt x="98" y="302"/>
                  <a:pt x="98" y="302"/>
                </a:cubicBezTo>
                <a:cubicBezTo>
                  <a:pt x="98" y="338"/>
                  <a:pt x="98" y="338"/>
                  <a:pt x="98" y="338"/>
                </a:cubicBezTo>
                <a:cubicBezTo>
                  <a:pt x="98" y="346"/>
                  <a:pt x="106" y="346"/>
                  <a:pt x="106" y="346"/>
                </a:cubicBezTo>
                <a:cubicBezTo>
                  <a:pt x="124" y="346"/>
                  <a:pt x="124" y="346"/>
                  <a:pt x="124" y="346"/>
                </a:cubicBezTo>
                <a:cubicBezTo>
                  <a:pt x="372" y="346"/>
                  <a:pt x="372" y="346"/>
                  <a:pt x="372" y="346"/>
                </a:cubicBezTo>
                <a:cubicBezTo>
                  <a:pt x="434" y="346"/>
                  <a:pt x="434" y="346"/>
                  <a:pt x="434" y="346"/>
                </a:cubicBezTo>
                <a:cubicBezTo>
                  <a:pt x="443" y="346"/>
                  <a:pt x="443" y="346"/>
                  <a:pt x="443" y="338"/>
                </a:cubicBezTo>
                <a:cubicBezTo>
                  <a:pt x="443" y="302"/>
                  <a:pt x="443" y="302"/>
                  <a:pt x="443" y="302"/>
                </a:cubicBezTo>
                <a:cubicBezTo>
                  <a:pt x="168" y="302"/>
                  <a:pt x="168" y="302"/>
                  <a:pt x="168" y="302"/>
                </a:cubicBezTo>
                <a:cubicBezTo>
                  <a:pt x="133" y="302"/>
                  <a:pt x="133" y="284"/>
                  <a:pt x="159" y="284"/>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342361" y="1913983"/>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加强物联网基础设施建设，推动物联网技术在各行业的广泛应用。</a:t>
            </a:r>
            <a:endParaRPr lang="en-US" sz="1100"/>
          </a:p>
        </p:txBody>
      </p:sp>
      <p:sp>
        <p:nvSpPr>
          <p:cNvPr id="35" name="AutoShape 35"/>
          <p:cNvSpPr/>
          <p:nvPr/>
        </p:nvSpPr>
        <p:spPr>
          <a:xfrm>
            <a:off x="6329284" y="3234910"/>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促进物联网与云计算、大数据等技术的深度融合，提升物联网应用水平。</a:t>
            </a:r>
            <a:endParaRPr lang="en-US" sz="1100"/>
          </a:p>
        </p:txBody>
      </p:sp>
      <p:sp>
        <p:nvSpPr>
          <p:cNvPr id="36" name="AutoShape 36"/>
          <p:cNvSpPr/>
          <p:nvPr/>
        </p:nvSpPr>
        <p:spPr>
          <a:xfrm>
            <a:off x="6329284" y="4521452"/>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加强物联网安全保障体系建设，确保物联网应用安全可控。</a:t>
            </a:r>
            <a:endParaRPr lang="en-US" sz="1100"/>
          </a:p>
        </p:txBody>
      </p:sp>
      <p:grpSp>
        <p:nvGrpSpPr>
          <p:cNvPr id="37" name="Group 37"/>
          <p:cNvGrpSpPr/>
          <p:nvPr/>
        </p:nvGrpSpPr>
        <p:grpSpPr>
          <a:xfrm>
            <a:off x="454963" y="93878"/>
            <a:ext cx="10641129" cy="914400"/>
            <a:chOff x="454963" y="93878"/>
            <a:chExt cx="10641129" cy="914400"/>
          </a:xfrm>
        </p:grpSpPr>
        <p:sp>
          <p:nvSpPr>
            <p:cNvPr id="38" name="AutoShape 3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TextBox 5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物联网技术应用推广</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197479" y="2448496"/>
            <a:ext cx="1568482" cy="1639538"/>
            <a:chOff x="6197479" y="2448496"/>
            <a:chExt cx="1568482" cy="1639538"/>
          </a:xfrm>
        </p:grpSpPr>
        <p:sp>
          <p:nvSpPr>
            <p:cNvPr id="3" name="Freeform 3"/>
            <p:cNvSpPr/>
            <p:nvPr/>
          </p:nvSpPr>
          <p:spPr>
            <a:xfrm rot="15417784">
              <a:off x="6197479" y="2448496"/>
              <a:ext cx="1568482" cy="1639538"/>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20817784">
              <a:off x="6791744" y="3078289"/>
              <a:ext cx="380048" cy="38004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7798918" y="1874806"/>
            <a:ext cx="3224117" cy="3370231"/>
            <a:chOff x="7798918" y="1874806"/>
            <a:chExt cx="3224117" cy="3370231"/>
          </a:xfrm>
        </p:grpSpPr>
        <p:sp>
          <p:nvSpPr>
            <p:cNvPr id="6" name="Freeform 6"/>
            <p:cNvSpPr/>
            <p:nvPr/>
          </p:nvSpPr>
          <p:spPr>
            <a:xfrm rot="16200000">
              <a:off x="7798918" y="1874806"/>
              <a:ext cx="3224117" cy="3370231"/>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0817784">
              <a:off x="9070791" y="3201543"/>
              <a:ext cx="680371" cy="68037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979101" y="4077938"/>
            <a:ext cx="977456" cy="1021747"/>
            <a:chOff x="6979101" y="4077938"/>
            <a:chExt cx="977456" cy="1021747"/>
          </a:xfrm>
        </p:grpSpPr>
        <p:sp>
          <p:nvSpPr>
            <p:cNvPr id="9" name="Freeform 9"/>
            <p:cNvSpPr/>
            <p:nvPr/>
          </p:nvSpPr>
          <p:spPr>
            <a:xfrm rot="16200000">
              <a:off x="6979101" y="4077938"/>
              <a:ext cx="977456" cy="1021747"/>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349433" y="4470368"/>
              <a:ext cx="236887" cy="23688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工业互联网创新发展</a:t>
              </a:r>
            </a:p>
          </p:txBody>
        </p:sp>
      </p:grpSp>
      <p:sp>
        <p:nvSpPr>
          <p:cNvPr id="33" name="AutoShape 33"/>
          <p:cNvSpPr/>
          <p:nvPr/>
        </p:nvSpPr>
        <p:spPr>
          <a:xfrm>
            <a:off x="579283" y="2049017"/>
            <a:ext cx="584258" cy="584258"/>
          </a:xfrm>
          <a:prstGeom prst="ellipse">
            <a:avLst/>
          </a:prstGeom>
          <a:no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4" name="AutoShape 34"/>
          <p:cNvSpPr/>
          <p:nvPr/>
        </p:nvSpPr>
        <p:spPr>
          <a:xfrm>
            <a:off x="674589" y="2156678"/>
            <a:ext cx="395855"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1">
                    <a:alpha val="100000"/>
                  </a:schemeClr>
                </a:solidFill>
                <a:latin typeface="Microsoft Yahei"/>
                <a:ea typeface="Microsoft Yahei"/>
                <a:cs typeface="Microsoft Yahei"/>
              </a:rPr>
              <a:t>01</a:t>
            </a:r>
            <a:endParaRPr lang="en-US" sz="1100"/>
          </a:p>
        </p:txBody>
      </p:sp>
      <p:sp>
        <p:nvSpPr>
          <p:cNvPr id="35" name="TextBox 35"/>
          <p:cNvSpPr txBox="1"/>
          <p:nvPr/>
        </p:nvSpPr>
        <p:spPr>
          <a:xfrm>
            <a:off x="1350983" y="1947863"/>
            <a:ext cx="4120112" cy="786566"/>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加快工业互联网基础设施建设，推动企业内外网改造升级。</a:t>
            </a:r>
          </a:p>
        </p:txBody>
      </p:sp>
      <p:sp>
        <p:nvSpPr>
          <p:cNvPr id="36" name="AutoShape 36"/>
          <p:cNvSpPr/>
          <p:nvPr/>
        </p:nvSpPr>
        <p:spPr>
          <a:xfrm>
            <a:off x="579283" y="3218181"/>
            <a:ext cx="584258" cy="584258"/>
          </a:xfrm>
          <a:prstGeom prst="ellipse">
            <a:avLst/>
          </a:prstGeom>
          <a:noFill/>
          <a:ln w="19050">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7" name="AutoShape 37"/>
          <p:cNvSpPr/>
          <p:nvPr/>
        </p:nvSpPr>
        <p:spPr>
          <a:xfrm>
            <a:off x="655539" y="3325842"/>
            <a:ext cx="453011"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2">
                    <a:alpha val="100000"/>
                  </a:schemeClr>
                </a:solidFill>
                <a:latin typeface="Microsoft Yahei"/>
                <a:ea typeface="Microsoft Yahei"/>
                <a:cs typeface="Microsoft Yahei"/>
              </a:rPr>
              <a:t>02</a:t>
            </a:r>
            <a:endParaRPr lang="en-US" sz="1100"/>
          </a:p>
        </p:txBody>
      </p:sp>
      <p:sp>
        <p:nvSpPr>
          <p:cNvPr id="38" name="TextBox 38"/>
          <p:cNvSpPr txBox="1"/>
          <p:nvPr/>
        </p:nvSpPr>
        <p:spPr>
          <a:xfrm>
            <a:off x="1350983" y="3110437"/>
            <a:ext cx="4114800" cy="799744"/>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加强工业互联网平台建设和应用推广，促进企业数字化转型。</a:t>
            </a:r>
          </a:p>
        </p:txBody>
      </p:sp>
      <p:sp>
        <p:nvSpPr>
          <p:cNvPr id="39" name="AutoShape 39"/>
          <p:cNvSpPr/>
          <p:nvPr/>
        </p:nvSpPr>
        <p:spPr>
          <a:xfrm>
            <a:off x="575049" y="4441785"/>
            <a:ext cx="584258" cy="584258"/>
          </a:xfrm>
          <a:prstGeom prst="ellipse">
            <a:avLst/>
          </a:prstGeom>
          <a:noFill/>
          <a:ln w="19050">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0" name="AutoShape 40"/>
          <p:cNvSpPr/>
          <p:nvPr/>
        </p:nvSpPr>
        <p:spPr>
          <a:xfrm>
            <a:off x="642204" y="4549446"/>
            <a:ext cx="453011"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3">
                    <a:alpha val="100000"/>
                  </a:schemeClr>
                </a:solidFill>
                <a:latin typeface="Microsoft Yahei"/>
                <a:ea typeface="Microsoft Yahei"/>
                <a:cs typeface="Microsoft Yahei"/>
              </a:rPr>
              <a:t>03</a:t>
            </a:r>
            <a:endParaRPr lang="en-US" sz="1100"/>
          </a:p>
        </p:txBody>
      </p:sp>
      <p:sp>
        <p:nvSpPr>
          <p:cNvPr id="41" name="TextBox 41"/>
          <p:cNvSpPr txBox="1"/>
          <p:nvPr/>
        </p:nvSpPr>
        <p:spPr>
          <a:xfrm>
            <a:off x="1350983" y="4340631"/>
            <a:ext cx="4114800" cy="786566"/>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加强工业互联网安全保障体系建设，确保工业互联网应用安全可控。</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部分省市网络建设政策举措</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03</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加快5G网络建设</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北京市将全面推进5G网络基础设施建设，实现重点区域和场所5G网络覆盖，提升网络速度和质量。</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推进工业互联网发展</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北京市将支持工业互联网平台建设，促进企业数字化转型，提升产业链协同效率和竞争力。</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加强网络安全保障</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北京市将加强网络安全技术研究和应用，完善网络安全保障体系，确保网络安全稳定运行。</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北京市网络建设政策</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促进5G与工业互联网融合</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上海市将推动5G与工业互联网的深度融合，打造一批5G+工业互联网应用示范项目，提升产业数字化水平。</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加强网络数据安全管理</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上海市将建立完善网络数据安全管理机制，加强数据隐私保护和安全审查，确保网络数据安全可控。</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推进千兆光网建设</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上海市将加快千兆光网基础设施建设，提升城市网络带宽和传输速度，满足高端制造业、金融等行业的网络需求。</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上海市网络建设政策</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52335" y="1979346"/>
            <a:ext cx="2132128" cy="388730"/>
          </a:xfrm>
          <a:prstGeom prst="ellipse">
            <a:avLst/>
          </a:prstGeom>
          <a:gradFill>
            <a:gsLst>
              <a:gs pos="0">
                <a:schemeClr val="lt1">
                  <a:alpha val="30000"/>
                </a:schemeClr>
              </a:gs>
              <a:gs pos="100000">
                <a:schemeClr val="accent1">
                  <a:alpha val="3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652335" y="1821557"/>
            <a:ext cx="2132128" cy="388730"/>
          </a:xfrm>
          <a:prstGeom prst="ellipse">
            <a:avLst/>
          </a:prstGeom>
          <a:gradFill>
            <a:gsLst>
              <a:gs pos="0">
                <a:schemeClr val="lt1">
                  <a:alpha val="70000"/>
                </a:schemeClr>
              </a:gs>
              <a:gs pos="100000">
                <a:schemeClr val="accent1">
                  <a:alpha val="7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029936" y="1979346"/>
            <a:ext cx="2132128" cy="388730"/>
          </a:xfrm>
          <a:prstGeom prst="ellipse">
            <a:avLst/>
          </a:prstGeom>
          <a:gradFill>
            <a:gsLst>
              <a:gs pos="0">
                <a:schemeClr val="lt1">
                  <a:alpha val="30000"/>
                </a:schemeClr>
              </a:gs>
              <a:gs pos="100000">
                <a:schemeClr val="accent1">
                  <a:alpha val="3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29936" y="1821557"/>
            <a:ext cx="2132128" cy="388730"/>
          </a:xfrm>
          <a:prstGeom prst="ellipse">
            <a:avLst/>
          </a:prstGeom>
          <a:gradFill>
            <a:gsLst>
              <a:gs pos="0">
                <a:schemeClr val="lt1">
                  <a:alpha val="70000"/>
                </a:schemeClr>
              </a:gs>
              <a:gs pos="100000">
                <a:schemeClr val="accent1">
                  <a:alpha val="7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407538" y="1979346"/>
            <a:ext cx="2132128" cy="388730"/>
          </a:xfrm>
          <a:prstGeom prst="ellipse">
            <a:avLst/>
          </a:prstGeom>
          <a:gradFill>
            <a:gsLst>
              <a:gs pos="0">
                <a:schemeClr val="lt1">
                  <a:alpha val="30000"/>
                </a:schemeClr>
              </a:gs>
              <a:gs pos="100000">
                <a:schemeClr val="accent1">
                  <a:alpha val="3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407538" y="1821557"/>
            <a:ext cx="2132128" cy="388730"/>
          </a:xfrm>
          <a:prstGeom prst="ellipse">
            <a:avLst/>
          </a:prstGeom>
          <a:gradFill>
            <a:gsLst>
              <a:gs pos="0">
                <a:schemeClr val="lt1">
                  <a:alpha val="70000"/>
                </a:schemeClr>
              </a:gs>
              <a:gs pos="100000">
                <a:schemeClr val="accent1">
                  <a:alpha val="7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15607" y="2516039"/>
            <a:ext cx="296227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加快5G和千兆光网协同发展</a:t>
            </a:r>
          </a:p>
        </p:txBody>
      </p:sp>
      <p:sp>
        <p:nvSpPr>
          <p:cNvPr id="9" name="TextBox 9"/>
          <p:cNvSpPr txBox="1"/>
          <p:nvPr/>
        </p:nvSpPr>
        <p:spPr>
          <a:xfrm>
            <a:off x="1094842" y="3555750"/>
            <a:ext cx="3008046"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广东省将全面推进5G和千兆光网协同发展，提升网络覆盖范围和服务质量，推动数字经济高质量发展。</a:t>
            </a:r>
          </a:p>
        </p:txBody>
      </p:sp>
      <p:sp>
        <p:nvSpPr>
          <p:cNvPr id="10" name="TextBox 10"/>
          <p:cNvSpPr txBox="1"/>
          <p:nvPr/>
        </p:nvSpPr>
        <p:spPr>
          <a:xfrm>
            <a:off x="4638006" y="2516039"/>
            <a:ext cx="296227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支持工业互联网创新应用</a:t>
            </a:r>
          </a:p>
        </p:txBody>
      </p:sp>
      <p:sp>
        <p:nvSpPr>
          <p:cNvPr id="11" name="TextBox 11"/>
          <p:cNvSpPr txBox="1"/>
          <p:nvPr/>
        </p:nvSpPr>
        <p:spPr>
          <a:xfrm>
            <a:off x="4723754" y="3555750"/>
            <a:ext cx="3008046"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广东省将鼓励企业利用工业互联网平台开展创新应用，促进制造业数字化转型和智能化升级。</a:t>
            </a:r>
          </a:p>
        </p:txBody>
      </p:sp>
      <p:sp>
        <p:nvSpPr>
          <p:cNvPr id="12" name="TextBox 12"/>
          <p:cNvSpPr txBox="1"/>
          <p:nvPr/>
        </p:nvSpPr>
        <p:spPr>
          <a:xfrm>
            <a:off x="8260404" y="2516039"/>
            <a:ext cx="296227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强化网络安全保障能力</a:t>
            </a:r>
          </a:p>
        </p:txBody>
      </p:sp>
      <p:sp>
        <p:nvSpPr>
          <p:cNvPr id="13" name="TextBox 13"/>
          <p:cNvSpPr txBox="1"/>
          <p:nvPr/>
        </p:nvSpPr>
        <p:spPr>
          <a:xfrm>
            <a:off x="8361301" y="3555750"/>
            <a:ext cx="3008046"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广东省将加强网络安全技术研究和应用，提升网络安全监测预警和应急处置能力，保障网络安全稳定运行。</a:t>
            </a:r>
          </a:p>
        </p:txBody>
      </p:sp>
      <p:sp>
        <p:nvSpPr>
          <p:cNvPr id="14" name="TextBox 14"/>
          <p:cNvSpPr txBox="1"/>
          <p:nvPr/>
        </p:nvSpPr>
        <p:spPr>
          <a:xfrm>
            <a:off x="1480607" y="1020470"/>
            <a:ext cx="1990725"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pPr>
            <a:r>
              <a:rPr lang="en-US" sz="5775" b="1">
                <a:solidFill>
                  <a:schemeClr val="accent1">
                    <a:alpha val="100000"/>
                  </a:schemeClr>
                </a:solidFill>
                <a:latin typeface="Microsoft Yahei"/>
                <a:ea typeface="Microsoft Yahei"/>
                <a:cs typeface="Microsoft Yahei"/>
              </a:rPr>
              <a:t>01</a:t>
            </a:r>
          </a:p>
        </p:txBody>
      </p:sp>
      <p:sp>
        <p:nvSpPr>
          <p:cNvPr id="15" name="TextBox 15"/>
          <p:cNvSpPr txBox="1"/>
          <p:nvPr/>
        </p:nvSpPr>
        <p:spPr>
          <a:xfrm>
            <a:off x="5037367" y="1020470"/>
            <a:ext cx="21145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pPr>
            <a:r>
              <a:rPr lang="en-US" sz="5775" b="1">
                <a:solidFill>
                  <a:schemeClr val="accent1">
                    <a:alpha val="100000"/>
                  </a:schemeClr>
                </a:solidFill>
                <a:latin typeface="Microsoft Yahei"/>
                <a:ea typeface="Microsoft Yahei"/>
                <a:cs typeface="Microsoft Yahei"/>
              </a:rPr>
              <a:t>02</a:t>
            </a:r>
          </a:p>
        </p:txBody>
      </p:sp>
      <p:sp>
        <p:nvSpPr>
          <p:cNvPr id="16" name="TextBox 16"/>
          <p:cNvSpPr txBox="1"/>
          <p:nvPr/>
        </p:nvSpPr>
        <p:spPr>
          <a:xfrm>
            <a:off x="8724677" y="1059557"/>
            <a:ext cx="1990725"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pPr>
            <a:r>
              <a:rPr lang="en-US" sz="5775" b="1">
                <a:solidFill>
                  <a:schemeClr val="accent1">
                    <a:alpha val="100000"/>
                  </a:schemeClr>
                </a:solidFill>
                <a:latin typeface="Microsoft Yahei"/>
                <a:ea typeface="Microsoft Yahei"/>
                <a:cs typeface="Microsoft Yahei"/>
              </a:rPr>
              <a:t>03</a:t>
            </a:r>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广东省网络建设政策</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https://d.book118.com/508136127010006033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97</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2024-09-10T19:54:33.985</cp:lastPrinted>
  <dcterms:created xsi:type="dcterms:W3CDTF">2024-09-10T11:54:34Z</dcterms:created>
  <dcterms:modified xsi:type="dcterms:W3CDTF">2024-09-10T11:54:36Z</dcterms:modified>
</cp:coreProperties>
</file>