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9144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D98CA2F-9639-446A-AD1A-6C455A662B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99F78E-C19E-430B-B9A0-5BCDCBB1DC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8848709-0E2D-4497-BD8D-12E9FB0D81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AA7508F-A549-41BB-B196-F04ABDBECB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F4858A-B80A-45DC-9ABF-6861343D2A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130DF5-A834-4C47-AF51-460A7B2604C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13EDE3-56E2-4BF5-A81F-454635026D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1B7928-2525-44E9-A63D-68500EE7CD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6097FE-66C4-4895-8A92-005142F602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3DBD76-F491-450C-9CD7-666927C2E2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673C42-2369-4492-AD96-59747D64E5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blipFill rotWithShape="0">
          <a:blip r:embed="rId1"/>
          <a:stretch>
            <a:fillRect/>
          </a:stretch>
        </a:blipFill>
      </p:bgPr>
    </p:bg>
    <p:spTree>
      <p:nvGrpSpPr>
        <p:cNvPr id="1" name=""/>
        <p:cNvGrpSpPr/>
        <p:nvPr/>
      </p:nvGrpSpPr>
      <p:grpSpPr/>
      <p:sp>
        <p:nvSpPr>
          <p:cNvPr id="45058" name=""/>
          <p:cNvSpPr/>
          <p:nvPr>
            <p:ph type="ctrTitle"/>
          </p:nvPr>
        </p:nvSpPr>
        <p:spPr>
          <a:xfrm>
            <a:off x="3962400" y="1066800"/>
            <a:ext cx="4648200" cy="19812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单击此处编辑母版标题样式</a:t>
            </a:r>
          </a:p>
        </p:txBody>
      </p:sp>
      <p:sp>
        <p:nvSpPr>
          <p:cNvPr id="45059" name=""/>
          <p:cNvSpPr/>
          <p:nvPr>
            <p:ph type="subTitle" idx="1"/>
          </p:nvPr>
        </p:nvSpPr>
        <p:spPr>
          <a:xfrm>
            <a:off x="3962400" y="3657600"/>
            <a:ext cx="4572000" cy="1676400"/>
          </a:xfrm>
          <a:prstGeom prst="rect">
            <a:avLst/>
          </a:prstGeom>
          <a:noFill/>
          <a:ln>
            <a:noFill/>
            <a:miter lim="800000"/>
          </a:ln>
        </p:spPr>
        <p:txBody>
          <a:bodyPr/>
          <a:lstStyle>
            <a:lvl1pPr marL="0" indent="0" algn="ctr" defTabSz="914400" rtl="0" eaLnBrk="1" fontAlgn="base" hangingPunct="1">
              <a:lnSpc>
                <a:spcPct val="100000"/>
              </a:lnSpc>
              <a:spcBef>
                <a:spcPct val="20000"/>
              </a:spcBef>
              <a:spcAft>
                <a:spcPct val="0"/>
              </a:spcAft>
              <a:buClr>
                <a:schemeClr val="hlink"/>
              </a:buClr>
              <a:buSzPct val="70000"/>
              <a:buFont typeface="Wingdings" pitchFamily="2" charset="2"/>
              <a:buNone/>
              <a:defRPr kumimoji="0" lang="zh-CN" altLang="en-US" sz="3200" b="0" i="0" u="none" baseline="0">
                <a:solidFill>
                  <a:schemeClr val="tx1"/>
                </a:solidFill>
                <a:latin typeface="Arial" pitchFamily="34" charset="0"/>
                <a:ea typeface="宋体" pitchFamily="2" charset="-122"/>
              </a:defRPr>
            </a:lvl1pPr>
            <a:lvl2pPr marL="457200" indent="0" algn="ctr" defTabSz="914400" rtl="0" eaLnBrk="1" fontAlgn="base" hangingPunct="1">
              <a:lnSpc>
                <a:spcPct val="100000"/>
              </a:lnSpc>
              <a:spcBef>
                <a:spcPct val="20000"/>
              </a:spcBef>
              <a:spcAft>
                <a:spcPct val="0"/>
              </a:spcAft>
              <a:buClr>
                <a:schemeClr val="accent2"/>
              </a:buClr>
              <a:buSzPct val="85000"/>
              <a:buFont typeface="Wingdings" pitchFamily="2" charset="2"/>
              <a:buNone/>
              <a:defRPr kumimoji="0" lang="zh-CN" altLang="en-US" sz="2800" b="0" i="0" u="none" baseline="0">
                <a:solidFill>
                  <a:schemeClr val="tx1"/>
                </a:solidFill>
                <a:latin typeface="Arial" pitchFamily="34" charset="0"/>
                <a:ea typeface="宋体" pitchFamily="2" charset="-122"/>
              </a:defRPr>
            </a:lvl2pPr>
            <a:lvl3pPr marL="914400" indent="0" algn="ctr" defTabSz="914400"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2400" b="0" i="0" u="none" baseline="0">
                <a:solidFill>
                  <a:schemeClr val="tx1"/>
                </a:solidFill>
                <a:latin typeface="Arial" pitchFamily="34" charset="0"/>
                <a:ea typeface="宋体" pitchFamily="2" charset="-122"/>
              </a:defRPr>
            </a:lvl3pPr>
            <a:lvl4pPr marL="1371600" indent="0" algn="ctr" defTabSz="914400" rtl="0" eaLnBrk="1" fontAlgn="base" hangingPunct="1">
              <a:lnSpc>
                <a:spcPct val="100000"/>
              </a:lnSpc>
              <a:spcBef>
                <a:spcPct val="20000"/>
              </a:spcBef>
              <a:spcAft>
                <a:spcPct val="0"/>
              </a:spcAft>
              <a:buClr>
                <a:schemeClr val="accent2"/>
              </a:buClr>
              <a:buSzPct val="90000"/>
              <a:buFont typeface="Wingdings" pitchFamily="2" charset="2"/>
              <a:buNone/>
              <a:defRPr kumimoji="0" lang="zh-CN" altLang="en-US" sz="2000" b="0" i="0" u="none" baseline="0">
                <a:solidFill>
                  <a:schemeClr val="tx1"/>
                </a:solidFill>
                <a:latin typeface="Arial" pitchFamily="34" charset="0"/>
                <a:ea typeface="宋体" pitchFamily="2" charset="-122"/>
              </a:defRPr>
            </a:lvl4pPr>
            <a:lvl5pPr marL="1828800" indent="0" algn="ctr" defTabSz="914400" rtl="0" eaLnBrk="1" fontAlgn="base" hangingPunct="1">
              <a:lnSpc>
                <a:spcPct val="100000"/>
              </a:lnSpc>
              <a:spcBef>
                <a:spcPct val="20000"/>
              </a:spcBef>
              <a:spcAft>
                <a:spcPct val="0"/>
              </a:spcAft>
              <a:buClr>
                <a:schemeClr val="hlink"/>
              </a:buClr>
              <a:buSzPct val="85000"/>
              <a:buFont typeface="Wingdings" pitchFamily="2" charset="2"/>
              <a:buNone/>
              <a:defRPr kumimoji="0" lang="zh-CN" altLang="en-US" sz="2000" b="0" i="0" u="none" baseline="0">
                <a:solidFill>
                  <a:schemeClr val="tx1"/>
                </a:solidFill>
                <a:latin typeface="Arial" pitchFamily="34" charset="0"/>
                <a:ea typeface="宋体" pitchFamily="2" charset="-122"/>
              </a:defRPr>
            </a:lvl5pPr>
          </a:lstStyle>
          <a:p>
            <a:pPr lvl="0"/>
            <a:r>
              <a:t>单击此处编辑母版副标题样式</a:t>
            </a:r>
          </a:p>
        </p:txBody>
      </p:sp>
      <p:sp>
        <p:nvSpPr>
          <p:cNvPr id="45060" name=""/>
          <p:cNvSpPr/>
          <p:nvPr>
            <p:ph type="dt" sz="half" idx="2"/>
          </p:nvPr>
        </p:nvSpPr>
        <p:spPr>
          <a:xfrm>
            <a:off x="301625" y="6076950"/>
            <a:ext cx="2289175" cy="476250"/>
          </a:xfrm>
          <a:prstGeom prst="rect">
            <a:avLst/>
          </a:prstGeom>
          <a:noFill/>
          <a:ln>
            <a:noFill/>
            <a:miter lim="800000"/>
          </a:ln>
        </p:spPr>
        <p:txBody>
          <a:bodyPr/>
          <a:lstStyle/>
          <a:p>
            <a:pPr lvl="0"/>
            <a:endParaRPr sz="1400"/>
          </a:p>
        </p:txBody>
      </p:sp>
      <p:sp>
        <p:nvSpPr>
          <p:cNvPr id="45061" name=""/>
          <p:cNvSpPr/>
          <p:nvPr>
            <p:ph type="ftr" sz="quarter" idx="3"/>
          </p:nvPr>
        </p:nvSpPr>
        <p:spPr>
          <a:xfrm>
            <a:off x="3124200" y="6076950"/>
            <a:ext cx="2895600" cy="476250"/>
          </a:xfrm>
          <a:prstGeom prst="rect">
            <a:avLst/>
          </a:prstGeom>
          <a:noFill/>
          <a:ln>
            <a:noFill/>
            <a:miter lim="800000"/>
          </a:ln>
        </p:spPr>
        <p:txBody>
          <a:bodyPr/>
          <a:lstStyle/>
          <a:p>
            <a:pPr lvl="0" algn="ctr"/>
            <a:fld id="{9196C15D-9ACE-40DB-A299-5EF8D82989AC}" type="footer">
              <a:rPr sz="1400"/>
              <a:t/>
            </a:fld>
            <a:endParaRPr sz="1400"/>
          </a:p>
        </p:txBody>
      </p:sp>
      <p:sp>
        <p:nvSpPr>
          <p:cNvPr id="45062" name=""/>
          <p:cNvSpPr/>
          <p:nvPr>
            <p:ph type="sldNum" sz="quarter" idx="4"/>
          </p:nvPr>
        </p:nvSpPr>
        <p:spPr>
          <a:xfrm>
            <a:off x="6553200" y="6076950"/>
            <a:ext cx="2289175" cy="476250"/>
          </a:xfrm>
          <a:prstGeom prst="rect">
            <a:avLst/>
          </a:prstGeom>
          <a:noFill/>
          <a:ln>
            <a:noFill/>
            <a:miter lim="800000"/>
          </a:ln>
        </p:spPr>
        <p:txBody>
          <a:bodyPr/>
          <a:lstStyle/>
          <a:p>
            <a:pPr lvl="0" algn="r"/>
            <a:fld id="{3872426D-8D4C-4D54-A475-0C9A782F6174}" type="slidenum">
              <a:rPr sz="1400"/>
              <a:t>*</a:t>
            </a:fld>
            <a:endParaRPr sz="1400"/>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a:endParaRPr sz="1400"/>
          </a:p>
        </p:txBody>
      </p:sp>
      <p:sp>
        <p:nvSpPr>
          <p:cNvPr id="5" name="Footer Placeholder 4"/>
          <p:cNvSpPr>
            <a:spLocks noGrp="1"/>
          </p:cNvSpPr>
          <p:nvPr>
            <p:ph type="ftr" sz="quarter" idx="3"/>
          </p:nvPr>
        </p:nvSpPr>
        <p:spPr/>
        <p:txBody>
          <a:bodyPr/>
          <a:lstStyle/>
          <a:p>
            <a:pPr lvl="0" algn="ctr"/>
            <a:fld id="{47336989-329F-4C77-A134-DFC2BF3BDF52}" type="footer">
              <a:rPr sz="1400"/>
              <a:t/>
            </a:fld>
            <a:endParaRPr sz="1400"/>
          </a:p>
        </p:txBody>
      </p:sp>
      <p:sp>
        <p:nvSpPr>
          <p:cNvPr id="6" name="Slide Number Placeholder 5"/>
          <p:cNvSpPr>
            <a:spLocks noGrp="1"/>
          </p:cNvSpPr>
          <p:nvPr>
            <p:ph type="sldNum" sz="quarter" idx="4"/>
          </p:nvPr>
        </p:nvSpPr>
        <p:spPr/>
        <p:txBody>
          <a:bodyPr/>
          <a:lstStyle/>
          <a:p>
            <a:pPr lvl="0" algn="r"/>
            <a:fld id="{93AE1883-0942-4AA3-9DB2-9C7C3A0314B1}" type="slidenum">
              <a:rPr sz="140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image" Target="../media/image2.jpeg" /><Relationship Id="rId4"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3"/>
          <a:stretch>
            <a:fillRect/>
          </a:stretch>
        </a:blipFill>
      </p:bgPr>
    </p:bg>
    <p:spTree>
      <p:nvGrpSpPr>
        <p:cNvPr id="1" name=""/>
        <p:cNvGrpSpPr/>
        <p:nvPr/>
      </p:nvGrpSpPr>
      <p:grpSpPr/>
      <p:sp>
        <p:nvSpPr>
          <p:cNvPr id="44034" name=""/>
          <p:cNvSpPr/>
          <p:nvPr>
            <p:ph type="title"/>
          </p:nvPr>
        </p:nvSpPr>
        <p:spPr>
          <a:xfrm>
            <a:off x="301625" y="685800"/>
            <a:ext cx="8540750" cy="1143000"/>
          </a:xfrm>
          <a:prstGeom prst="rect">
            <a:avLst/>
          </a:prstGeom>
          <a:noFill/>
          <a:ln>
            <a:noFill/>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单击此处编辑母版标题样式</a:t>
            </a:r>
          </a:p>
        </p:txBody>
      </p:sp>
      <p:sp>
        <p:nvSpPr>
          <p:cNvPr id="44035" name=""/>
          <p:cNvSpPr/>
          <p:nvPr>
            <p:ph type="body" idx="1"/>
          </p:nvPr>
        </p:nvSpPr>
        <p:spPr>
          <a:xfrm>
            <a:off x="304800" y="1981200"/>
            <a:ext cx="8540750" cy="3886200"/>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44036" name=""/>
          <p:cNvSpPr/>
          <p:nvPr>
            <p:ph type="dt" sz="half" idx="2"/>
          </p:nvPr>
        </p:nvSpPr>
        <p:spPr>
          <a:xfrm>
            <a:off x="301625" y="6019800"/>
            <a:ext cx="2289175"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endParaRPr sz="1400"/>
          </a:p>
        </p:txBody>
      </p:sp>
      <p:sp>
        <p:nvSpPr>
          <p:cNvPr id="44037" name=""/>
          <p:cNvSpPr/>
          <p:nvPr>
            <p:ph type="ftr" sz="quarter" idx="3"/>
          </p:nvPr>
        </p:nvSpPr>
        <p:spPr>
          <a:xfrm>
            <a:off x="3124200" y="6019800"/>
            <a:ext cx="28956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ctr"/>
            <a:fld id="{836BFA8F-21AD-4BA7-B726-CF95EE0E1B79}" type="footer">
              <a:rPr sz="1400"/>
              <a:t/>
            </a:fld>
            <a:endParaRPr sz="1400"/>
          </a:p>
        </p:txBody>
      </p:sp>
      <p:sp>
        <p:nvSpPr>
          <p:cNvPr id="44038" name=""/>
          <p:cNvSpPr/>
          <p:nvPr>
            <p:ph type="sldNum" sz="quarter" idx="4"/>
          </p:nvPr>
        </p:nvSpPr>
        <p:spPr>
          <a:xfrm>
            <a:off x="6553200" y="6019800"/>
            <a:ext cx="2289175"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r"/>
            <a:fld id="{4E52B2AC-1382-4CB5-A2AB-9F573A8CB32D}" type="slidenum">
              <a:rPr sz="1400"/>
              <a:t>*</a:t>
            </a:fld>
            <a:endParaRPr sz="1400"/>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Lst>
  <p:transition/>
  <p:timing/>
  <p:hf sldNum="0" hdr="0" dt="0"/>
  <p:txStyles>
    <p:titleStyle>
      <a:lvl1pPr marL="0" indent="0" algn="ctr" defTabSz="914400" rtl="0" eaLnBrk="1" fontAlgn="base" hangingPunct="1">
        <a:lnSpc>
          <a:spcPct val="100000"/>
        </a:lnSpc>
        <a:spcBef>
          <a:spcPct val="0"/>
        </a:spcBef>
        <a:spcAft>
          <a:spcPct val="0"/>
        </a:spcAft>
        <a:buClrTx/>
        <a:buSzTx/>
        <a:buFontTx/>
        <a:buNone/>
        <a:defRPr kumimoji="0" sz="4400" b="0" i="0" u="none" baseline="0">
          <a:solidFill>
            <a:schemeClr val="tx2"/>
          </a:solidFill>
          <a:latin typeface="Arial"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sz="2000" b="0" i="0" u="none" baseline="0">
          <a:solidFill>
            <a:schemeClr val="tx1"/>
          </a:solidFill>
          <a:latin typeface="Arial" pitchFamily="34"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14204511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2" name=""/>
          <p:cNvSpPr/>
          <p:nvPr>
            <p:ph type="ctrTitle"/>
          </p:nvPr>
        </p:nvSpPr>
        <p:spPr>
          <a:xfrm>
            <a:off x="1524000" y="2057400"/>
            <a:ext cx="6297612" cy="2133600"/>
          </a:xfrm>
          <a:prstGeom prst="rect">
            <a:avLst/>
          </a:prstGeom>
          <a:noFill/>
          <a:ln>
            <a:miter lim="800000"/>
          </a:ln>
        </p:spPr>
        <p:txBody>
          <a:bodyPr anchor="ctr" anchorCtr="0"/>
          <a:lstStyle/>
          <a:p>
            <a:pPr lvl="0"/>
            <a:r>
              <a:rPr sz="6600">
                <a:solidFill>
                  <a:schemeClr val="tx1"/>
                </a:solidFill>
                <a:latin typeface="华文行楷" pitchFamily="2" charset="-122"/>
                <a:ea typeface="华文行楷" pitchFamily="2" charset="-122"/>
              </a:rPr>
              <a:t>第7章  组织市场购买行为分析 Ag</a:t>
            </a:r>
            <a:endParaRPr sz="6600">
              <a:solidFill>
                <a:schemeClr val="tx1"/>
              </a:solidFill>
              <a:latin typeface="华文行楷" pitchFamily="2" charset="-122"/>
              <a:ea typeface="华文行楷" pitchFamily="2" charset="-122"/>
            </a:endParaRPr>
          </a:p>
        </p:txBody>
      </p:sp>
      <p:sp>
        <p:nvSpPr>
          <p:cNvPr id="5123" name=""/>
          <p:cNvSpPr>
            <a:spLocks noGrp="1"/>
          </p:cNvSpPr>
          <p:nvPr>
            <p:ph type="dt" sz="half" idx="2"/>
          </p:nvPr>
        </p:nvSpPr>
        <p:spPr/>
        <p:txBody>
          <a:bodyPr/>
          <a:lstStyle/>
          <a:p>
            <a:pPr lvl="0"/>
            <a:r>
              <a:rPr sz="1400"/>
              <a:t>12-11-6</a:t>
            </a:r>
          </a:p>
        </p:txBody>
      </p:sp>
      <p:sp>
        <p:nvSpPr>
          <p:cNvPr id="5124" name=""/>
          <p:cNvSpPr>
            <a:spLocks noGrp="1"/>
          </p:cNvSpPr>
          <p:nvPr>
            <p:ph type="ftr" sz="quarter" idx="3"/>
          </p:nvPr>
        </p:nvSpPr>
        <p:spPr/>
        <p:txBody>
          <a:bodyPr/>
          <a:lstStyle/>
          <a:p>
            <a:pPr lvl="0" algn="ctr"/>
            <a:fld id="{104F17BD-2D9D-4767-8BA4-CD8DC1CF0E0E}" type="footer">
              <a:rPr sz="1400"/>
              <a:t/>
            </a:fld>
            <a:endParaRPr sz="1400"/>
          </a:p>
        </p:txBody>
      </p:sp>
      <p:sp>
        <p:nvSpPr>
          <p:cNvPr id="5125" name="TextBox 5124"/>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6" name=""/>
          <p:cNvSpPr/>
          <p:nvPr>
            <p:ph type="body" idx="4294967295"/>
          </p:nvPr>
        </p:nvSpPr>
        <p:spPr>
          <a:xfrm>
            <a:off x="395288" y="981075"/>
            <a:ext cx="7416800" cy="512921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buNone/>
            </a:pPr>
            <a:r>
              <a:rPr sz="4100" b="1">
                <a:solidFill>
                  <a:schemeClr val="tx2"/>
                </a:solidFill>
              </a:rPr>
              <a:t>  本章学习要点</a:t>
            </a:r>
            <a:endParaRPr sz="4100" b="1">
              <a:solidFill>
                <a:schemeClr val="tx2"/>
              </a:solidFill>
            </a:endParaRPr>
          </a:p>
          <a:p>
            <a:pPr lvl="0">
              <a:buNone/>
            </a:pPr>
            <a:r>
              <a:rPr b="1"/>
              <a:t>          </a:t>
            </a:r>
            <a:r>
              <a:rPr sz="3000" b="1"/>
              <a:t>本章的主要学习要点是组织市场的类型、特点及各种类型组织市场的购买行为。</a:t>
            </a:r>
            <a:endParaRPr sz="3000" b="1"/>
          </a:p>
          <a:p>
            <a:pPr lvl="0">
              <a:buNone/>
            </a:pPr>
            <a:r>
              <a:rPr sz="3000"/>
              <a:t>          </a:t>
            </a:r>
            <a:r>
              <a:rPr sz="3000" b="1"/>
              <a:t>通过本章的学习，掌握组织市场的四种类型，理解组织市场的一般特点，理解各组织市场的购买决策过程及影响因素，并能各组织市场不同的购买特点制定相应的市场营销策略。</a:t>
            </a:r>
            <a:endParaRPr sz="3000" b="1"/>
          </a:p>
        </p:txBody>
      </p:sp>
      <p:sp>
        <p:nvSpPr>
          <p:cNvPr id="6147" name="Date Placeholder 3"/>
          <p:cNvSpPr>
            <a:spLocks noGrp="1"/>
          </p:cNvSpPr>
          <p:nvPr>
            <p:ph type="dt" sz="half" idx="2"/>
          </p:nvPr>
        </p:nvSpPr>
        <p:spPr/>
        <p:txBody>
          <a:bodyPr/>
          <a:lstStyle/>
          <a:p>
            <a:pPr lvl="0"/>
            <a:endParaRPr sz="1400"/>
          </a:p>
        </p:txBody>
      </p:sp>
      <p:sp>
        <p:nvSpPr>
          <p:cNvPr id="6148" name="Footer Placeholder 4"/>
          <p:cNvSpPr>
            <a:spLocks noGrp="1"/>
          </p:cNvSpPr>
          <p:nvPr>
            <p:ph type="ftr" sz="quarter" idx="3"/>
          </p:nvPr>
        </p:nvSpPr>
        <p:spPr/>
        <p:txBody>
          <a:bodyPr/>
          <a:lstStyle/>
          <a:p>
            <a:pPr lvl="0" algn="ctr"/>
            <a:fld id="{70F82A4B-C941-49D1-AEE7-2CED45E35513}" type="footer">
              <a:rPr sz="1400"/>
              <a:t/>
            </a:fld>
            <a:endParaRPr sz="1400"/>
          </a:p>
        </p:txBody>
      </p:sp>
      <p:sp>
        <p:nvSpPr>
          <p:cNvPr id="6149" name="TextBox 6148"/>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组织市场购买行为分析(2)共36页，您现在浏览的是第2页!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
          <p:cNvSpPr/>
          <p:nvPr>
            <p:ph type="body" idx="4294967295"/>
          </p:nvPr>
        </p:nvSpPr>
        <p:spPr>
          <a:xfrm>
            <a:off x="323850" y="836612"/>
            <a:ext cx="7667625" cy="53467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buNone/>
            </a:pPr>
            <a:r>
              <a:rPr b="1"/>
              <a:t> </a:t>
            </a:r>
            <a:r>
              <a:rPr sz="3700" b="1">
                <a:solidFill>
                  <a:schemeClr val="tx2"/>
                </a:solidFill>
              </a:rPr>
              <a:t>本章学习重点难点</a:t>
            </a:r>
            <a:endParaRPr sz="3700" b="1">
              <a:solidFill>
                <a:schemeClr val="tx2"/>
              </a:solidFill>
            </a:endParaRPr>
          </a:p>
          <a:p>
            <a:pPr lvl="0">
              <a:buNone/>
            </a:pPr>
            <a:r>
              <a:rPr b="1"/>
              <a:t>          重点是组织市场的四种类型及特点；难点是生产者市场购买决策过程。</a:t>
            </a:r>
            <a:endParaRPr b="1"/>
          </a:p>
          <a:p>
            <a:pPr lvl="0">
              <a:buNone/>
            </a:pPr>
            <a:r>
              <a:rPr sz="3700" b="1">
                <a:solidFill>
                  <a:schemeClr val="tx2"/>
                </a:solidFill>
              </a:rPr>
              <a:t> 本章基本概念</a:t>
            </a:r>
            <a:endParaRPr sz="3700" b="1">
              <a:solidFill>
                <a:schemeClr val="tx2"/>
              </a:solidFill>
            </a:endParaRPr>
          </a:p>
          <a:p>
            <a:pPr lvl="0">
              <a:buNone/>
            </a:pPr>
            <a:r>
              <a:rPr b="1"/>
              <a:t>          生产者市场；中间商市场；政府市场；非营利组织市场</a:t>
            </a:r>
            <a:endParaRPr b="1"/>
          </a:p>
        </p:txBody>
      </p:sp>
      <p:sp>
        <p:nvSpPr>
          <p:cNvPr id="7171" name="Date Placeholder 3"/>
          <p:cNvSpPr>
            <a:spLocks noGrp="1"/>
          </p:cNvSpPr>
          <p:nvPr>
            <p:ph type="dt" sz="half" idx="2"/>
          </p:nvPr>
        </p:nvSpPr>
        <p:spPr/>
        <p:txBody>
          <a:bodyPr/>
          <a:lstStyle/>
          <a:p>
            <a:pPr lvl="0"/>
            <a:endParaRPr sz="1400"/>
          </a:p>
        </p:txBody>
      </p:sp>
      <p:sp>
        <p:nvSpPr>
          <p:cNvPr id="7172" name="Footer Placeholder 4"/>
          <p:cNvSpPr>
            <a:spLocks noGrp="1"/>
          </p:cNvSpPr>
          <p:nvPr>
            <p:ph type="ftr" sz="quarter" idx="3"/>
          </p:nvPr>
        </p:nvSpPr>
        <p:spPr/>
        <p:txBody>
          <a:bodyPr/>
          <a:lstStyle/>
          <a:p>
            <a:pPr lvl="0" algn="ctr"/>
            <a:fld id="{B4E17A0E-FA58-4970-B74F-10A26DAAB8AA}" type="footer">
              <a:rPr sz="1400"/>
              <a:t/>
            </a:fld>
            <a:endParaRPr sz="1400"/>
          </a:p>
        </p:txBody>
      </p:sp>
      <p:sp>
        <p:nvSpPr>
          <p:cNvPr id="7173" name="TextBox 7172"/>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组织市场购买行为分析(2)共36页，您现在浏览的是第3页!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引导案例  </a:t>
            </a:r>
            <a:r>
              <a:rPr sz="3700"/>
              <a:t>国美、格力相煎何急</a:t>
            </a:r>
            <a:r>
              <a:t> </a:t>
            </a:r>
          </a:p>
        </p:txBody>
      </p:sp>
      <p:sp>
        <p:nvSpPr>
          <p:cNvPr id="9219"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sz="2800" b="1"/>
              <a:t>2004年3月初，成都国美6家店在相关媒体上刊发广告，把格力两款畅销空调的价格大幅度下降，零售价原本是1680元的1P挂机被降为1000元，零售价原本为3650元的2P柜机被降为2650元，降价幅度可谓之大。格力认为国美在未经自己同意的情况下擅自大幅度降价，破坏了格力空调在市场中长期稳定，统一的价格体系，并有损其一线产品良好形象，因此要求国美“立即终止低价销售行为”，在交涉未果时，格力决定正式停止向国美供货。这也是格力首次公开对商业连锁巨头国美说“不”!</a:t>
            </a:r>
            <a:endParaRPr sz="2800" b="1"/>
          </a:p>
        </p:txBody>
      </p:sp>
      <p:sp>
        <p:nvSpPr>
          <p:cNvPr id="9220" name="Date Placeholder 3"/>
          <p:cNvSpPr>
            <a:spLocks noGrp="1"/>
          </p:cNvSpPr>
          <p:nvPr>
            <p:ph type="dt" sz="half" idx="2"/>
          </p:nvPr>
        </p:nvSpPr>
        <p:spPr/>
        <p:txBody>
          <a:bodyPr/>
          <a:lstStyle/>
          <a:p>
            <a:pPr lvl="0"/>
            <a:endParaRPr sz="1400"/>
          </a:p>
        </p:txBody>
      </p:sp>
      <p:sp>
        <p:nvSpPr>
          <p:cNvPr id="9221" name="Footer Placeholder 4"/>
          <p:cNvSpPr>
            <a:spLocks noGrp="1"/>
          </p:cNvSpPr>
          <p:nvPr>
            <p:ph type="ftr" sz="quarter" idx="3"/>
          </p:nvPr>
        </p:nvSpPr>
        <p:spPr/>
        <p:txBody>
          <a:bodyPr/>
          <a:lstStyle/>
          <a:p>
            <a:pPr lvl="0" algn="ctr"/>
            <a:fld id="{79146F29-282C-46DE-8033-D5E4DA83B71B}" type="footer">
              <a:rPr sz="1400"/>
              <a:t/>
            </a:fld>
            <a:endParaRPr sz="1400"/>
          </a:p>
        </p:txBody>
      </p:sp>
      <p:sp>
        <p:nvSpPr>
          <p:cNvPr id="9222" name="TextBox 9221"/>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组织市场购买行为分析(2)共36页，您现在浏览的是第4页!</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6"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7.1 组织市场的类型和特点</a:t>
            </a:r>
          </a:p>
        </p:txBody>
      </p:sp>
      <p:sp>
        <p:nvSpPr>
          <p:cNvPr id="11267"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7.1.1 组织市场的类型</a:t>
            </a:r>
            <a:endParaRPr b="1"/>
          </a:p>
          <a:p>
            <a:pPr lvl="0"/>
            <a:r>
              <a:rPr b="1"/>
              <a:t>7.1.2 组织市场的特点</a:t>
            </a:r>
            <a:endParaRPr b="1"/>
          </a:p>
          <a:p>
            <a:pPr lvl="0"/>
            <a:endParaRPr b="1"/>
          </a:p>
        </p:txBody>
      </p:sp>
      <p:sp>
        <p:nvSpPr>
          <p:cNvPr id="11268" name="Date Placeholder 3"/>
          <p:cNvSpPr>
            <a:spLocks noGrp="1"/>
          </p:cNvSpPr>
          <p:nvPr>
            <p:ph type="dt" sz="half" idx="2"/>
          </p:nvPr>
        </p:nvSpPr>
        <p:spPr/>
        <p:txBody>
          <a:bodyPr/>
          <a:lstStyle/>
          <a:p>
            <a:pPr lvl="0"/>
            <a:endParaRPr sz="1400"/>
          </a:p>
        </p:txBody>
      </p:sp>
      <p:sp>
        <p:nvSpPr>
          <p:cNvPr id="11269" name="Footer Placeholder 4"/>
          <p:cNvSpPr>
            <a:spLocks noGrp="1"/>
          </p:cNvSpPr>
          <p:nvPr>
            <p:ph type="ftr" sz="quarter" idx="3"/>
          </p:nvPr>
        </p:nvSpPr>
        <p:spPr/>
        <p:txBody>
          <a:bodyPr/>
          <a:lstStyle/>
          <a:p>
            <a:pPr lvl="0" algn="ctr"/>
            <a:fld id="{3F5D498F-4311-4815-9B1E-3B2D8AB439FA}" type="footer">
              <a:rPr sz="1400"/>
              <a:t/>
            </a:fld>
            <a:endParaRPr sz="1400"/>
          </a:p>
        </p:txBody>
      </p:sp>
      <p:sp>
        <p:nvSpPr>
          <p:cNvPr id="11270" name="TextBox 11269"/>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组织市场购买行为分析(2)共36页，您现在浏览的是第5页!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4"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 7.1.2 组织市场的特点</a:t>
            </a:r>
          </a:p>
        </p:txBody>
      </p:sp>
      <p:sp>
        <p:nvSpPr>
          <p:cNvPr id="13315"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组织市场的规模和复杂性 </a:t>
            </a:r>
            <a:endParaRPr b="1"/>
          </a:p>
          <a:p>
            <a:pPr lvl="0"/>
            <a:r>
              <a:rPr b="1"/>
              <a:t>组织市场需求的特性</a:t>
            </a:r>
            <a:endParaRPr b="1"/>
          </a:p>
          <a:p>
            <a:pPr lvl="0"/>
            <a:r>
              <a:rPr b="1"/>
              <a:t>组织市场购买的特性</a:t>
            </a:r>
            <a:endParaRPr b="1"/>
          </a:p>
          <a:p>
            <a:pPr lvl="0"/>
            <a:r>
              <a:rPr b="1"/>
              <a:t>供需双方关系密切</a:t>
            </a:r>
            <a:endParaRPr b="1"/>
          </a:p>
        </p:txBody>
      </p:sp>
      <p:sp>
        <p:nvSpPr>
          <p:cNvPr id="13316" name="Date Placeholder 3"/>
          <p:cNvSpPr>
            <a:spLocks noGrp="1"/>
          </p:cNvSpPr>
          <p:nvPr>
            <p:ph type="dt" sz="half" idx="2"/>
          </p:nvPr>
        </p:nvSpPr>
        <p:spPr/>
        <p:txBody>
          <a:bodyPr/>
          <a:lstStyle/>
          <a:p>
            <a:pPr lvl="0"/>
            <a:endParaRPr sz="1400"/>
          </a:p>
        </p:txBody>
      </p:sp>
      <p:sp>
        <p:nvSpPr>
          <p:cNvPr id="13317" name="Footer Placeholder 4"/>
          <p:cNvSpPr>
            <a:spLocks noGrp="1"/>
          </p:cNvSpPr>
          <p:nvPr>
            <p:ph type="ftr" sz="quarter" idx="3"/>
          </p:nvPr>
        </p:nvSpPr>
        <p:spPr/>
        <p:txBody>
          <a:bodyPr/>
          <a:lstStyle/>
          <a:p>
            <a:pPr lvl="0" algn="ctr"/>
            <a:fld id="{B09D2F5A-FAA3-42BC-A377-5ABE8CDA5C42}" type="footer">
              <a:rPr sz="1400"/>
              <a:t/>
            </a:fld>
            <a:endParaRPr sz="1400"/>
          </a:p>
        </p:txBody>
      </p:sp>
      <p:sp>
        <p:nvSpPr>
          <p:cNvPr id="13318" name="TextBox 13317"/>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组织市场购买行为分析(2)共36页，您现在浏览的是第6页!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2"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7.2.1 生产者购买行为类型</a:t>
            </a:r>
          </a:p>
        </p:txBody>
      </p:sp>
      <p:sp>
        <p:nvSpPr>
          <p:cNvPr id="15363"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t> </a:t>
            </a:r>
            <a:r>
              <a:rPr b="1"/>
              <a:t>直接再购</a:t>
            </a:r>
            <a:endParaRPr b="1"/>
          </a:p>
          <a:p>
            <a:pPr lvl="0"/>
            <a:r>
              <a:rPr b="1"/>
              <a:t> 修正再购 </a:t>
            </a:r>
            <a:endParaRPr b="1"/>
          </a:p>
          <a:p>
            <a:pPr lvl="0"/>
            <a:r>
              <a:rPr b="1"/>
              <a:t> 全新采购 </a:t>
            </a:r>
            <a:endParaRPr b="1"/>
          </a:p>
        </p:txBody>
      </p:sp>
      <p:sp>
        <p:nvSpPr>
          <p:cNvPr id="15364" name="Date Placeholder 3"/>
          <p:cNvSpPr>
            <a:spLocks noGrp="1"/>
          </p:cNvSpPr>
          <p:nvPr>
            <p:ph type="dt" sz="half" idx="2"/>
          </p:nvPr>
        </p:nvSpPr>
        <p:spPr/>
        <p:txBody>
          <a:bodyPr/>
          <a:lstStyle/>
          <a:p>
            <a:pPr lvl="0"/>
            <a:endParaRPr sz="1400"/>
          </a:p>
        </p:txBody>
      </p:sp>
      <p:sp>
        <p:nvSpPr>
          <p:cNvPr id="15365" name="Footer Placeholder 4"/>
          <p:cNvSpPr>
            <a:spLocks noGrp="1"/>
          </p:cNvSpPr>
          <p:nvPr>
            <p:ph type="ftr" sz="quarter" idx="3"/>
          </p:nvPr>
        </p:nvSpPr>
        <p:spPr/>
        <p:txBody>
          <a:bodyPr/>
          <a:lstStyle/>
          <a:p>
            <a:pPr lvl="0" algn="ctr"/>
            <a:fld id="{505F6D83-686D-4E7F-A06A-8C08B5DE823F}" type="footer">
              <a:rPr sz="1400"/>
              <a:t/>
            </a:fld>
            <a:endParaRPr sz="1400"/>
          </a:p>
        </p:txBody>
      </p:sp>
      <p:sp>
        <p:nvSpPr>
          <p:cNvPr id="15366" name="TextBox 15365"/>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组织市场购买行为分析(2)共36页，您现在浏览的是第7页!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410"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7.2.3 影响生产者购买决策的因素</a:t>
            </a:r>
          </a:p>
        </p:txBody>
      </p:sp>
      <p:sp>
        <p:nvSpPr>
          <p:cNvPr id="17411"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环境因素 </a:t>
            </a:r>
            <a:endParaRPr b="1"/>
          </a:p>
          <a:p>
            <a:pPr lvl="0"/>
            <a:r>
              <a:rPr b="1"/>
              <a:t>组织因素</a:t>
            </a:r>
            <a:endParaRPr b="1"/>
          </a:p>
          <a:p>
            <a:pPr lvl="0"/>
            <a:r>
              <a:rPr b="1"/>
              <a:t>人际因素</a:t>
            </a:r>
            <a:endParaRPr b="1"/>
          </a:p>
          <a:p>
            <a:pPr lvl="0"/>
            <a:r>
              <a:rPr b="1"/>
              <a:t>个人因素 </a:t>
            </a:r>
            <a:endParaRPr b="1"/>
          </a:p>
          <a:p>
            <a:pPr lvl="0"/>
            <a:endParaRPr b="1"/>
          </a:p>
        </p:txBody>
      </p:sp>
      <p:sp>
        <p:nvSpPr>
          <p:cNvPr id="17412" name="Date Placeholder 3"/>
          <p:cNvSpPr>
            <a:spLocks noGrp="1"/>
          </p:cNvSpPr>
          <p:nvPr>
            <p:ph type="dt" sz="half" idx="2"/>
          </p:nvPr>
        </p:nvSpPr>
        <p:spPr/>
        <p:txBody>
          <a:bodyPr/>
          <a:lstStyle/>
          <a:p>
            <a:pPr lvl="0"/>
            <a:endParaRPr sz="1400"/>
          </a:p>
        </p:txBody>
      </p:sp>
      <p:sp>
        <p:nvSpPr>
          <p:cNvPr id="17413" name="Footer Placeholder 4"/>
          <p:cNvSpPr>
            <a:spLocks noGrp="1"/>
          </p:cNvSpPr>
          <p:nvPr>
            <p:ph type="ftr" sz="quarter" idx="3"/>
          </p:nvPr>
        </p:nvSpPr>
        <p:spPr/>
        <p:txBody>
          <a:bodyPr/>
          <a:lstStyle/>
          <a:p>
            <a:pPr lvl="0" algn="ctr"/>
            <a:fld id="{E7265221-D18E-4585-A8BF-5E829462065E}" type="footer">
              <a:rPr sz="1400"/>
              <a:t/>
            </a:fld>
            <a:endParaRPr sz="1400"/>
          </a:p>
        </p:txBody>
      </p:sp>
      <p:sp>
        <p:nvSpPr>
          <p:cNvPr id="17414" name="TextBox 17413"/>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组织市场购买行为分析(2)共36页，您现在浏览的是第8页!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458"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7.3 中间商购买行为分析</a:t>
            </a:r>
          </a:p>
        </p:txBody>
      </p:sp>
      <p:sp>
        <p:nvSpPr>
          <p:cNvPr id="19459"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7.3.1 中间商市场特点和分类</a:t>
            </a:r>
            <a:endParaRPr b="1"/>
          </a:p>
          <a:p>
            <a:pPr lvl="0"/>
            <a:r>
              <a:rPr b="1"/>
              <a:t>7.3.2 中间商购买行为类型</a:t>
            </a:r>
            <a:endParaRPr b="1"/>
          </a:p>
          <a:p>
            <a:pPr lvl="0"/>
            <a:r>
              <a:rPr b="1"/>
              <a:t>7.3.3 中间商购买过程的参与者 </a:t>
            </a:r>
            <a:endParaRPr b="1"/>
          </a:p>
          <a:p>
            <a:pPr lvl="0"/>
            <a:r>
              <a:rPr b="1"/>
              <a:t>7.3.4 中间商的购买决策过程</a:t>
            </a:r>
            <a:endParaRPr b="1"/>
          </a:p>
        </p:txBody>
      </p:sp>
      <p:sp>
        <p:nvSpPr>
          <p:cNvPr id="19460" name="Date Placeholder 3"/>
          <p:cNvSpPr>
            <a:spLocks noGrp="1"/>
          </p:cNvSpPr>
          <p:nvPr>
            <p:ph type="dt" sz="half" idx="2"/>
          </p:nvPr>
        </p:nvSpPr>
        <p:spPr/>
        <p:txBody>
          <a:bodyPr/>
          <a:lstStyle/>
          <a:p>
            <a:pPr lvl="0"/>
            <a:endParaRPr sz="1400"/>
          </a:p>
        </p:txBody>
      </p:sp>
      <p:sp>
        <p:nvSpPr>
          <p:cNvPr id="19461" name="Footer Placeholder 4"/>
          <p:cNvSpPr>
            <a:spLocks noGrp="1"/>
          </p:cNvSpPr>
          <p:nvPr>
            <p:ph type="ftr" sz="quarter" idx="3"/>
          </p:nvPr>
        </p:nvSpPr>
        <p:spPr/>
        <p:txBody>
          <a:bodyPr/>
          <a:lstStyle/>
          <a:p>
            <a:pPr lvl="0" algn="ctr"/>
            <a:fld id="{7E2F35BA-9527-49D2-B1AB-78DB5C83C0B2}" type="footer">
              <a:rPr sz="1400"/>
              <a:t/>
            </a:fld>
            <a:endParaRPr sz="1400"/>
          </a:p>
        </p:txBody>
      </p:sp>
      <p:sp>
        <p:nvSpPr>
          <p:cNvPr id="19462" name="TextBox 19461"/>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组织市场购买行为分析(2)共36页，您现在浏览的是第9页!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06"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中间商分类</a:t>
            </a:r>
          </a:p>
        </p:txBody>
      </p:sp>
      <p:sp>
        <p:nvSpPr>
          <p:cNvPr id="21507"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按是否拥有产品所有权，可分为经销商和代理商。</a:t>
            </a:r>
            <a:endParaRPr b="1"/>
          </a:p>
          <a:p>
            <a:pPr lvl="0"/>
            <a:r>
              <a:rPr b="1"/>
              <a:t>按在流通过程中的地位和作用，可分为批发商和零售商</a:t>
            </a:r>
            <a:endParaRPr b="1"/>
          </a:p>
        </p:txBody>
      </p:sp>
      <p:sp>
        <p:nvSpPr>
          <p:cNvPr id="21508" name="Date Placeholder 3"/>
          <p:cNvSpPr>
            <a:spLocks noGrp="1"/>
          </p:cNvSpPr>
          <p:nvPr>
            <p:ph type="dt" sz="half" idx="2"/>
          </p:nvPr>
        </p:nvSpPr>
        <p:spPr/>
        <p:txBody>
          <a:bodyPr/>
          <a:lstStyle/>
          <a:p>
            <a:pPr lvl="0"/>
            <a:endParaRPr sz="1400"/>
          </a:p>
        </p:txBody>
      </p:sp>
      <p:sp>
        <p:nvSpPr>
          <p:cNvPr id="21509" name="Footer Placeholder 4"/>
          <p:cNvSpPr>
            <a:spLocks noGrp="1"/>
          </p:cNvSpPr>
          <p:nvPr>
            <p:ph type="ftr" sz="quarter" idx="3"/>
          </p:nvPr>
        </p:nvSpPr>
        <p:spPr/>
        <p:txBody>
          <a:bodyPr/>
          <a:lstStyle/>
          <a:p>
            <a:pPr lvl="0" algn="ctr"/>
            <a:fld id="{FDABE821-A0D7-4F2D-843D-6A3C5359166D}" type="footer">
              <a:rPr sz="1400"/>
              <a:t/>
            </a:fld>
            <a:endParaRPr sz="1400"/>
          </a:p>
        </p:txBody>
      </p:sp>
      <p:sp>
        <p:nvSpPr>
          <p:cNvPr id="21510" name="TextBox 21509"/>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组织市场购买行为分析(2)共36页，您现在浏览的是第10页!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4"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7.3.3 中间商购买过程的参与者</a:t>
            </a:r>
          </a:p>
        </p:txBody>
      </p:sp>
      <p:sp>
        <p:nvSpPr>
          <p:cNvPr id="23555"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商品经理 </a:t>
            </a:r>
            <a:endParaRPr b="1"/>
          </a:p>
          <a:p>
            <a:pPr lvl="0"/>
            <a:r>
              <a:rPr b="1"/>
              <a:t>采购委员会 </a:t>
            </a:r>
            <a:endParaRPr b="1"/>
          </a:p>
          <a:p>
            <a:pPr lvl="0"/>
            <a:r>
              <a:rPr b="1"/>
              <a:t>分店经理 </a:t>
            </a:r>
            <a:endParaRPr b="1"/>
          </a:p>
          <a:p>
            <a:pPr lvl="0"/>
            <a:endParaRPr b="1"/>
          </a:p>
        </p:txBody>
      </p:sp>
      <p:sp>
        <p:nvSpPr>
          <p:cNvPr id="23556" name="Date Placeholder 3"/>
          <p:cNvSpPr>
            <a:spLocks noGrp="1"/>
          </p:cNvSpPr>
          <p:nvPr>
            <p:ph type="dt" sz="half" idx="2"/>
          </p:nvPr>
        </p:nvSpPr>
        <p:spPr/>
        <p:txBody>
          <a:bodyPr/>
          <a:lstStyle/>
          <a:p>
            <a:pPr lvl="0"/>
            <a:endParaRPr sz="1400"/>
          </a:p>
        </p:txBody>
      </p:sp>
      <p:sp>
        <p:nvSpPr>
          <p:cNvPr id="23557" name="Footer Placeholder 4"/>
          <p:cNvSpPr>
            <a:spLocks noGrp="1"/>
          </p:cNvSpPr>
          <p:nvPr>
            <p:ph type="ftr" sz="quarter" idx="3"/>
          </p:nvPr>
        </p:nvSpPr>
        <p:spPr/>
        <p:txBody>
          <a:bodyPr/>
          <a:lstStyle/>
          <a:p>
            <a:pPr lvl="0" algn="ctr"/>
            <a:fld id="{F9E1A026-A6E7-436B-B0CF-80564623640A}" type="footer">
              <a:rPr sz="1400"/>
              <a:t/>
            </a:fld>
            <a:endParaRPr sz="1400"/>
          </a:p>
        </p:txBody>
      </p:sp>
      <p:sp>
        <p:nvSpPr>
          <p:cNvPr id="23558" name="TextBox 23557"/>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组织市场购买行为分析(2)共36页，您现在浏览的是第11页!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2" name=""/>
          <p:cNvSpPr/>
          <p:nvPr>
            <p:ph type="title"/>
          </p:nvPr>
        </p:nvSpPr>
        <p:spPr>
          <a:xfrm>
            <a:off x="250825" y="0"/>
            <a:ext cx="8507412" cy="1295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rPr sz="4100"/>
              <a:t>7.4 政府市场及非营利组织购买行为分析</a:t>
            </a:r>
            <a:endParaRPr sz="4100"/>
          </a:p>
        </p:txBody>
      </p:sp>
      <p:sp>
        <p:nvSpPr>
          <p:cNvPr id="25603"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7.4.1 政府市场购买行为分析</a:t>
            </a:r>
            <a:endParaRPr b="1"/>
          </a:p>
          <a:p>
            <a:pPr lvl="0"/>
            <a:r>
              <a:rPr b="1"/>
              <a:t>7.4.2 非营利组织购买行为</a:t>
            </a:r>
            <a:endParaRPr b="1"/>
          </a:p>
        </p:txBody>
      </p:sp>
      <p:sp>
        <p:nvSpPr>
          <p:cNvPr id="25604" name="Date Placeholder 3"/>
          <p:cNvSpPr>
            <a:spLocks noGrp="1"/>
          </p:cNvSpPr>
          <p:nvPr>
            <p:ph type="dt" sz="half" idx="2"/>
          </p:nvPr>
        </p:nvSpPr>
        <p:spPr/>
        <p:txBody>
          <a:bodyPr/>
          <a:lstStyle/>
          <a:p>
            <a:pPr lvl="0"/>
            <a:endParaRPr sz="1400"/>
          </a:p>
        </p:txBody>
      </p:sp>
      <p:sp>
        <p:nvSpPr>
          <p:cNvPr id="25605" name="Footer Placeholder 4"/>
          <p:cNvSpPr>
            <a:spLocks noGrp="1"/>
          </p:cNvSpPr>
          <p:nvPr>
            <p:ph type="ftr" sz="quarter" idx="3"/>
          </p:nvPr>
        </p:nvSpPr>
        <p:spPr/>
        <p:txBody>
          <a:bodyPr/>
          <a:lstStyle/>
          <a:p>
            <a:pPr lvl="0" algn="ctr"/>
            <a:fld id="{17FB3C8E-C264-4F2B-ABE8-44CB118403B9}" type="footer">
              <a:rPr sz="1400"/>
              <a:t/>
            </a:fld>
            <a:endParaRPr sz="1400"/>
          </a:p>
        </p:txBody>
      </p:sp>
      <p:sp>
        <p:nvSpPr>
          <p:cNvPr id="25606" name="TextBox 25605"/>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组织市场购买行为分析(2)共36页，您现在浏览的是第12页!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50"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影响政府购买行为的主要因素</a:t>
            </a:r>
          </a:p>
        </p:txBody>
      </p:sp>
      <p:sp>
        <p:nvSpPr>
          <p:cNvPr id="27651"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受社会公众的监督 </a:t>
            </a:r>
            <a:endParaRPr b="1"/>
          </a:p>
          <a:p>
            <a:pPr lvl="0"/>
            <a:r>
              <a:rPr b="1"/>
              <a:t>受国内外政治形势影响</a:t>
            </a:r>
            <a:endParaRPr b="1"/>
          </a:p>
          <a:p>
            <a:pPr lvl="0"/>
            <a:r>
              <a:rPr b="1"/>
              <a:t>受国内外经济形势影响</a:t>
            </a:r>
            <a:endParaRPr b="1"/>
          </a:p>
          <a:p>
            <a:pPr lvl="0"/>
            <a:r>
              <a:rPr b="1"/>
              <a:t>受科学技术发展的影响</a:t>
            </a:r>
            <a:endParaRPr b="1"/>
          </a:p>
          <a:p>
            <a:pPr lvl="0"/>
            <a:r>
              <a:rPr b="1"/>
              <a:t>受自然因素的影响 </a:t>
            </a:r>
            <a:endParaRPr b="1"/>
          </a:p>
        </p:txBody>
      </p:sp>
      <p:sp>
        <p:nvSpPr>
          <p:cNvPr id="27652" name="Date Placeholder 3"/>
          <p:cNvSpPr>
            <a:spLocks noGrp="1"/>
          </p:cNvSpPr>
          <p:nvPr>
            <p:ph type="dt" sz="half" idx="2"/>
          </p:nvPr>
        </p:nvSpPr>
        <p:spPr/>
        <p:txBody>
          <a:bodyPr/>
          <a:lstStyle/>
          <a:p>
            <a:pPr lvl="0"/>
            <a:endParaRPr sz="1400"/>
          </a:p>
        </p:txBody>
      </p:sp>
      <p:sp>
        <p:nvSpPr>
          <p:cNvPr id="27653" name="Footer Placeholder 4"/>
          <p:cNvSpPr>
            <a:spLocks noGrp="1"/>
          </p:cNvSpPr>
          <p:nvPr>
            <p:ph type="ftr" sz="quarter" idx="3"/>
          </p:nvPr>
        </p:nvSpPr>
        <p:spPr/>
        <p:txBody>
          <a:bodyPr/>
          <a:lstStyle/>
          <a:p>
            <a:pPr lvl="0" algn="ctr"/>
            <a:fld id="{BDBE5782-A26E-467C-979E-F5BEAEC00583}" type="footer">
              <a:rPr sz="1400"/>
              <a:t/>
            </a:fld>
            <a:endParaRPr sz="1400"/>
          </a:p>
        </p:txBody>
      </p:sp>
      <p:sp>
        <p:nvSpPr>
          <p:cNvPr id="27654" name="TextBox 27653"/>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组织市场购买行为分析(2)共36页，您现在浏览的是第13页!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8"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7.4.2 非营利组织购买行为</a:t>
            </a:r>
          </a:p>
        </p:txBody>
      </p:sp>
      <p:sp>
        <p:nvSpPr>
          <p:cNvPr id="29699"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lnSpc>
                <a:spcPct val="90000"/>
              </a:lnSpc>
            </a:pPr>
            <a:r>
              <a:rPr b="1"/>
              <a:t>非营利组织市场的类型</a:t>
            </a:r>
            <a:endParaRPr b="1"/>
          </a:p>
          <a:p>
            <a:pPr lvl="1">
              <a:lnSpc>
                <a:spcPct val="90000"/>
              </a:lnSpc>
            </a:pPr>
            <a:r>
              <a:rPr b="1"/>
              <a:t>履行国家职能的政府机构 </a:t>
            </a:r>
            <a:endParaRPr b="1"/>
          </a:p>
          <a:p>
            <a:pPr lvl="1">
              <a:lnSpc>
                <a:spcPct val="90000"/>
              </a:lnSpc>
            </a:pPr>
            <a:r>
              <a:rPr b="1"/>
              <a:t>提供社会服务的社会机构 </a:t>
            </a:r>
            <a:endParaRPr b="1"/>
          </a:p>
          <a:p>
            <a:pPr lvl="0">
              <a:lnSpc>
                <a:spcPct val="90000"/>
              </a:lnSpc>
            </a:pPr>
            <a:r>
              <a:rPr b="1"/>
              <a:t>非营利组织市场的购买特征</a:t>
            </a:r>
            <a:endParaRPr b="1"/>
          </a:p>
          <a:p>
            <a:pPr lvl="1">
              <a:lnSpc>
                <a:spcPct val="90000"/>
              </a:lnSpc>
            </a:pPr>
            <a:r>
              <a:rPr b="1"/>
              <a:t>低预算</a:t>
            </a:r>
            <a:r>
              <a:t> </a:t>
            </a:r>
          </a:p>
          <a:p>
            <a:pPr lvl="1">
              <a:lnSpc>
                <a:spcPct val="90000"/>
              </a:lnSpc>
            </a:pPr>
            <a:r>
              <a:rPr b="1"/>
              <a:t>控制严格</a:t>
            </a:r>
            <a:r>
              <a:t> </a:t>
            </a:r>
          </a:p>
          <a:p>
            <a:pPr lvl="1">
              <a:lnSpc>
                <a:spcPct val="90000"/>
              </a:lnSpc>
            </a:pPr>
            <a:r>
              <a:rPr b="1"/>
              <a:t>公开采购</a:t>
            </a:r>
            <a:r>
              <a:t> </a:t>
            </a:r>
          </a:p>
          <a:p>
            <a:pPr lvl="1">
              <a:lnSpc>
                <a:spcPct val="90000"/>
              </a:lnSpc>
            </a:pPr>
            <a:r>
              <a:rPr b="1"/>
              <a:t>程序复杂</a:t>
            </a:r>
            <a:r>
              <a:t> </a:t>
            </a:r>
          </a:p>
          <a:p>
            <a:pPr lvl="0">
              <a:lnSpc>
                <a:spcPct val="90000"/>
              </a:lnSpc>
            </a:pPr>
            <a:r>
              <a:rPr b="1"/>
              <a:t>非营利组织购买方式</a:t>
            </a:r>
            <a:r>
              <a:t> </a:t>
            </a:r>
            <a:endParaRPr b="1"/>
          </a:p>
          <a:p>
            <a:pPr lvl="0">
              <a:lnSpc>
                <a:spcPct val="90000"/>
              </a:lnSpc>
            </a:pPr>
            <a:endParaRPr b="1"/>
          </a:p>
        </p:txBody>
      </p:sp>
      <p:sp>
        <p:nvSpPr>
          <p:cNvPr id="29700" name="Date Placeholder 3"/>
          <p:cNvSpPr>
            <a:spLocks noGrp="1"/>
          </p:cNvSpPr>
          <p:nvPr>
            <p:ph type="dt" sz="half" idx="2"/>
          </p:nvPr>
        </p:nvSpPr>
        <p:spPr/>
        <p:txBody>
          <a:bodyPr/>
          <a:lstStyle/>
          <a:p>
            <a:pPr lvl="0"/>
            <a:endParaRPr sz="1400"/>
          </a:p>
        </p:txBody>
      </p:sp>
      <p:sp>
        <p:nvSpPr>
          <p:cNvPr id="29701" name="Footer Placeholder 4"/>
          <p:cNvSpPr>
            <a:spLocks noGrp="1"/>
          </p:cNvSpPr>
          <p:nvPr>
            <p:ph type="ftr" sz="quarter" idx="3"/>
          </p:nvPr>
        </p:nvSpPr>
        <p:spPr/>
        <p:txBody>
          <a:bodyPr/>
          <a:lstStyle/>
          <a:p>
            <a:pPr lvl="0" algn="ctr"/>
            <a:fld id="{14292730-98B2-48A4-8F2F-52BA1FCD791B}" type="footer">
              <a:rPr sz="1400"/>
              <a:t/>
            </a:fld>
            <a:endParaRPr sz="1400"/>
          </a:p>
        </p:txBody>
      </p:sp>
      <p:sp>
        <p:nvSpPr>
          <p:cNvPr id="29702" name="TextBox 29701"/>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组织市场购买行为分析(2)共36页，您现在浏览的是第14页!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1746"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rPr sz="4400"/>
              <a:t>本章小结</a:t>
            </a:r>
            <a:endParaRPr sz="4400"/>
          </a:p>
        </p:txBody>
      </p:sp>
      <p:sp>
        <p:nvSpPr>
          <p:cNvPr id="31747"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lnSpc>
                <a:spcPct val="90000"/>
              </a:lnSpc>
            </a:pPr>
            <a:r>
              <a:rPr b="1"/>
              <a:t>生产者市场购买行为可分为直接重购、修正重购和全新采购三种类型，影响其购买行为的因素主要有环境因素、组织因素、人际因素及个人因素等四个方面。生产者市场一般的购买过程可分为问题识别、确定所需、描述所需、寻找供货渠道、征求并分析供应商的建议、选择供应商、选择订购方式、反馈意见并评估等八个步骤，作为供应商应充分了解生产者在各阶段的需求状况及特点，并采用相应的营销策略促使其购买行为的发生。</a:t>
            </a:r>
            <a:endParaRPr b="1"/>
          </a:p>
        </p:txBody>
      </p:sp>
      <p:sp>
        <p:nvSpPr>
          <p:cNvPr id="31748" name="Date Placeholder 3"/>
          <p:cNvSpPr>
            <a:spLocks noGrp="1"/>
          </p:cNvSpPr>
          <p:nvPr>
            <p:ph type="dt" sz="half" idx="2"/>
          </p:nvPr>
        </p:nvSpPr>
        <p:spPr/>
        <p:txBody>
          <a:bodyPr/>
          <a:lstStyle/>
          <a:p>
            <a:pPr lvl="0"/>
            <a:endParaRPr sz="1400"/>
          </a:p>
        </p:txBody>
      </p:sp>
      <p:sp>
        <p:nvSpPr>
          <p:cNvPr id="31749" name="Footer Placeholder 4"/>
          <p:cNvSpPr>
            <a:spLocks noGrp="1"/>
          </p:cNvSpPr>
          <p:nvPr>
            <p:ph type="ftr" sz="quarter" idx="3"/>
          </p:nvPr>
        </p:nvSpPr>
        <p:spPr/>
        <p:txBody>
          <a:bodyPr/>
          <a:lstStyle/>
          <a:p>
            <a:pPr lvl="0" algn="ctr"/>
            <a:fld id="{358834ED-7CDB-4141-8ECD-AF399D805E4D}" type="footer">
              <a:rPr sz="1400"/>
              <a:t/>
            </a:fld>
            <a:endParaRPr sz="1400"/>
          </a:p>
        </p:txBody>
      </p:sp>
      <p:sp>
        <p:nvSpPr>
          <p:cNvPr id="31750" name="TextBox 31749"/>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组织市场购买行为分析(2)共36页，您现在浏览的是第15页!</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4" name=""/>
          <p:cNvSpPr/>
          <p:nvPr>
            <p:ph type="title"/>
          </p:nvPr>
        </p:nvSpPr>
        <p:spPr>
          <a:xfrm>
            <a:off x="301625" y="685800"/>
            <a:ext cx="8540750" cy="11430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t>思考题</a:t>
            </a:r>
          </a:p>
        </p:txBody>
      </p:sp>
      <p:sp>
        <p:nvSpPr>
          <p:cNvPr id="33795"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lnSpc>
                <a:spcPct val="90000"/>
              </a:lnSpc>
            </a:pPr>
            <a:r>
              <a:rPr b="1">
                <a:latin typeface="Times New Roman" pitchFamily="18" charset="0"/>
              </a:rPr>
              <a:t>1.</a:t>
            </a:r>
            <a:r>
              <a:rPr b="1"/>
              <a:t> 组织市场的特征是什么？</a:t>
            </a:r>
            <a:endParaRPr b="1"/>
          </a:p>
          <a:p>
            <a:pPr lvl="0">
              <a:lnSpc>
                <a:spcPct val="90000"/>
              </a:lnSpc>
            </a:pPr>
            <a:r>
              <a:rPr b="1">
                <a:latin typeface="Times New Roman" pitchFamily="18" charset="0"/>
              </a:rPr>
              <a:t>2.</a:t>
            </a:r>
            <a:r>
              <a:rPr b="1"/>
              <a:t> 组织购买类型有哪几种？</a:t>
            </a:r>
            <a:endParaRPr b="1"/>
          </a:p>
          <a:p>
            <a:pPr lvl="0">
              <a:lnSpc>
                <a:spcPct val="90000"/>
              </a:lnSpc>
            </a:pPr>
            <a:r>
              <a:rPr b="1">
                <a:latin typeface="Times New Roman" pitchFamily="18" charset="0"/>
              </a:rPr>
              <a:t>3.</a:t>
            </a:r>
            <a:r>
              <a:rPr b="1"/>
              <a:t> 举例说明影响生产者购买行为的因素。</a:t>
            </a:r>
            <a:endParaRPr b="1"/>
          </a:p>
          <a:p>
            <a:pPr lvl="0">
              <a:lnSpc>
                <a:spcPct val="90000"/>
              </a:lnSpc>
            </a:pPr>
            <a:r>
              <a:rPr b="1">
                <a:latin typeface="Times New Roman" pitchFamily="18" charset="0"/>
              </a:rPr>
              <a:t>4.</a:t>
            </a:r>
            <a:r>
              <a:rPr b="1"/>
              <a:t> 描述购买中心各成员的角色并找出组织中最有可能担当这些角色的人。</a:t>
            </a:r>
            <a:endParaRPr b="1"/>
          </a:p>
          <a:p>
            <a:pPr lvl="0">
              <a:lnSpc>
                <a:spcPct val="90000"/>
              </a:lnSpc>
            </a:pPr>
            <a:r>
              <a:rPr b="1">
                <a:latin typeface="Times New Roman" pitchFamily="18" charset="0"/>
              </a:rPr>
              <a:t>5.</a:t>
            </a:r>
            <a:r>
              <a:rPr b="1"/>
              <a:t> 论述中间商市场的购买决策过程。</a:t>
            </a:r>
            <a:endParaRPr b="1"/>
          </a:p>
          <a:p>
            <a:pPr lvl="0">
              <a:lnSpc>
                <a:spcPct val="90000"/>
              </a:lnSpc>
            </a:pPr>
            <a:r>
              <a:rPr b="1">
                <a:latin typeface="Times New Roman" pitchFamily="18" charset="0"/>
              </a:rPr>
              <a:t>6.</a:t>
            </a:r>
            <a:r>
              <a:rPr b="1"/>
              <a:t> 影响政府购买行为的主要因素有哪些。</a:t>
            </a:r>
            <a:endParaRPr b="1"/>
          </a:p>
          <a:p>
            <a:pPr lvl="0">
              <a:lnSpc>
                <a:spcPct val="90000"/>
              </a:lnSpc>
            </a:pPr>
            <a:r>
              <a:rPr b="1">
                <a:latin typeface="Times New Roman" pitchFamily="18" charset="0"/>
              </a:rPr>
              <a:t>7.</a:t>
            </a:r>
            <a:r>
              <a:rPr b="1"/>
              <a:t> 近年来，我国政府市场发生了怎样的变化？组织市场营销商应如何应对这些发展？</a:t>
            </a:r>
            <a:endParaRPr b="1"/>
          </a:p>
        </p:txBody>
      </p:sp>
      <p:sp>
        <p:nvSpPr>
          <p:cNvPr id="33796" name="Date Placeholder 3"/>
          <p:cNvSpPr>
            <a:spLocks noGrp="1"/>
          </p:cNvSpPr>
          <p:nvPr>
            <p:ph type="dt" sz="half" idx="2"/>
          </p:nvPr>
        </p:nvSpPr>
        <p:spPr/>
        <p:txBody>
          <a:bodyPr/>
          <a:lstStyle/>
          <a:p>
            <a:pPr lvl="0"/>
            <a:endParaRPr sz="1400"/>
          </a:p>
        </p:txBody>
      </p:sp>
      <p:sp>
        <p:nvSpPr>
          <p:cNvPr id="33797" name="Footer Placeholder 4"/>
          <p:cNvSpPr>
            <a:spLocks noGrp="1"/>
          </p:cNvSpPr>
          <p:nvPr>
            <p:ph type="ftr" sz="quarter" idx="3"/>
          </p:nvPr>
        </p:nvSpPr>
        <p:spPr/>
        <p:txBody>
          <a:bodyPr/>
          <a:lstStyle/>
          <a:p>
            <a:pPr lvl="0" algn="ctr"/>
            <a:fld id="{424AE575-EC86-4A15-9090-062461684C61}" type="footer">
              <a:rPr sz="1400"/>
              <a:t/>
            </a:fld>
            <a:endParaRPr sz="1400"/>
          </a:p>
        </p:txBody>
      </p:sp>
      <p:sp>
        <p:nvSpPr>
          <p:cNvPr id="33798" name="TextBox 33797"/>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组织市场购买行为分析(2)共36页，您现在浏览的是第16页!</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2" name=""/>
          <p:cNvSpPr/>
          <p:nvPr>
            <p:ph type="title"/>
          </p:nvPr>
        </p:nvSpPr>
        <p:spPr>
          <a:xfrm>
            <a:off x="457200" y="122238"/>
            <a:ext cx="7643812" cy="1295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rPr sz="4800"/>
              <a:t>案例简介</a:t>
            </a:r>
            <a:endParaRPr sz="4100"/>
          </a:p>
        </p:txBody>
      </p:sp>
      <p:sp>
        <p:nvSpPr>
          <p:cNvPr id="35843" name=""/>
          <p:cNvSpPr/>
          <p:nvPr>
            <p:ph type="body" idx="4294967295"/>
          </p:nvPr>
        </p:nvSpPr>
        <p:spPr>
          <a:xfrm>
            <a:off x="457200" y="1754188"/>
            <a:ext cx="8229600" cy="44116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r>
              <a:rPr b="1"/>
              <a:t>作为一种流行的汽车消费模式，汽车批量采购多年来被政府机关、出租车采购及大型企业等所采用，以前批量采购的品牌仅局限于红旗、奥迪、桑塔纳等品牌，但2004年北京现代的索纳塔等中高档型轿车不但在家庭购车领域风光无限，在批量采购领域也受到政府部门的热捧，在中国市场中的竞争地位日益提升，市场份额逐步扩大。</a:t>
            </a:r>
            <a:endParaRPr sz="2800" b="1"/>
          </a:p>
          <a:p>
            <a:pPr lvl="0"/>
            <a:endParaRPr sz="2800" b="1"/>
          </a:p>
        </p:txBody>
      </p:sp>
      <p:sp>
        <p:nvSpPr>
          <p:cNvPr id="35844" name="Date Placeholder 3"/>
          <p:cNvSpPr>
            <a:spLocks noGrp="1"/>
          </p:cNvSpPr>
          <p:nvPr>
            <p:ph type="dt" sz="half" idx="2"/>
          </p:nvPr>
        </p:nvSpPr>
        <p:spPr/>
        <p:txBody>
          <a:bodyPr/>
          <a:lstStyle/>
          <a:p>
            <a:pPr lvl="0"/>
            <a:endParaRPr sz="1400"/>
          </a:p>
        </p:txBody>
      </p:sp>
      <p:sp>
        <p:nvSpPr>
          <p:cNvPr id="35845" name="Footer Placeholder 4"/>
          <p:cNvSpPr>
            <a:spLocks noGrp="1"/>
          </p:cNvSpPr>
          <p:nvPr>
            <p:ph type="ftr" sz="quarter" idx="3"/>
          </p:nvPr>
        </p:nvSpPr>
        <p:spPr/>
        <p:txBody>
          <a:bodyPr/>
          <a:lstStyle/>
          <a:p>
            <a:pPr lvl="0" algn="ctr"/>
            <a:fld id="{D28AB3A8-101D-4A3E-8D0B-74313614BAC0}" type="footer">
              <a:rPr sz="1400"/>
              <a:t/>
            </a:fld>
            <a:endParaRPr sz="1400"/>
          </a:p>
        </p:txBody>
      </p:sp>
      <p:sp>
        <p:nvSpPr>
          <p:cNvPr id="35846" name="TextBox 35845"/>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组织市场购买行为分析(2)共36页，您现在浏览的是第17页!</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890" name=""/>
          <p:cNvSpPr/>
          <p:nvPr>
            <p:ph type="title"/>
          </p:nvPr>
        </p:nvSpPr>
        <p:spPr>
          <a:xfrm>
            <a:off x="457200" y="122238"/>
            <a:ext cx="7715250" cy="1295400"/>
          </a:xfrm>
          <a:prstGeom prst="rect">
            <a:avLst/>
          </a:prstGeom>
          <a:noFill/>
          <a:ln>
            <a:miter lim="800000"/>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Arial" pitchFamily="34" charset="0"/>
                <a:ea typeface="宋体" pitchFamily="2" charset="-122"/>
              </a:defRPr>
            </a:lvl1pPr>
          </a:lstStyle>
          <a:p>
            <a:pPr lvl="0"/>
            <a:r>
              <a:rPr sz="4800"/>
              <a:t>案例简介</a:t>
            </a:r>
            <a:endParaRPr sz="4100"/>
          </a:p>
        </p:txBody>
      </p:sp>
      <p:sp>
        <p:nvSpPr>
          <p:cNvPr id="37891" name=""/>
          <p:cNvSpPr/>
          <p:nvPr>
            <p:ph type="body" idx="4294967295"/>
          </p:nvPr>
        </p:nvSpPr>
        <p:spPr>
          <a:xfrm>
            <a:off x="304800" y="1981200"/>
            <a:ext cx="8540750" cy="38862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itchFamily="2" charset="2"/>
              <a:buChar char="v"/>
              <a:defRPr kumimoji="0" lang="zh-CN" altLang="en-US" sz="3200" b="0" i="0" u="none" baseline="0">
                <a:solidFill>
                  <a:schemeClr val="tx1"/>
                </a:solidFill>
                <a:latin typeface="Arial" pitchFamily="34" charset="0"/>
                <a:ea typeface="宋体"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itchFamily="2" charset="2"/>
              <a:buChar char=""/>
              <a:defRPr kumimoji="0" lang="zh-CN" altLang="en-US" sz="2800" b="0" i="0" u="none" baseline="0">
                <a:solidFill>
                  <a:schemeClr val="tx1"/>
                </a:solidFill>
                <a:latin typeface="Arial" pitchFamily="34" charset="0"/>
                <a:ea typeface="宋体"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itchFamily="2" charset="2"/>
              <a:buChar char="v"/>
              <a:defRPr kumimoji="0" lang="zh-CN" altLang="en-US" sz="2400" b="0" i="0" u="none" baseline="0">
                <a:solidFill>
                  <a:schemeClr val="tx1"/>
                </a:solidFill>
                <a:latin typeface="Arial" pitchFamily="34" charset="0"/>
                <a:ea typeface="宋体"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itchFamily="2" charset="2"/>
              <a:buChar char=""/>
              <a:defRPr kumimoji="0" lang="zh-CN" altLang="en-US" sz="2000" b="0" i="0" u="none" baseline="0">
                <a:solidFill>
                  <a:schemeClr val="tx1"/>
                </a:solidFill>
                <a:latin typeface="Arial" pitchFamily="34" charset="0"/>
                <a:ea typeface="宋体"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itchFamily="2" charset="2"/>
              <a:buChar char="v"/>
              <a:defRPr kumimoji="0" lang="zh-CN" altLang="en-US" sz="2000" b="0" i="0" u="none" baseline="0">
                <a:solidFill>
                  <a:schemeClr val="tx1"/>
                </a:solidFill>
                <a:latin typeface="Arial" pitchFamily="34" charset="0"/>
                <a:ea typeface="宋体" pitchFamily="2" charset="-122"/>
              </a:defRPr>
            </a:lvl5pPr>
          </a:lstStyle>
          <a:p>
            <a:pPr lvl="0">
              <a:lnSpc>
                <a:spcPct val="90000"/>
              </a:lnSpc>
            </a:pPr>
            <a:r>
              <a:rPr sz="2800" b="1"/>
              <a:t>在外观上，其独特超前的边缘设计，巧妙地融合了多种鲜明的设计元素，赋予索纳塔一种稳重、大气的感觉，体现公务用车身份者的尊贵，同时也代表了充满创新精神、与时俱进的新时代的政府和企业形象；在内饰上，索纳塔精雕细刻每一个细节，满足显赫和华贵的渴望；在空间上，依据唯美主义和人体工程学原理，给驾乘者提供一个舒适的空间，后备箱容积398升的超大容量足以傲视同侪；在要求苛刻的制动技术和安全方面，索纳塔更是非同凡响。如前后部内置防撞区，加固了顶、底、门、内外侧的防撞杠等等，更侧重对驾乘者全方位的安全保护。这些极具人性化的设计，完全满足了政府公务用车的需求。</a:t>
            </a:r>
            <a:endParaRPr sz="2800" b="1"/>
          </a:p>
        </p:txBody>
      </p:sp>
      <p:sp>
        <p:nvSpPr>
          <p:cNvPr id="37892" name="Date Placeholder 3"/>
          <p:cNvSpPr>
            <a:spLocks noGrp="1"/>
          </p:cNvSpPr>
          <p:nvPr>
            <p:ph type="dt" sz="half" idx="2"/>
          </p:nvPr>
        </p:nvSpPr>
        <p:spPr/>
        <p:txBody>
          <a:bodyPr/>
          <a:lstStyle/>
          <a:p>
            <a:pPr lvl="0"/>
            <a:endParaRPr sz="1400"/>
          </a:p>
        </p:txBody>
      </p:sp>
      <p:sp>
        <p:nvSpPr>
          <p:cNvPr id="37893" name="Footer Placeholder 4"/>
          <p:cNvSpPr>
            <a:spLocks noGrp="1"/>
          </p:cNvSpPr>
          <p:nvPr>
            <p:ph type="ftr" sz="quarter" idx="3"/>
          </p:nvPr>
        </p:nvSpPr>
        <p:spPr/>
        <p:txBody>
          <a:bodyPr/>
          <a:lstStyle/>
          <a:p>
            <a:pPr lvl="0" algn="ctr"/>
            <a:fld id="{08AE10BA-5EEE-4E4C-AD34-D36BB3FA6E18}" type="footer">
              <a:rPr sz="1400"/>
              <a:t/>
            </a:fld>
            <a:endParaRPr sz="1400"/>
          </a:p>
        </p:txBody>
      </p:sp>
      <p:sp>
        <p:nvSpPr>
          <p:cNvPr id="37894" name="TextBox 37893"/>
          <p:cNvSpPr txBox="1"/>
          <p:nvPr/>
        </p:nvSpPr>
        <p:spPr>
          <a:xfrm flipH="1">
            <a:off x="0" y="0"/>
            <a:ext cx="0" cy="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
            <a:pPr>
              <a:defRPr sz="100">
                <a:solidFill>
                  <a:srgbClr val="FFFFFF"/>
                </a:solidFill>
              </a:defRPr>
            </a:pPr>
            <a:r>
              <a:t>组织市场购买行为分析(2)共36页，您现在浏览的是第18页!</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https://d.book118.com/508142045111006030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古瓶荷花">
  <a:themeElements>
    <a:clrScheme name="">
      <a:dk1>
        <a:srgbClr val="FFFFFF"/>
      </a:dk1>
      <a:lt1>
        <a:srgbClr val="0033CC"/>
      </a:lt1>
      <a:dk2>
        <a:srgbClr val="C0C0C0"/>
      </a:dk2>
      <a:lt2>
        <a:srgbClr val="007572"/>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FFFFFF"/>
        </a:dk1>
        <a:lt1>
          <a:srgbClr val="0033CC"/>
        </a:lt1>
        <a:dk2>
          <a:srgbClr val="C0C0C0"/>
        </a:dk2>
        <a:lt2>
          <a:srgbClr val="007572"/>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extraClrScheme>
    <a:extraClrScheme>
      <a:clrScheme name="">
        <a:dk1>
          <a:srgbClr val="EFF6EE"/>
        </a:dk1>
        <a:lt1>
          <a:srgbClr val="007A77"/>
        </a:lt1>
        <a:dk2>
          <a:srgbClr val="C0C0C0"/>
        </a:dk2>
        <a:lt2>
          <a:srgbClr val="0066CC"/>
        </a:lt2>
        <a:accent1>
          <a:srgbClr val="E7EEE6"/>
        </a:accent1>
        <a:accent2>
          <a:srgbClr val="FF9933"/>
        </a:accent2>
        <a:accent3>
          <a:srgbClr val="9BBB59"/>
        </a:accent3>
        <a:accent4>
          <a:srgbClr val="8064A2"/>
        </a:accent4>
        <a:accent5>
          <a:srgbClr val="4BACC6"/>
        </a:accent5>
        <a:accent6>
          <a:srgbClr val="F79646"/>
        </a:accent6>
        <a:hlink>
          <a:srgbClr val="636395"/>
        </a:hlink>
        <a:folHlink>
          <a:srgbClr val="CC3300"/>
        </a:folHlink>
      </a:clrScheme>
    </a:extraClrScheme>
    <a:extraClrScheme>
      <a:clrScheme name="">
        <a:dk1>
          <a:srgbClr val="CCFFCC"/>
        </a:dk1>
        <a:lt1>
          <a:srgbClr val="000000"/>
        </a:lt1>
        <a:dk2>
          <a:srgbClr val="C0C0C0"/>
        </a:dk2>
        <a:lt2>
          <a:srgbClr val="E88A00"/>
        </a:lt2>
        <a:accent1>
          <a:srgbClr val="CCECFF"/>
        </a:accent1>
        <a:accent2>
          <a:srgbClr val="336600"/>
        </a:accent2>
        <a:accent3>
          <a:srgbClr val="9BBB59"/>
        </a:accent3>
        <a:accent4>
          <a:srgbClr val="8064A2"/>
        </a:accent4>
        <a:accent5>
          <a:srgbClr val="4BACC6"/>
        </a:accent5>
        <a:accent6>
          <a:srgbClr val="F79646"/>
        </a:accent6>
        <a:hlink>
          <a:srgbClr val="3333CC"/>
        </a:hlink>
        <a:folHlink>
          <a:srgbClr val="3399FF"/>
        </a:folHlink>
      </a:clrScheme>
    </a:extraClrScheme>
    <a:extraClrScheme>
      <a:clrScheme name="">
        <a:dk1>
          <a:srgbClr val="FFFFCC"/>
        </a:dk1>
        <a:lt1>
          <a:srgbClr val="000000"/>
        </a:lt1>
        <a:dk2>
          <a:srgbClr val="C0C0C0"/>
        </a:dk2>
        <a:lt2>
          <a:srgbClr val="CC3300"/>
        </a:lt2>
        <a:accent1>
          <a:srgbClr val="FFFFCC"/>
        </a:accent1>
        <a:accent2>
          <a:srgbClr val="339933"/>
        </a:accent2>
        <a:accent3>
          <a:srgbClr val="9BBB59"/>
        </a:accent3>
        <a:accent4>
          <a:srgbClr val="8064A2"/>
        </a:accent4>
        <a:accent5>
          <a:srgbClr val="4BACC6"/>
        </a:accent5>
        <a:accent6>
          <a:srgbClr val="F79646"/>
        </a:accent6>
        <a:hlink>
          <a:srgbClr val="0066FF"/>
        </a:hlink>
        <a:folHlink>
          <a:srgbClr val="6F6F9F"/>
        </a:folHlink>
      </a:clrScheme>
    </a:extraClrScheme>
    <a:extraClrScheme>
      <a:clrScheme name="">
        <a:dk1>
          <a:srgbClr val="FFE2C5"/>
        </a:dk1>
        <a:lt1>
          <a:srgbClr val="636395"/>
        </a:lt1>
        <a:dk2>
          <a:srgbClr val="C0C0C0"/>
        </a:dk2>
        <a:lt2>
          <a:srgbClr val="000000"/>
        </a:lt2>
        <a:accent1>
          <a:srgbClr val="FFE1E1"/>
        </a:accent1>
        <a:accent2>
          <a:srgbClr val="FF9933"/>
        </a:accent2>
        <a:accent3>
          <a:srgbClr val="9BBB59"/>
        </a:accent3>
        <a:accent4>
          <a:srgbClr val="8064A2"/>
        </a:accent4>
        <a:accent5>
          <a:srgbClr val="4BACC6"/>
        </a:accent5>
        <a:accent6>
          <a:srgbClr val="F79646"/>
        </a:accent6>
        <a:hlink>
          <a:srgbClr val="008080"/>
        </a:hlink>
        <a:folHlink>
          <a:srgbClr val="3399FF"/>
        </a:folHlink>
      </a:clrScheme>
    </a:extraClrScheme>
    <a:extraClrScheme>
      <a:clrScheme name="">
        <a:dk1>
          <a:srgbClr val="CCECFF"/>
        </a:dk1>
        <a:lt1>
          <a:srgbClr val="626292"/>
        </a:lt1>
        <a:dk2>
          <a:srgbClr val="C0C0C0"/>
        </a:dk2>
        <a:lt2>
          <a:srgbClr val="3333CC"/>
        </a:lt2>
        <a:accent1>
          <a:srgbClr val="D9F1FF"/>
        </a:accent1>
        <a:accent2>
          <a:srgbClr val="FF9900"/>
        </a:accent2>
        <a:accent3>
          <a:srgbClr val="9BBB59"/>
        </a:accent3>
        <a:accent4>
          <a:srgbClr val="8064A2"/>
        </a:accent4>
        <a:accent5>
          <a:srgbClr val="4BACC6"/>
        </a:accent5>
        <a:accent6>
          <a:srgbClr val="F79646"/>
        </a:accent6>
        <a:hlink>
          <a:srgbClr val="CC0066"/>
        </a:hlink>
        <a:folHlink>
          <a:srgbClr val="009999"/>
        </a:folHlink>
      </a:clrScheme>
    </a:extraClrScheme>
    <a:extraClrScheme>
      <a:clrScheme name="">
        <a:dk1>
          <a:srgbClr val="FFE1E1"/>
        </a:dk1>
        <a:lt1>
          <a:srgbClr val="0066CC"/>
        </a:lt1>
        <a:dk2>
          <a:srgbClr val="C0C0C0"/>
        </a:dk2>
        <a:lt2>
          <a:srgbClr val="006600"/>
        </a:lt2>
        <a:accent1>
          <a:srgbClr val="FFFFCC"/>
        </a:accent1>
        <a:accent2>
          <a:srgbClr val="009999"/>
        </a:accent2>
        <a:accent3>
          <a:srgbClr val="9BBB59"/>
        </a:accent3>
        <a:accent4>
          <a:srgbClr val="8064A2"/>
        </a:accent4>
        <a:accent5>
          <a:srgbClr val="4BACC6"/>
        </a:accent5>
        <a:accent6>
          <a:srgbClr val="F79646"/>
        </a:accent6>
        <a:hlink>
          <a:srgbClr val="EC0000"/>
        </a:hlink>
        <a:folHlink>
          <a:srgbClr val="0099FF"/>
        </a:folHlink>
      </a:clrScheme>
    </a:extraClrScheme>
    <a:extraClrScheme>
      <a:clrScheme name="">
        <a:dk1>
          <a:srgbClr val="DDDDDD"/>
        </a:dk1>
        <a:lt1>
          <a:srgbClr val="292929"/>
        </a:lt1>
        <a:dk2>
          <a:srgbClr val="B2B2B2"/>
        </a:dk2>
        <a:lt2>
          <a:srgbClr val="0066CC"/>
        </a:lt2>
        <a:accent1>
          <a:srgbClr val="CACADC"/>
        </a:accent1>
        <a:accent2>
          <a:srgbClr val="FFCC00"/>
        </a:accent2>
        <a:accent3>
          <a:srgbClr val="9BBB59"/>
        </a:accent3>
        <a:accent4>
          <a:srgbClr val="8064A2"/>
        </a:accent4>
        <a:accent5>
          <a:srgbClr val="4BACC6"/>
        </a:accent5>
        <a:accent6>
          <a:srgbClr val="F79646"/>
        </a:accent6>
        <a:hlink>
          <a:srgbClr val="008080"/>
        </a:hlink>
        <a:folHlink>
          <a:srgbClr val="7D7DA9"/>
        </a:folHlink>
      </a:clrScheme>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110</Paragraphs>
  <Slides>19</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19</vt:i4>
      </vt:variant>
    </vt:vector>
  </HeadingPairs>
  <TitlesOfParts>
    <vt:vector baseType="lpstr" size="26">
      <vt:lpstr>Arial</vt:lpstr>
      <vt:lpstr>Calibri</vt:lpstr>
      <vt:lpstr>宋体</vt:lpstr>
      <vt:lpstr>Wingdings</vt:lpstr>
      <vt:lpstr>华文行楷</vt:lpstr>
      <vt:lpstr>Times New Roman</vt:lpstr>
      <vt:lpstr>Office Theme</vt:lpstr>
      <vt:lpstr>第7章  组织市场购买行为分析 Ag</vt:lpstr>
      <vt:lpstr>PowerPoint Presentation</vt:lpstr>
      <vt:lpstr>PowerPoint Presentation</vt:lpstr>
      <vt:lpstr>引导案例  国美、格力相煎何急 </vt:lpstr>
      <vt:lpstr>7.1 组织市场的类型和特点</vt:lpstr>
      <vt:lpstr> 7.1.2 组织市场的特点</vt:lpstr>
      <vt:lpstr>7.2.1 生产者购买行为类型</vt:lpstr>
      <vt:lpstr>7.2.3 影响生产者购买决策的因素</vt:lpstr>
      <vt:lpstr>7.3 中间商购买行为分析</vt:lpstr>
      <vt:lpstr>中间商分类</vt:lpstr>
      <vt:lpstr>7.3.3 中间商购买过程的参与者</vt:lpstr>
      <vt:lpstr>7.4 政府市场及非营利组织购买行为分析</vt:lpstr>
      <vt:lpstr>影响政府购买行为的主要因素</vt:lpstr>
      <vt:lpstr>7.4.2 非营利组织购买行为</vt:lpstr>
      <vt:lpstr>本章小结</vt:lpstr>
      <vt:lpstr>思考题</vt:lpstr>
      <vt:lpstr>案例简介</vt:lpstr>
      <vt:lpstr>案例简介</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2024-09-07T06:14:51.213</cp:lastPrinted>
  <dcterms:created xsi:type="dcterms:W3CDTF">2024-09-06T22:14:51Z</dcterms:created>
  <dcterms:modified xsi:type="dcterms:W3CDTF">2024-09-06T22:14:52Z</dcterms:modified>
</cp:coreProperties>
</file>