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406E0-9EE8-4156-AD0B-DC34E7F7B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279A1-BC24-4567-B908-A89BEFCDC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124EA-636B-41CF-BD04-70E419A46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EC9B1-6DD9-4FC9-990A-4F50D4F1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1343CE-38FE-4909-8BF1-E3B79253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B9D43D-BA9C-4D81-8B77-E54AC263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0F24E3-24E2-42BB-99D1-CEF0C182B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6E966-02A4-41E7-9C18-57A4CF17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0D3D3-D0C0-494B-BB89-5259DBCD2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4B164-D744-4AB6-A74A-A70C1E715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F554B-C3A5-40EB-AB98-4D62D64F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17" r:id="rId2"/>
    <p:sldLayoutId id="2147484618" r:id="rId3"/>
    <p:sldLayoutId id="2147484619" r:id="rId4"/>
    <p:sldLayoutId id="2147484620" r:id="rId5"/>
    <p:sldLayoutId id="2147484621" r:id="rId6"/>
    <p:sldLayoutId id="2147484622" r:id="rId7"/>
    <p:sldLayoutId id="2147484623" r:id="rId8"/>
    <p:sldLayoutId id="2147484624" r:id="rId9"/>
    <p:sldLayoutId id="2147484625" r:id="rId10"/>
    <p:sldLayoutId id="21474846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010000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中介诈骗的防范要点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 CLICK TO UNLIMITED POSSIBILITES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了解中介机构资质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签订正规合同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保护个人信息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核实房源信息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注意资金安全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了解相关法律法规和政策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了解中介机构资质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核实中介机构是否正规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查看中介机构资质证书：确保其具有从事相关业务的资格和执照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查询中介机构信誉度：通过互联网或行业协会了解其口碑和信誉情况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确认中介机构业务范围：明确其是否具备提供所需服务的资质和能力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核实中介机构人员资质：了解其工作人员的背景和资质，确保其具备专业知识和经验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查询中介机构口碑和信誉</a:t>
            </a:r>
            <a:endParaRPr lang="zh-CN" altLang="en-US"/>
          </a:p>
        </p:txBody>
      </p:sp>
      <p:sp>
        <p:nvSpPr>
          <p:cNvPr id="104903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在线搜索：使用搜索引擎或相关网站，输入中介机构名称，查看相关评论和评价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社交媒体：在社交媒体平台上搜索中介机构名称，查看用户发布的信息和评论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客户评价：查看中介机构官方网站或社交媒体平台上的客户评价，了解客户对中介机构的满意度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行业协会：查询相关行业协会或机构，了解中介机构的资质和信誉评级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确认中介机构是否有相关资质</a:t>
            </a:r>
            <a:endParaRPr lang="zh-CN" altLang="en-US"/>
          </a:p>
        </p:txBody>
      </p:sp>
      <p:sp>
        <p:nvSpPr>
          <p:cNvPr id="104907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了解中介机构是否有相关行业资质认证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确认中介机构是否有不良经营记录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查看中介机构营业执照、税务登记证等相关证件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查询中介机构是否在工商部门注册登记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核实房源信息</a:t>
            </a:r>
            <a:endParaRPr lang="zh-CN" altLang="en-US"/>
          </a:p>
        </p:txBody>
      </p:sp>
      <p:sp>
        <p:nvSpPr>
          <p:cNvPr id="10491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核实房源是否真实存在</a:t>
            </a:r>
            <a:endParaRPr lang="zh-CN" altLang="en-US"/>
          </a:p>
        </p:txBody>
      </p:sp>
      <p:sp>
        <p:nvSpPr>
          <p:cNvPr id="1049206" name="矩形 15"/>
          <p:cNvSpPr/>
          <p:nvPr>
            <p:custDataLst>
              <p:tags r:id="rId2"/>
            </p:custDataLst>
          </p:nvPr>
        </p:nvSpPr>
        <p:spPr>
          <a:xfrm>
            <a:off x="2458631" y="1540593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核实房源信息：通过电话、网络等方式与房东或中介确认房源信息是否真实存在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任意多边形 17"/>
          <p:cNvSpPr/>
          <p:nvPr>
            <p:custDataLst>
              <p:tags r:id="rId3"/>
            </p:custDataLst>
          </p:nvPr>
        </p:nvSpPr>
        <p:spPr>
          <a:xfrm flipV="1">
            <a:off x="2380965" y="146050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 18"/>
          <p:cNvSpPr/>
          <p:nvPr>
            <p:custDataLst>
              <p:tags r:id="rId4"/>
            </p:custDataLst>
          </p:nvPr>
        </p:nvSpPr>
        <p:spPr>
          <a:xfrm flipH="1">
            <a:off x="8510126" y="2016299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27"/>
          <p:cNvSpPr/>
          <p:nvPr>
            <p:custDataLst>
              <p:tags r:id="rId5"/>
            </p:custDataLst>
          </p:nvPr>
        </p:nvSpPr>
        <p:spPr>
          <a:xfrm>
            <a:off x="2458631" y="2846357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核实房屋产权：查看房屋产权证等相关证明材料，确保房源产权清晰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任意多边形 29"/>
          <p:cNvSpPr/>
          <p:nvPr>
            <p:custDataLst>
              <p:tags r:id="rId6"/>
            </p:custDataLst>
          </p:nvPr>
        </p:nvSpPr>
        <p:spPr>
          <a:xfrm flipV="1">
            <a:off x="2380965" y="2766264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任意多边形 30"/>
          <p:cNvSpPr/>
          <p:nvPr>
            <p:custDataLst>
              <p:tags r:id="rId7"/>
            </p:custDataLst>
          </p:nvPr>
        </p:nvSpPr>
        <p:spPr>
          <a:xfrm flipH="1">
            <a:off x="8510126" y="3322063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5"/>
          <p:cNvSpPr/>
          <p:nvPr>
            <p:custDataLst>
              <p:tags r:id="rId8"/>
            </p:custDataLst>
          </p:nvPr>
        </p:nvSpPr>
        <p:spPr>
          <a:xfrm>
            <a:off x="2458631" y="4152121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核实房屋状况：实地考察房屋，了解房屋的实际状况，包括面积、装修、设施等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任意多边形 7"/>
          <p:cNvSpPr/>
          <p:nvPr>
            <p:custDataLst>
              <p:tags r:id="rId9"/>
            </p:custDataLst>
          </p:nvPr>
        </p:nvSpPr>
        <p:spPr>
          <a:xfrm flipV="1">
            <a:off x="2380965" y="4072027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任意多边形 8"/>
          <p:cNvSpPr/>
          <p:nvPr>
            <p:custDataLst>
              <p:tags r:id="rId10"/>
            </p:custDataLst>
          </p:nvPr>
        </p:nvSpPr>
        <p:spPr>
          <a:xfrm flipH="1">
            <a:off x="8510126" y="4627826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0"/>
          <p:cNvSpPr/>
          <p:nvPr>
            <p:custDataLst>
              <p:tags r:id="rId11"/>
            </p:custDataLst>
          </p:nvPr>
        </p:nvSpPr>
        <p:spPr>
          <a:xfrm>
            <a:off x="2458631" y="5457884"/>
            <a:ext cx="7277974" cy="639937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核实价格是否合理：比较市场价格，判断房源价格是否合理，避免被高价或低价房源所欺骗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任意多边形 12"/>
          <p:cNvSpPr/>
          <p:nvPr>
            <p:custDataLst>
              <p:tags r:id="rId12"/>
            </p:custDataLst>
          </p:nvPr>
        </p:nvSpPr>
        <p:spPr>
          <a:xfrm flipV="1">
            <a:off x="2380965" y="5377791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 13"/>
          <p:cNvSpPr/>
          <p:nvPr>
            <p:custDataLst>
              <p:tags r:id="rId13"/>
            </p:custDataLst>
          </p:nvPr>
        </p:nvSpPr>
        <p:spPr>
          <a:xfrm flipH="1">
            <a:off x="8510126" y="5933590"/>
            <a:ext cx="1301719" cy="2451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核实房源的价格和面积等信息</a:t>
            </a:r>
            <a:endParaRPr lang="zh-CN" altLang="en-US"/>
          </a:p>
        </p:txBody>
      </p:sp>
      <p:sp>
        <p:nvSpPr>
          <p:cNvPr id="104926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了解房源的基本信息：核实房源的价格、面积、户型、装修情况等，确保信息的准确性。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72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核实价格：比较同一区域、同一类型房源的价格，避免被高价房源所欺骗。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78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核实面积：核实房源的实际面积，避免被虚假宣传所误导。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84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核实产权情况：了解房源的产权归属、产权年限等信息，确保房源的合法性。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确认房源的所有权和使用权情况</a:t>
            </a:r>
            <a:endParaRPr lang="zh-CN" altLang="en-US"/>
          </a:p>
        </p:txBody>
      </p:sp>
      <p:sp>
        <p:nvSpPr>
          <p:cNvPr id="10493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核实房屋产权证和身份证件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确认房屋是否已经被出租或出售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0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了解房屋的使用情况和相关费用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2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确认房屋的产权人和使用人是否同意中介出租或出售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签订正规合同</a:t>
            </a:r>
            <a:endParaRPr lang="zh-CN" altLang="en-US"/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确认合同内容是否明确、具体</a:t>
            </a:r>
            <a:endParaRPr lang="zh-CN" altLang="en-US"/>
          </a:p>
        </p:txBody>
      </p:sp>
      <p:sp>
        <p:nvSpPr>
          <p:cNvPr id="10494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合同中应明确双方的权利和义务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合同中应明确违约责任和解决争议的方式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合同中应使用规范的语言，避免使用模糊或含糊不清的措辞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合同中应明确服务内容、价格、期限等关键信息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确认合同中的违约责任和赔偿条款</a:t>
            </a:r>
            <a:endParaRPr lang="zh-CN" altLang="en-US"/>
          </a:p>
        </p:txBody>
      </p:sp>
      <p:sp>
        <p:nvSpPr>
          <p:cNvPr id="10495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58279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8"/>
          <p:cNvSpPr/>
          <p:nvPr>
            <p:custDataLst>
              <p:tags r:id="rId4"/>
            </p:custDataLst>
          </p:nvPr>
        </p:nvSpPr>
        <p:spPr>
          <a:xfrm>
            <a:off x="6428049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825378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58893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31712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4"/>
          <p:cNvSpPr/>
          <p:nvPr>
            <p:custDataLst>
              <p:tags r:id="rId8"/>
            </p:custDataLst>
          </p:nvPr>
        </p:nvSpPr>
        <p:spPr>
          <a:xfrm>
            <a:off x="961067" y="243848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82537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明确违约责任：在合同中明确约定违约责任，包括违约行为、后果及赔偿方式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11855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避免模糊不清：合同中的违约责任和赔偿条款应该清晰明确，避免出现模糊不清的情况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7118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329414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5015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838279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95139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52145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74118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62238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54188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了解相关法律法规：在签订合同时，需要了解相关法律法规，确保合同内容合法有效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13022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赔偿条款具体化：对于赔偿条款，需要具体明确，包括赔偿范围、金额、方式等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https://d.book118.com/515001000004011124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中介诈骗的防范要点</vt:lpstr>
      <vt:lpstr>目录</vt:lpstr>
      <vt:lpstr>添加章节标题</vt:lpstr>
      <vt:lpstr>了解中介机构资质</vt:lpstr>
      <vt:lpstr>核实中介机构是否正规</vt:lpstr>
      <vt:lpstr>查询中介机构口碑和信誉</vt:lpstr>
      <vt:lpstr>确认中介机构是否有相关资质</vt:lpstr>
      <vt:lpstr>核实房源信息</vt:lpstr>
      <vt:lpstr>核实房源是否真实存在</vt:lpstr>
      <vt:lpstr>核实房源的价格和面积等信息</vt:lpstr>
      <vt:lpstr>确认房源的所有权和使用权情况</vt:lpstr>
      <vt:lpstr>签订正规合同</vt:lpstr>
      <vt:lpstr>确认合同内容是否明确、具体</vt:lpstr>
      <vt:lpstr>确认合同中的违约责任和赔偿条款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2024-09-28T01:51:11.600</cp:lastPrinted>
  <dcterms:created xsi:type="dcterms:W3CDTF">2024-09-27T17:51:11Z</dcterms:created>
  <dcterms:modified xsi:type="dcterms:W3CDTF">2024-09-27T17:51:13Z</dcterms:modified>
</cp:coreProperties>
</file>