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3BF0DD-07AF-4DCA-A25F-3365581CA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B2663-8EE6-40E1-8CB1-3ED119406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750AE9-F3B9-47F1-AD1E-193157643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F1532-8B6E-4DBC-97EF-0EE3CE556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36FFAD-1044-42EC-ABEC-AFEA81534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36DF92-4BCE-4DF6-9B16-1758A6023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DBFE30-5490-458D-8972-F36F9853F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CB1A1E-88E7-4724-8324-0853B0EE7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B72BA-E39B-462B-A95D-1336F81D2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B6AC4-594E-4976-843E-3570F9BAE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D9E7A-A8E8-4F78-9C64-C2554D675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标题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22" name="副标题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305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zh-CN" altLang="en-US" smtClean="0"/>
              <a:t>单击此处编辑母版副标题样式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20" name="页脚占位符 1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椭圆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椭圆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415" indent="0">
              <a:lnSpc>
                <a:spcPts val="2300"/>
              </a:lnSpc>
              <a:spcBef>
                <a:spcPct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矩形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椭圆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椭圆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135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135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5" name="内容占位符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065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065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矩形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ct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</a:lstStyle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矩形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-283210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 panose="05020102010507070707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</a:lstStyle>
          <a:p>
            <a:pPr marL="0" algn="l" eaLnBrk="1" latinLnBrk="0" hangingPunct="1"/>
            <a:r>
              <a:rPr kumimoji="0" lang="zh-CN" altLang="en-US" smtClean="0"/>
              <a:t>单击图标添加图片</a:t>
            </a:r>
            <a:endParaRPr kumimoji="0" lang="en-US"/>
          </a:p>
        </p:txBody>
      </p:sp>
      <p:sp>
        <p:nvSpPr>
          <p:cNvPr id="9" name="流程图: 过程 8"/>
          <p:cNvSpPr/>
          <p:nvPr/>
        </p:nvSpPr>
        <p:spPr>
          <a:xfrm rot="19468672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流程图: 过程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ct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</p:txBody>
      </p:sp>
    </p:spTree>
  </p:cSld>
  <p:clrMapOvr>
    <a:masterClrMapping/>
  </p:clrMapOvr>
  <p:transition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 eaLnBrk="1" latinLnBrk="0" hangingPunct="1"/>
            <a:r>
              <a:rPr lang="zh-CN" altLang="en-US" smtClean="0"/>
              <a:t>第二级</a:t>
            </a:r>
            <a:endParaRPr lang="zh-CN" altLang="en-US" smtClean="0"/>
          </a:p>
          <a:p>
            <a:pPr lvl="2" eaLnBrk="1" latinLnBrk="0" hangingPunct="1"/>
            <a:r>
              <a:rPr lang="zh-CN" altLang="en-US" smtClean="0"/>
              <a:t>第三级</a:t>
            </a:r>
            <a:endParaRPr lang="zh-CN" altLang="en-US" smtClean="0"/>
          </a:p>
          <a:p>
            <a:pPr lvl="3" eaLnBrk="1" latinLnBrk="0" hangingPunct="1"/>
            <a:r>
              <a:rPr lang="zh-CN" altLang="en-US" smtClean="0"/>
              <a:t>第四级</a:t>
            </a:r>
            <a:endParaRPr lang="zh-CN" altLang="en-US" smtClean="0"/>
          </a:p>
          <a:p>
            <a:pPr lvl="4" eaLnBrk="1" latinLnBrk="0" hangingPunct="1"/>
            <a:r>
              <a:rPr lang="zh-CN" altLang="en-US" smtClean="0"/>
              <a:t>第五级</a:t>
            </a:r>
            <a:endParaRPr kumimoji="0"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饼形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椭圆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同心圆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矩形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标题占位符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kumimoji="0" lang="zh-CN" altLang="en-US" smtClean="0"/>
              <a:t>单击此处编辑母版标题样式</a:t>
            </a:r>
            <a:endParaRPr kumimoji="0" 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zh-CN" altLang="en-US" smtClean="0"/>
              <a:t>单击此处编辑母版文本样式</a:t>
            </a:r>
            <a:endParaRPr kumimoji="0" lang="zh-CN" altLang="en-US" smtClean="0"/>
          </a:p>
          <a:p>
            <a:pPr lvl="1" eaLnBrk="1" latinLnBrk="0" hangingPunct="1"/>
            <a:r>
              <a:rPr kumimoji="0" lang="zh-CN" altLang="en-US" smtClean="0"/>
              <a:t>第二级</a:t>
            </a:r>
            <a:endParaRPr kumimoji="0" lang="zh-CN" altLang="en-US" smtClean="0"/>
          </a:p>
          <a:p>
            <a:pPr lvl="2" eaLnBrk="1" latinLnBrk="0" hangingPunct="1"/>
            <a:r>
              <a:rPr kumimoji="0" lang="zh-CN" altLang="en-US" smtClean="0"/>
              <a:t>第三级</a:t>
            </a:r>
            <a:endParaRPr kumimoji="0" lang="zh-CN" altLang="en-US" smtClean="0"/>
          </a:p>
          <a:p>
            <a:pPr lvl="3" eaLnBrk="1" latinLnBrk="0" hangingPunct="1"/>
            <a:r>
              <a:rPr kumimoji="0" lang="zh-CN" altLang="en-US" smtClean="0"/>
              <a:t>第四级</a:t>
            </a:r>
            <a:endParaRPr kumimoji="0" lang="zh-CN" altLang="en-US" smtClean="0"/>
          </a:p>
          <a:p>
            <a:pPr lvl="4" eaLnBrk="1" latinLnBrk="0" hangingPunct="1"/>
            <a:r>
              <a:rPr kumimoji="0" lang="zh-CN" altLang="en-US" smtClean="0"/>
              <a:t>第五级</a:t>
            </a:r>
            <a:endParaRPr kumimoji="0" lang="en-US"/>
          </a:p>
        </p:txBody>
      </p:sp>
      <p:sp>
        <p:nvSpPr>
          <p:cNvPr id="24" name="日期占位符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defPPr>
              <a:defRPr lang="zh-CN"/>
            </a:defPPr>
            <a:lvl1pPr marL="0" algn="r" defTabSz="914400" rtl="0" eaLnBrk="1" latinLnBrk="0" hangingPunct="1">
              <a:defRPr kumimoji="0" sz="1200" kern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defPPr>
              <a:defRPr lang="zh-CN"/>
            </a:defPPr>
            <a:lvl1pPr marL="0" algn="l" defTabSz="914400" rtl="0" eaLnBrk="1" latinLnBrk="0" hangingPunct="1">
              <a:defRPr kumimoji="0" sz="1200" kern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灯片编号占位符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defPPr>
              <a:defRPr lang="zh-CN"/>
            </a:defPPr>
            <a:lvl1pPr marL="0" algn="ctr" defTabSz="914400" rtl="0" eaLnBrk="1" latinLnBrk="0" hangingPunct="1">
              <a:defRPr kumimoji="0" sz="1200" kern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矩形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>
    <p:fade/>
  </p:transition>
  <p:timing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65760" indent="-283210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 panose="05020102010507070707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490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 panose="020b0604030504040204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7095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 panose="05020102010507070707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990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 panose="05020102010507070707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575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 panose="05020102010507070707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 panose="05020102010507070707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8945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 panose="05020102010507070707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 panose="05020102010507070707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425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 panose="05020102010507070707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0234113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1214414" y="928670"/>
            <a:ext cx="7772400" cy="2814657"/>
          </a:xfrm>
        </p:spPr>
        <p:txBody>
          <a:bodyPr>
            <a:normAutofit fontScale="90000"/>
          </a:bodyPr>
          <a:lstStyle/>
          <a:p>
            <a:pPr algn="ctr"/>
            <a:r>
              <a:rPr lang="zh-CN" altLang="en-US" sz="6000" smtClean="0"/>
              <a:t>眩晕病（原发性高血压）</a:t>
            </a:r>
            <a:br>
              <a:rPr lang="en-US" altLang="zh-CN" sz="6000" smtClean="0"/>
            </a:br>
            <a:r>
              <a:rPr lang="zh-CN" altLang="en-US" sz="6000" smtClean="0"/>
              <a:t>中医护理方案</a:t>
            </a:r>
            <a:br>
              <a:rPr lang="zh-CN" altLang="en-US" b="1" smtClean="0"/>
            </a:br>
            <a:endParaRPr lang="zh-CN" altLang="en-US"/>
          </a:p>
        </p:txBody>
      </p:sp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1214414" y="4000504"/>
            <a:ext cx="5929354" cy="2538418"/>
          </a:xfrm>
        </p:spPr>
        <p:txBody>
          <a:bodyPr>
            <a:normAutofit/>
          </a:bodyPr>
          <a:lstStyle/>
          <a:p>
            <a:pPr algn="ctr"/>
            <a:r>
              <a:rPr lang="zh-CN" altLang="en-US" sz="2000" smtClean="0">
                <a:solidFill>
                  <a:schemeClr val="tx1"/>
                </a:solidFill>
              </a:rPr>
              <a:t>                              </a:t>
            </a:r>
            <a:endParaRPr lang="zh-CN" altLang="en-US" sz="20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概述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眩晕是患者的自觉症状。眩是眼花，或眼前发黑，视物模糊；晕是头晕，即感觉自身或外界景物旋转，站立不稳。二者常同时出现，故统称为眩晕。轻者可以闭自即止。重者如坐车船，旋转不定，不能站立，或伴恶心、汗出，甚至昏倒等症状。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病理特征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zh-CN" altLang="en-US" smtClean="0"/>
              <a:t>眩晕病变主要属肝，但可涉及肾、心脾等脏，病理性质有实有虚，以虚者为多；实证病理主要是肝阳和痰浊，虚证为阴精或气血的亏耗。而虚实之间往往互相夹杂而成本虚标实。 历代医书对本病论述很多，</a:t>
            </a:r>
            <a:r>
              <a:rPr lang="en-US" altLang="zh-CN" smtClean="0"/>
              <a:t>《</a:t>
            </a:r>
            <a:r>
              <a:rPr lang="zh-CN" altLang="en-US" smtClean="0"/>
              <a:t>内经。至真要大论</a:t>
            </a:r>
            <a:r>
              <a:rPr lang="en-US" altLang="zh-CN" smtClean="0"/>
              <a:t>》</a:t>
            </a:r>
            <a:r>
              <a:rPr lang="zh-CN" altLang="en-US" smtClean="0"/>
              <a:t>记载：“诸风掉眩，皆属于肝”，指出眩晕多属肝的疾病；</a:t>
            </a:r>
            <a:r>
              <a:rPr lang="en-US" altLang="zh-CN" smtClean="0"/>
              <a:t>《</a:t>
            </a:r>
            <a:r>
              <a:rPr lang="zh-CN" altLang="en-US" smtClean="0"/>
              <a:t>河间六书</a:t>
            </a:r>
            <a:r>
              <a:rPr lang="en-US" altLang="zh-CN" smtClean="0"/>
              <a:t>》</a:t>
            </a:r>
            <a:r>
              <a:rPr lang="zh-CN" altLang="en-US" smtClean="0"/>
              <a:t>认为：本病是因风火为患，有“风火皆阳，阳多兼化，阳主平动，两阳相搏，则为之旋转。”的论述；</a:t>
            </a:r>
            <a:r>
              <a:rPr lang="en-US" altLang="zh-CN" smtClean="0"/>
              <a:t>《</a:t>
            </a:r>
            <a:r>
              <a:rPr lang="zh-CN" altLang="en-US" smtClean="0"/>
              <a:t>丹溪心法</a:t>
            </a:r>
            <a:r>
              <a:rPr lang="en-US" altLang="zh-CN" smtClean="0"/>
              <a:t>》</a:t>
            </a:r>
            <a:r>
              <a:rPr lang="zh-CN" altLang="en-US" smtClean="0"/>
              <a:t>提出“无痰不作眩”，主张以“治痰为先”</a:t>
            </a:r>
            <a:r>
              <a:rPr lang="en-US" altLang="zh-CN" smtClean="0"/>
              <a:t>《</a:t>
            </a:r>
            <a:r>
              <a:rPr lang="zh-CN" altLang="en-US" smtClean="0"/>
              <a:t>景岳全书</a:t>
            </a:r>
            <a:r>
              <a:rPr lang="en-US" altLang="zh-CN" smtClean="0"/>
              <a:t>》</a:t>
            </a:r>
            <a:r>
              <a:rPr lang="zh-CN" altLang="en-US" smtClean="0"/>
              <a:t>强调“无虚不作眩”，当以治虚为主。</a:t>
            </a:r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一、常见证候要点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 smtClean="0"/>
              <a:t>（一）肾气亏虚证：腰脊痠痛（外伤性除外），胫痠膝软和足跟痛，耳鸣或耳聋，心悸或气短，发脱或齿摇，夜尿频、尿后有余沥或失禁。舌淡苔白、脉沉细弱。</a:t>
            </a:r>
            <a:endParaRPr lang="zh-CN" altLang="en-US" smtClean="0"/>
          </a:p>
          <a:p>
            <a:r>
              <a:rPr lang="zh-CN" altLang="en-US" smtClean="0"/>
              <a:t>（二）痰瘀互结证：头如裹，胸闷，呕吐痰涎，胸痛（刺痛、痛有定处或拒按），脉络瘀血，皮下瘀斑，肢体麻木或偏瘫，口淡食少。舌胖苔腻脉滑，或舌质紫暗有瘀斑瘀点，脉涩。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一、常见证候要点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（三）肝火亢盛证：眩晕，头痛，急躁易怒，面红，目赤，口干，口苦，便秘，溲赤。舌红苔黄，脉弦数。</a:t>
            </a:r>
            <a:endParaRPr lang="zh-CN" altLang="en-US" smtClean="0"/>
          </a:p>
          <a:p>
            <a:r>
              <a:rPr lang="zh-CN" altLang="en-US" smtClean="0"/>
              <a:t>（四）阴虚阳亢证：腰酸，膝软，五心烦热，心悸，失眠，耳鸣，健忘。舌红少苔，脉弦细而数。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smtClean="0"/>
              <a:t>二、常见症状</a:t>
            </a:r>
            <a:r>
              <a:rPr lang="en-US" altLang="zh-CN" smtClean="0"/>
              <a:t>/</a:t>
            </a:r>
            <a:r>
              <a:rPr lang="zh-CN" altLang="en-US" smtClean="0"/>
              <a:t>证候施护</a:t>
            </a:r>
            <a:br>
              <a:rPr lang="zh-CN" altLang="en-US" smtClean="0"/>
            </a:b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zh-CN" altLang="en-US" smtClean="0"/>
              <a:t>（一）眩晕</a:t>
            </a:r>
            <a:endParaRPr lang="zh-CN" altLang="en-US" smtClean="0"/>
          </a:p>
          <a:p>
            <a:r>
              <a:rPr lang="en-US" altLang="zh-CN" smtClean="0"/>
              <a:t>1.</a:t>
            </a:r>
            <a:r>
              <a:rPr lang="zh-CN" altLang="en-US" smtClean="0"/>
              <a:t>眩晕发作时应卧床休息，改变体位时应动作缓慢，防止跌倒，避免深低头、旋转等动作。环境宜清静，避免声光刺激。</a:t>
            </a:r>
            <a:endParaRPr lang="zh-CN" altLang="en-US" smtClean="0"/>
          </a:p>
          <a:p>
            <a:r>
              <a:rPr lang="en-US" altLang="zh-CN" smtClean="0"/>
              <a:t>2.</a:t>
            </a:r>
            <a:r>
              <a:rPr lang="zh-CN" altLang="en-US" smtClean="0"/>
              <a:t>观察眩晕发作的次数、持续时间、伴随症状及血压等变化。</a:t>
            </a:r>
            <a:endParaRPr lang="zh-CN" altLang="en-US" smtClean="0"/>
          </a:p>
          <a:p>
            <a:r>
              <a:rPr lang="en-US" altLang="zh-CN" smtClean="0"/>
              <a:t>3.</a:t>
            </a:r>
            <a:r>
              <a:rPr lang="zh-CN" altLang="en-US" smtClean="0"/>
              <a:t>进行血压监测并做好记录。若出现血压持续上升或伴有眩晕加重、头痛剧烈、呕吐、视物模糊、语言蹇涩、肢体麻木或行动不便者，要立即报告医师，并做好抢救准备。</a:t>
            </a:r>
            <a:endParaRPr lang="zh-CN" altLang="en-US" smtClean="0"/>
          </a:p>
          <a:p>
            <a:r>
              <a:rPr lang="en-US" altLang="zh-CN" smtClean="0"/>
              <a:t>4.</a:t>
            </a:r>
            <a:r>
              <a:rPr lang="zh-CN" altLang="en-US" smtClean="0"/>
              <a:t>遵医嘱耳穴贴压（耳穴埋豆），可选择神门、肝、脾、肾、降压沟、心、交感等穴位。</a:t>
            </a:r>
            <a:endParaRPr lang="zh-CN" altLang="en-US" smtClean="0"/>
          </a:p>
          <a:p>
            <a:r>
              <a:rPr lang="en-US" altLang="zh-CN" smtClean="0"/>
              <a:t>5.</a:t>
            </a:r>
            <a:r>
              <a:rPr lang="zh-CN" altLang="en-US" smtClean="0"/>
              <a:t>遵医嘱穴位按摩，可选择百会、风池、上星、头维、太阳、印堂等穴位</a:t>
            </a:r>
            <a:r>
              <a:rPr lang="en-US" altLang="zh-CN" smtClean="0"/>
              <a:t>,</a:t>
            </a:r>
            <a:r>
              <a:rPr lang="zh-CN" altLang="en-US" smtClean="0"/>
              <a:t>每次</a:t>
            </a:r>
            <a:r>
              <a:rPr lang="en-US" altLang="zh-CN" smtClean="0"/>
              <a:t>20</a:t>
            </a:r>
            <a:r>
              <a:rPr lang="zh-CN" altLang="en-US" smtClean="0"/>
              <a:t>分钟</a:t>
            </a:r>
            <a:r>
              <a:rPr lang="en-US" altLang="zh-CN" smtClean="0"/>
              <a:t>,</a:t>
            </a:r>
            <a:r>
              <a:rPr lang="zh-CN" altLang="en-US" smtClean="0"/>
              <a:t>每晚睡前</a:t>
            </a:r>
            <a:r>
              <a:rPr lang="en-US" altLang="zh-CN" smtClean="0"/>
              <a:t>1</a:t>
            </a:r>
            <a:r>
              <a:rPr lang="zh-CN" altLang="en-US" smtClean="0"/>
              <a:t>次。</a:t>
            </a:r>
            <a:endParaRPr lang="zh-CN" altLang="en-US" smtClean="0"/>
          </a:p>
          <a:p>
            <a:r>
              <a:rPr lang="en-US" altLang="zh-CN" smtClean="0"/>
              <a:t>6.</a:t>
            </a:r>
            <a:r>
              <a:rPr lang="zh-CN" altLang="en-US" smtClean="0"/>
              <a:t>中药泡足，根据不同证型，选用相应中药制剂，每日</a:t>
            </a:r>
            <a:r>
              <a:rPr lang="en-US" altLang="zh-CN" smtClean="0"/>
              <a:t>1</a:t>
            </a:r>
            <a:r>
              <a:rPr lang="zh-CN" altLang="en-US" smtClean="0"/>
              <a:t>次。</a:t>
            </a:r>
            <a:endParaRPr lang="zh-CN" altLang="en-US" smtClean="0"/>
          </a:p>
          <a:p>
            <a:r>
              <a:rPr lang="en-US" altLang="zh-CN" smtClean="0"/>
              <a:t>7.</a:t>
            </a:r>
            <a:r>
              <a:rPr lang="zh-CN" altLang="en-US" smtClean="0"/>
              <a:t>遵医嘱穴位贴敷疗法：可选择的穴位双足涌泉穴，每日</a:t>
            </a:r>
            <a:r>
              <a:rPr lang="en-US" altLang="zh-CN" smtClean="0"/>
              <a:t>1</a:t>
            </a:r>
            <a:r>
              <a:rPr lang="zh-CN" altLang="en-US" smtClean="0"/>
              <a:t>次。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smtClean="0"/>
              <a:t>二、常见症状</a:t>
            </a:r>
            <a:r>
              <a:rPr lang="en-US" altLang="zh-CN" smtClean="0"/>
              <a:t>/</a:t>
            </a:r>
            <a:r>
              <a:rPr lang="zh-CN" altLang="en-US" smtClean="0"/>
              <a:t>证候施护</a:t>
            </a:r>
            <a:br>
              <a:rPr lang="zh-CN" altLang="en-US" smtClean="0"/>
            </a:b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14400" y="1428736"/>
            <a:ext cx="8229600" cy="4697427"/>
          </a:xfrm>
        </p:spPr>
        <p:txBody>
          <a:bodyPr>
            <a:normAutofit fontScale="70000" lnSpcReduction="20000"/>
          </a:bodyPr>
          <a:lstStyle/>
          <a:p>
            <a:r>
              <a:rPr lang="zh-CN" altLang="en-US" smtClean="0"/>
              <a:t>（二）头痛</a:t>
            </a:r>
            <a:endParaRPr lang="zh-CN" altLang="en-US" smtClean="0"/>
          </a:p>
          <a:p>
            <a:r>
              <a:rPr lang="en-US" altLang="zh-CN" smtClean="0"/>
              <a:t>1.</a:t>
            </a:r>
            <a:r>
              <a:rPr lang="zh-CN" altLang="en-US" smtClean="0"/>
              <a:t>观察头痛的性质、持续时间、发作次数及伴随症状。</a:t>
            </a:r>
            <a:endParaRPr lang="zh-CN" altLang="en-US" smtClean="0"/>
          </a:p>
          <a:p>
            <a:r>
              <a:rPr lang="en-US" altLang="zh-CN" smtClean="0"/>
              <a:t>2.</a:t>
            </a:r>
            <a:r>
              <a:rPr lang="zh-CN" altLang="en-US" smtClean="0"/>
              <a:t>进行血压监测并做好记录，血压异常及时报告医师并遵医嘱给予处理。</a:t>
            </a:r>
            <a:endParaRPr lang="zh-CN" altLang="en-US" smtClean="0"/>
          </a:p>
          <a:p>
            <a:r>
              <a:rPr lang="en-US" altLang="zh-CN" smtClean="0"/>
              <a:t>3.</a:t>
            </a:r>
            <a:r>
              <a:rPr lang="zh-CN" altLang="en-US" smtClean="0"/>
              <a:t>头痛时嘱患者卧床休息，抬高床头，改变体位时如起、坐、下床动作要缓慢，必要时有人扶持。</a:t>
            </a:r>
            <a:endParaRPr lang="zh-CN" altLang="en-US" smtClean="0"/>
          </a:p>
          <a:p>
            <a:r>
              <a:rPr lang="en-US" altLang="zh-CN" smtClean="0"/>
              <a:t>4.</a:t>
            </a:r>
            <a:r>
              <a:rPr lang="zh-CN" altLang="en-US" smtClean="0"/>
              <a:t>避免劳累、情绪激动、精神紧张、环境嘈杂等不良因素。</a:t>
            </a:r>
            <a:endParaRPr lang="zh-CN" altLang="en-US" smtClean="0"/>
          </a:p>
          <a:p>
            <a:r>
              <a:rPr lang="en-US" altLang="zh-CN" smtClean="0"/>
              <a:t>5.</a:t>
            </a:r>
            <a:r>
              <a:rPr lang="zh-CN" altLang="en-US" smtClean="0"/>
              <a:t>遵医嘱穴位按摩，常用穴位有太阳、印堂、风池、百会等穴。</a:t>
            </a:r>
            <a:endParaRPr lang="zh-CN" altLang="en-US" smtClean="0"/>
          </a:p>
          <a:p>
            <a:r>
              <a:rPr lang="en-US" altLang="zh-CN" smtClean="0"/>
              <a:t>6.</a:t>
            </a:r>
            <a:r>
              <a:rPr lang="zh-CN" altLang="en-US" smtClean="0"/>
              <a:t>遵医嘱耳穴贴压（耳穴埋豆），可选择内分泌、神门、皮质下、交感、降压沟等穴位。隔日更换</a:t>
            </a:r>
            <a:r>
              <a:rPr lang="en-US" altLang="zh-CN" smtClean="0"/>
              <a:t>1</a:t>
            </a:r>
            <a:r>
              <a:rPr lang="zh-CN" altLang="en-US" smtClean="0"/>
              <a:t>次，双耳交替。</a:t>
            </a:r>
            <a:endParaRPr lang="zh-CN" altLang="en-US" smtClean="0"/>
          </a:p>
          <a:p>
            <a:r>
              <a:rPr lang="en-US" altLang="zh-CN" smtClean="0"/>
              <a:t>7.</a:t>
            </a:r>
            <a:r>
              <a:rPr lang="zh-CN" altLang="en-US" smtClean="0"/>
              <a:t>遵医嘱穴位贴敷：贴敷两侧太阳穴。</a:t>
            </a:r>
            <a:endParaRPr lang="zh-CN" altLang="en-US" smtClean="0"/>
          </a:p>
          <a:p>
            <a:r>
              <a:rPr lang="en-US" altLang="zh-CN" smtClean="0"/>
              <a:t>8.</a:t>
            </a:r>
            <a:r>
              <a:rPr lang="zh-CN" altLang="en-US" smtClean="0"/>
              <a:t>目赤心烦、头痛者，可用菊花泡水代茶饮。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smtClean="0"/>
              <a:t>二、常见症状</a:t>
            </a:r>
            <a:r>
              <a:rPr lang="en-US" altLang="zh-CN" smtClean="0"/>
              <a:t>/</a:t>
            </a:r>
            <a:r>
              <a:rPr lang="zh-CN" altLang="en-US" smtClean="0"/>
              <a:t>证候施护</a:t>
            </a:r>
            <a:br>
              <a:rPr lang="zh-CN" altLang="en-US" smtClean="0"/>
            </a:b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zh-CN" altLang="en-US" smtClean="0"/>
              <a:t>（三）心悸气短</a:t>
            </a:r>
            <a:endParaRPr lang="zh-CN" altLang="en-US" smtClean="0"/>
          </a:p>
          <a:p>
            <a:r>
              <a:rPr lang="en-US" altLang="zh-CN" smtClean="0"/>
              <a:t>1.</a:t>
            </a:r>
            <a:r>
              <a:rPr lang="zh-CN" altLang="en-US" smtClean="0"/>
              <a:t>观察心悸发作是否与情志、进食、体力活动等变化有关。</a:t>
            </a:r>
            <a:endParaRPr lang="zh-CN" altLang="en-US" smtClean="0"/>
          </a:p>
          <a:p>
            <a:r>
              <a:rPr lang="en-US" altLang="zh-CN" smtClean="0"/>
              <a:t>2.</a:t>
            </a:r>
            <a:r>
              <a:rPr lang="zh-CN" altLang="en-US" smtClean="0"/>
              <a:t>心悸发作时卧床休息，观察患者心率、心律、血压、呼吸、神色、汗出等变化。</a:t>
            </a:r>
            <a:endParaRPr lang="zh-CN" altLang="en-US" smtClean="0"/>
          </a:p>
          <a:p>
            <a:r>
              <a:rPr lang="en-US" altLang="zh-CN" smtClean="0"/>
              <a:t>3.</a:t>
            </a:r>
            <a:r>
              <a:rPr lang="zh-CN" altLang="en-US" smtClean="0"/>
              <a:t>心悸发作有恐惧感者，应有专人陪伴，并给予心理安慰。必要时遵医嘱给予镇静安神类药物。</a:t>
            </a:r>
            <a:endParaRPr lang="zh-CN" altLang="en-US" smtClean="0"/>
          </a:p>
          <a:p>
            <a:r>
              <a:rPr lang="en-US" altLang="zh-CN" smtClean="0"/>
              <a:t>4.</a:t>
            </a:r>
            <a:r>
              <a:rPr lang="zh-CN" altLang="en-US" smtClean="0"/>
              <a:t>遵医嘱耳穴贴压（耳穴埋豆），可选择心、交感、神门、枕等穴位。</a:t>
            </a:r>
            <a:endParaRPr lang="zh-CN" altLang="en-US" smtClean="0"/>
          </a:p>
          <a:p>
            <a:r>
              <a:rPr lang="en-US" altLang="zh-CN" smtClean="0"/>
              <a:t>5.</a:t>
            </a:r>
            <a:r>
              <a:rPr lang="zh-CN" altLang="en-US" smtClean="0"/>
              <a:t>遵医嘱穴位按摩：可选择内关、通里，配穴取大陵、心俞、膻中、劳宫、照海等穴位。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smtClean="0"/>
              <a:t>二、常见症状</a:t>
            </a:r>
            <a:r>
              <a:rPr lang="en-US" altLang="zh-CN" smtClean="0"/>
              <a:t>/</a:t>
            </a:r>
            <a:r>
              <a:rPr lang="zh-CN" altLang="en-US" smtClean="0"/>
              <a:t>证候施护</a:t>
            </a:r>
            <a:br>
              <a:rPr lang="zh-CN" altLang="en-US" smtClean="0"/>
            </a:b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85786" y="1571612"/>
            <a:ext cx="8229600" cy="4625989"/>
          </a:xfrm>
        </p:spPr>
        <p:txBody>
          <a:bodyPr>
            <a:normAutofit fontScale="85000" lnSpcReduction="20000"/>
          </a:bodyPr>
          <a:lstStyle/>
          <a:p>
            <a:r>
              <a:rPr lang="zh-CN" altLang="en-US" smtClean="0"/>
              <a:t>（四）呕吐痰涎</a:t>
            </a:r>
            <a:endParaRPr lang="zh-CN" altLang="en-US" smtClean="0"/>
          </a:p>
          <a:p>
            <a:r>
              <a:rPr lang="en-US" altLang="zh-CN" smtClean="0"/>
              <a:t>1.</a:t>
            </a:r>
            <a:r>
              <a:rPr lang="zh-CN" altLang="en-US" smtClean="0"/>
              <a:t>急性发作呕吐剧烈者暂禁食，呕吐停止后可给予流质或半流质易消化饮食。</a:t>
            </a:r>
            <a:endParaRPr lang="zh-CN" altLang="en-US" smtClean="0"/>
          </a:p>
          <a:p>
            <a:r>
              <a:rPr lang="en-US" altLang="zh-CN" smtClean="0"/>
              <a:t>2.</a:t>
            </a:r>
            <a:r>
              <a:rPr lang="zh-CN" altLang="en-US" smtClean="0"/>
              <a:t>出现恶心呕吐者及时清理呕吐物，指导患者采取正确体位，以防止发生窒息，可按揉双侧内关、合谷、足三里等穴，以降血压止吐。</a:t>
            </a:r>
            <a:endParaRPr lang="zh-CN" altLang="en-US" smtClean="0"/>
          </a:p>
          <a:p>
            <a:r>
              <a:rPr lang="en-US" altLang="zh-CN" smtClean="0"/>
              <a:t>3.</a:t>
            </a:r>
            <a:r>
              <a:rPr lang="zh-CN" altLang="en-US" smtClean="0"/>
              <a:t>呕吐甚者，中药宜少量多次频服，并可在服药前口含鲜生姜片，或服少量姜汁。</a:t>
            </a:r>
            <a:endParaRPr lang="zh-CN" altLang="en-US" smtClean="0"/>
          </a:p>
          <a:p>
            <a:r>
              <a:rPr lang="en-US" altLang="zh-CN" smtClean="0"/>
              <a:t>4.</a:t>
            </a:r>
            <a:r>
              <a:rPr lang="zh-CN" altLang="en-US" smtClean="0"/>
              <a:t>呕吐停止后协助患者用温开水或淡盐水漱口以保持口腔清洁。</a:t>
            </a:r>
            <a:endParaRPr lang="zh-CN" altLang="en-US" smtClean="0"/>
          </a:p>
          <a:p>
            <a:r>
              <a:rPr lang="en-US" altLang="zh-CN" smtClean="0"/>
              <a:t>5.</a:t>
            </a:r>
            <a:r>
              <a:rPr lang="zh-CN" altLang="en-US" smtClean="0"/>
              <a:t>饮食宜细软温热素食，如生姜枇杷叶粥或生姜陈皮饮，忌食生冷、肥甘、甜腻生痰之品。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三、中医特色治疗护理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mtClean="0"/>
              <a:t>（</a:t>
            </a:r>
            <a:r>
              <a:rPr lang="zh-CN" altLang="en-US" sz="2800" smtClean="0"/>
              <a:t>一）药物治疗</a:t>
            </a:r>
            <a:endParaRPr lang="zh-CN" altLang="en-US" sz="2800" smtClean="0"/>
          </a:p>
          <a:p>
            <a:r>
              <a:rPr lang="en-US" altLang="zh-CN" sz="2800" smtClean="0"/>
              <a:t>1.</a:t>
            </a:r>
            <a:r>
              <a:rPr lang="zh-CN" altLang="en-US" sz="2800" smtClean="0"/>
              <a:t>内服中药</a:t>
            </a:r>
            <a:endParaRPr lang="zh-CN" altLang="en-US" sz="2800" smtClean="0"/>
          </a:p>
          <a:p>
            <a:r>
              <a:rPr lang="zh-CN" altLang="en-US" sz="2800" smtClean="0"/>
              <a:t>（</a:t>
            </a:r>
            <a:r>
              <a:rPr lang="en-US" altLang="zh-CN" sz="2800" smtClean="0"/>
              <a:t>1</a:t>
            </a:r>
            <a:r>
              <a:rPr lang="zh-CN" altLang="en-US" sz="2800" smtClean="0"/>
              <a:t>）中药与西药的服药时间应间隔</a:t>
            </a:r>
            <a:r>
              <a:rPr lang="en-US" altLang="zh-CN" sz="2800" smtClean="0"/>
              <a:t>1</a:t>
            </a:r>
            <a:r>
              <a:rPr lang="zh-CN" altLang="en-US" sz="2800" smtClean="0"/>
              <a:t>～</a:t>
            </a:r>
            <a:r>
              <a:rPr lang="en-US" altLang="zh-CN" sz="2800" smtClean="0"/>
              <a:t>2</a:t>
            </a:r>
            <a:r>
              <a:rPr lang="zh-CN" altLang="en-US" sz="2800" smtClean="0"/>
              <a:t>小时左右，肾气亏虚证中药宜温服，肝火亢盛证宜凉服。</a:t>
            </a:r>
            <a:endParaRPr lang="zh-CN" altLang="en-US" sz="2800" smtClean="0"/>
          </a:p>
          <a:p>
            <a:r>
              <a:rPr lang="zh-CN" altLang="en-US" sz="2800" smtClean="0"/>
              <a:t>（</a:t>
            </a:r>
            <a:r>
              <a:rPr lang="en-US" altLang="zh-CN" sz="2800" smtClean="0"/>
              <a:t>2</a:t>
            </a:r>
            <a:r>
              <a:rPr lang="zh-CN" altLang="en-US" sz="2800" smtClean="0"/>
              <a:t>）眩晕伴有呕吐者宜姜汁滴舌后服，并采用少量频服。</a:t>
            </a:r>
            <a:endParaRPr lang="zh-CN" altLang="en-US" sz="2800" smtClean="0"/>
          </a:p>
          <a:p>
            <a:r>
              <a:rPr lang="zh-CN" altLang="en-US" sz="2800" smtClean="0"/>
              <a:t>（</a:t>
            </a:r>
            <a:r>
              <a:rPr lang="en-US" altLang="zh-CN" sz="2800" smtClean="0"/>
              <a:t>3</a:t>
            </a:r>
            <a:r>
              <a:rPr lang="zh-CN" altLang="en-US" sz="2800" smtClean="0"/>
              <a:t>）遵医嘱服用调节血压的药物，密切观察患者血压变化情况。</a:t>
            </a:r>
            <a:endParaRPr lang="zh-CN" altLang="en-US" sz="2800" smtClean="0"/>
          </a:p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三、中医特色治疗护理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800" smtClean="0"/>
              <a:t>2.</a:t>
            </a:r>
            <a:r>
              <a:rPr lang="zh-CN" altLang="en-US" sz="2800" smtClean="0"/>
              <a:t>注射给药</a:t>
            </a:r>
            <a:endParaRPr lang="zh-CN" altLang="en-US" sz="2800" smtClean="0"/>
          </a:p>
          <a:p>
            <a:r>
              <a:rPr lang="zh-CN" altLang="en-US" sz="2800" smtClean="0"/>
              <a:t>（</a:t>
            </a:r>
            <a:r>
              <a:rPr lang="en-US" altLang="zh-CN" sz="2800" smtClean="0"/>
              <a:t>1</a:t>
            </a:r>
            <a:r>
              <a:rPr lang="zh-CN" altLang="en-US" sz="2800" smtClean="0"/>
              <a:t>）静脉滴注扩血管药应遵医嘱调整滴速，并监测血压、心电图、肝肾功能等变化，指导患者在改变体位时要动作缓慢，预防体位性低血压的发生，如出现头晕、眼花、恶心等应立即平卧。</a:t>
            </a:r>
            <a:endParaRPr lang="zh-CN" altLang="en-US" sz="2800" smtClean="0"/>
          </a:p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三、中医特色治疗护理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800" smtClean="0"/>
              <a:t>（二）五音疗法</a:t>
            </a:r>
            <a:endParaRPr lang="zh-CN" altLang="en-US" sz="2800" smtClean="0"/>
          </a:p>
          <a:p>
            <a:r>
              <a:rPr lang="zh-CN" altLang="en-US" sz="2800" smtClean="0"/>
              <a:t>     根据不同证型选择不同的音乐，如肝火亢盛者，可给予有商调式音乐，有良好制约愤怒和稳定血压作用，如</a:t>
            </a:r>
            <a:r>
              <a:rPr lang="en-US" altLang="zh-CN" sz="2800" smtClean="0"/>
              <a:t>《</a:t>
            </a:r>
            <a:r>
              <a:rPr lang="zh-CN" altLang="en-US" sz="2800" smtClean="0"/>
              <a:t>江河水</a:t>
            </a:r>
            <a:r>
              <a:rPr lang="en-US" altLang="zh-CN" sz="2800" smtClean="0"/>
              <a:t>》</a:t>
            </a:r>
            <a:r>
              <a:rPr lang="zh-CN" altLang="en-US" sz="2800" smtClean="0"/>
              <a:t>、</a:t>
            </a:r>
            <a:r>
              <a:rPr lang="en-US" altLang="zh-CN" sz="2800" smtClean="0"/>
              <a:t>《</a:t>
            </a:r>
            <a:r>
              <a:rPr lang="zh-CN" altLang="en-US" sz="2800" smtClean="0"/>
              <a:t>汉宫秋月</a:t>
            </a:r>
            <a:r>
              <a:rPr lang="en-US" altLang="zh-CN" sz="2800" smtClean="0"/>
              <a:t>》</a:t>
            </a:r>
            <a:r>
              <a:rPr lang="zh-CN" altLang="en-US" sz="2800" smtClean="0"/>
              <a:t>等；如阴虚阳亢者，可给予羽调的音乐，其柔和清润的特点可有助滋阴潜阳的作用，如</a:t>
            </a:r>
            <a:r>
              <a:rPr lang="en-US" altLang="zh-CN" sz="2800" smtClean="0"/>
              <a:t>《</a:t>
            </a:r>
            <a:r>
              <a:rPr lang="zh-CN" altLang="en-US" sz="2800" smtClean="0"/>
              <a:t>二泉映月</a:t>
            </a:r>
            <a:r>
              <a:rPr lang="en-US" altLang="zh-CN" sz="2800" smtClean="0"/>
              <a:t>》</a:t>
            </a:r>
            <a:r>
              <a:rPr lang="zh-CN" altLang="en-US" sz="2800" smtClean="0"/>
              <a:t>、</a:t>
            </a:r>
            <a:r>
              <a:rPr lang="en-US" altLang="zh-CN" sz="2800" smtClean="0"/>
              <a:t>《</a:t>
            </a:r>
            <a:r>
              <a:rPr lang="zh-CN" altLang="en-US" sz="2800" smtClean="0"/>
              <a:t>寒江残雪</a:t>
            </a:r>
            <a:r>
              <a:rPr lang="en-US" altLang="zh-CN" sz="2800" smtClean="0"/>
              <a:t>》</a:t>
            </a:r>
            <a:r>
              <a:rPr lang="zh-CN" altLang="en-US" sz="2800" smtClean="0"/>
              <a:t>等。</a:t>
            </a:r>
            <a:endParaRPr lang="zh-CN" altLang="en-US" sz="2800" smtClean="0"/>
          </a:p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三、中医特色治疗护理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（</a:t>
            </a:r>
            <a:r>
              <a:rPr lang="zh-CN" altLang="en-US" sz="2800" smtClean="0"/>
              <a:t>三）中药药枕：将夏枯草、菊花、草决明和晚蚕砂匀量装入布袋制成枕芯枕于头部，通过药物的发散作用以达到清肝明目、息风化痰之功效。</a:t>
            </a:r>
            <a:endParaRPr lang="zh-CN" altLang="en-US" sz="2800"/>
          </a:p>
        </p:txBody>
      </p:sp>
    </p:spTree>
  </p:cSld>
  <p:clrMapOvr>
    <a:masterClrMapping/>
  </p:clrMapOvr>
  <p:transition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三、中医特色治疗护理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（四）特色技术 </a:t>
            </a:r>
            <a:endParaRPr lang="zh-CN" altLang="en-US" smtClean="0"/>
          </a:p>
          <a:p>
            <a:r>
              <a:rPr lang="en-US" altLang="zh-CN" smtClean="0"/>
              <a:t>1.</a:t>
            </a:r>
            <a:r>
              <a:rPr lang="zh-CN" altLang="en-US" smtClean="0"/>
              <a:t>中药泡洗</a:t>
            </a:r>
            <a:endParaRPr lang="zh-CN" altLang="en-US" smtClean="0"/>
          </a:p>
          <a:p>
            <a:r>
              <a:rPr lang="en-US" altLang="zh-CN" smtClean="0"/>
              <a:t>2.</a:t>
            </a:r>
            <a:r>
              <a:rPr lang="zh-CN" altLang="en-US" smtClean="0"/>
              <a:t>穴位贴敷</a:t>
            </a:r>
            <a:endParaRPr lang="zh-CN" altLang="en-US" smtClean="0"/>
          </a:p>
          <a:p>
            <a:r>
              <a:rPr lang="en-US" altLang="zh-CN" smtClean="0"/>
              <a:t>3.</a:t>
            </a:r>
            <a:r>
              <a:rPr lang="zh-CN" altLang="en-US" smtClean="0"/>
              <a:t>耳穴贴压</a:t>
            </a:r>
            <a:endParaRPr lang="zh-CN" altLang="en-US" smtClean="0"/>
          </a:p>
          <a:p>
            <a:r>
              <a:rPr lang="en-US" altLang="zh-CN" smtClean="0"/>
              <a:t>4.</a:t>
            </a:r>
            <a:r>
              <a:rPr lang="zh-CN" altLang="en-US" smtClean="0"/>
              <a:t>穴位按摩</a:t>
            </a:r>
            <a:endParaRPr lang="zh-CN" altLang="en-US" smtClean="0"/>
          </a:p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中医特色技术应有注意事项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zh-CN" altLang="en-US" smtClean="0"/>
              <a:t>中药泡洗注意事项</a:t>
            </a:r>
            <a:endParaRPr lang="en-US" altLang="zh-CN" smtClean="0"/>
          </a:p>
          <a:p>
            <a:pPr>
              <a:buNone/>
            </a:pPr>
            <a:r>
              <a:rPr lang="en-US" altLang="zh-CN" sz="2000" smtClean="0"/>
              <a:t>1</a:t>
            </a:r>
            <a:r>
              <a:rPr lang="zh-CN" altLang="en-US" sz="2000" smtClean="0"/>
              <a:t>、遵医嘱实施中药泡洗。</a:t>
            </a:r>
            <a:endParaRPr lang="en-US" altLang="zh-CN" sz="2000" smtClean="0"/>
          </a:p>
          <a:p>
            <a:pPr>
              <a:buNone/>
            </a:pPr>
            <a:r>
              <a:rPr lang="en-US" altLang="zh-CN" sz="2000" smtClean="0"/>
              <a:t>2</a:t>
            </a:r>
            <a:r>
              <a:rPr lang="zh-CN" altLang="en-US" sz="2000" smtClean="0"/>
              <a:t>、护理评估</a:t>
            </a:r>
            <a:endParaRPr lang="en-US" altLang="zh-CN" sz="2000" smtClean="0"/>
          </a:p>
          <a:p>
            <a:pPr>
              <a:buNone/>
            </a:pPr>
            <a:r>
              <a:rPr lang="zh-CN" altLang="en-US" sz="2000" smtClean="0"/>
              <a:t>（</a:t>
            </a:r>
            <a:r>
              <a:rPr lang="en-US" altLang="zh-CN" sz="2000" smtClean="0"/>
              <a:t>1</a:t>
            </a:r>
            <a:r>
              <a:rPr lang="zh-CN" altLang="en-US" sz="2000" smtClean="0"/>
              <a:t>）评估中药泡洗部位的皮肤，有皮损者慎用。</a:t>
            </a:r>
            <a:endParaRPr lang="en-US" altLang="zh-CN" sz="2000" smtClean="0"/>
          </a:p>
          <a:p>
            <a:pPr>
              <a:buNone/>
            </a:pPr>
            <a:r>
              <a:rPr lang="zh-CN" altLang="en-US" sz="2000" smtClean="0"/>
              <a:t>（</a:t>
            </a:r>
            <a:r>
              <a:rPr lang="en-US" altLang="zh-CN" sz="2000" smtClean="0"/>
              <a:t>2</a:t>
            </a:r>
            <a:r>
              <a:rPr lang="zh-CN" altLang="en-US" sz="2000" smtClean="0"/>
              <a:t>）严重心肺功能障碍、出血性疾病的患者禁用。</a:t>
            </a:r>
            <a:endParaRPr lang="en-US" altLang="zh-CN" sz="2000" smtClean="0"/>
          </a:p>
          <a:p>
            <a:pPr>
              <a:buNone/>
            </a:pPr>
            <a:r>
              <a:rPr lang="zh-CN" altLang="en-US" sz="2000" smtClean="0"/>
              <a:t>（</a:t>
            </a:r>
            <a:r>
              <a:rPr lang="en-US" altLang="zh-CN" sz="2000" smtClean="0"/>
              <a:t>3</a:t>
            </a:r>
            <a:r>
              <a:rPr lang="zh-CN" altLang="en-US" sz="2000" smtClean="0"/>
              <a:t>）药物、皮肤过敏者慎用。</a:t>
            </a:r>
            <a:endParaRPr lang="en-US" altLang="zh-CN" sz="2000" smtClean="0"/>
          </a:p>
          <a:p>
            <a:pPr>
              <a:buNone/>
            </a:pPr>
            <a:r>
              <a:rPr lang="zh-CN" altLang="en-US" sz="2000" smtClean="0"/>
              <a:t>（</a:t>
            </a:r>
            <a:r>
              <a:rPr lang="en-US" altLang="zh-CN" sz="2000" smtClean="0"/>
              <a:t>4</a:t>
            </a:r>
            <a:r>
              <a:rPr lang="zh-CN" altLang="en-US" sz="2000" smtClean="0"/>
              <a:t>）评估患者下肢对温度的感知觉。</a:t>
            </a:r>
            <a:endParaRPr lang="en-US" altLang="zh-CN" sz="2000" smtClean="0"/>
          </a:p>
          <a:p>
            <a:pPr>
              <a:buNone/>
            </a:pPr>
            <a:r>
              <a:rPr lang="en-US" altLang="zh-CN" sz="2000" smtClean="0"/>
              <a:t>3</a:t>
            </a:r>
            <a:r>
              <a:rPr lang="zh-CN" altLang="en-US" sz="2000" smtClean="0"/>
              <a:t>、操作前告知患者中药泡洗的过程及注意事项，如有不适，及时与医务人员沟通。</a:t>
            </a:r>
            <a:endParaRPr lang="en-US" altLang="zh-CN" sz="2000" smtClean="0"/>
          </a:p>
          <a:p>
            <a:pPr>
              <a:buNone/>
            </a:pPr>
            <a:r>
              <a:rPr lang="en-US" altLang="zh-CN" sz="2000" smtClean="0"/>
              <a:t>4</a:t>
            </a:r>
            <a:r>
              <a:rPr lang="zh-CN" altLang="en-US" sz="2000" smtClean="0"/>
              <a:t>、空腹及餐后</a:t>
            </a:r>
            <a:r>
              <a:rPr lang="en-US" altLang="zh-CN" sz="2000" smtClean="0"/>
              <a:t>1</a:t>
            </a:r>
            <a:r>
              <a:rPr lang="zh-CN" altLang="en-US" sz="2000" smtClean="0"/>
              <a:t>小时内不宜泡洗。餐后立即泡洗可因局部末梢血管扩张而影响消化。</a:t>
            </a:r>
            <a:endParaRPr lang="en-US" altLang="zh-CN" sz="2000" smtClean="0"/>
          </a:p>
          <a:p>
            <a:pPr>
              <a:buNone/>
            </a:pPr>
            <a:r>
              <a:rPr lang="en-US" altLang="zh-CN" sz="2000" smtClean="0"/>
              <a:t>5</a:t>
            </a:r>
            <a:r>
              <a:rPr lang="zh-CN" altLang="en-US" sz="2000" smtClean="0"/>
              <a:t>、操作环境宜温暖，关闭门窗，注意为患者保暖及隐私保护。</a:t>
            </a:r>
            <a:endParaRPr lang="en-US" altLang="zh-CN" sz="2000" smtClean="0"/>
          </a:p>
          <a:p>
            <a:endParaRPr lang="zh-CN" altLang="en-US"/>
          </a:p>
        </p:txBody>
      </p:sp>
    </p:spTree>
  </p:cSld>
  <p:clrMapOvr>
    <a:masterClrMapping/>
  </p:clrMapOvr>
  <p:transition>
    <p:fade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中医特色技术应有注意事项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000" smtClean="0"/>
              <a:t>6</a:t>
            </a:r>
            <a:r>
              <a:rPr lang="zh-CN" altLang="en-US" sz="2000" smtClean="0"/>
              <a:t>、充分暴露泡洗部位，药液以淹没患者双足踝关节为宜。</a:t>
            </a:r>
            <a:endParaRPr lang="en-US" altLang="zh-CN" sz="2000" smtClean="0"/>
          </a:p>
          <a:p>
            <a:r>
              <a:rPr lang="en-US" altLang="zh-CN" sz="2000" smtClean="0"/>
              <a:t>7</a:t>
            </a:r>
            <a:r>
              <a:rPr lang="zh-CN" altLang="en-US" sz="2000" smtClean="0"/>
              <a:t>、药液温度一般以</a:t>
            </a:r>
            <a:r>
              <a:rPr lang="en-US" altLang="zh-CN" sz="2000" smtClean="0"/>
              <a:t>37-40</a:t>
            </a:r>
            <a:r>
              <a:rPr lang="zh-CN" altLang="en-US" sz="2000" smtClean="0"/>
              <a:t>℃为宜，泡洗时间不宜过长，以</a:t>
            </a:r>
            <a:r>
              <a:rPr lang="en-US" altLang="zh-CN" sz="2000" smtClean="0"/>
              <a:t>20-30</a:t>
            </a:r>
            <a:r>
              <a:rPr lang="zh-CN" altLang="en-US" sz="2000" smtClean="0"/>
              <a:t>分钟为宜。考虑病种的差异性，以防烫伤。</a:t>
            </a:r>
            <a:endParaRPr lang="en-US" altLang="zh-CN" sz="2000" smtClean="0"/>
          </a:p>
          <a:p>
            <a:r>
              <a:rPr lang="en-US" altLang="zh-CN" sz="2000" smtClean="0"/>
              <a:t>8</a:t>
            </a:r>
            <a:r>
              <a:rPr lang="zh-CN" altLang="en-US" sz="2000" smtClean="0"/>
              <a:t>、治疗过程中观察患者局部及全身的情况，如出现红疹、瘙痒、心悸、汗出、头昏目眩等症状，立即报告医师，遵医嘱配合处理。</a:t>
            </a:r>
            <a:endParaRPr lang="en-US" altLang="zh-CN" sz="2000" smtClean="0"/>
          </a:p>
          <a:p>
            <a:r>
              <a:rPr lang="en-US" altLang="zh-CN" sz="2000" smtClean="0"/>
              <a:t>9</a:t>
            </a:r>
            <a:r>
              <a:rPr lang="zh-CN" altLang="en-US" sz="2000" smtClean="0"/>
              <a:t>、泡洗后以浅色毛巾轻轻拭干皮肤，注意拭干趾间皮肤，趾甲长者给予修剪。</a:t>
            </a:r>
            <a:endParaRPr lang="en-US" altLang="zh-CN" sz="2000" smtClean="0"/>
          </a:p>
          <a:p>
            <a:r>
              <a:rPr lang="en-US" altLang="zh-CN" sz="2000" smtClean="0"/>
              <a:t>10</a:t>
            </a:r>
            <a:r>
              <a:rPr lang="zh-CN" altLang="en-US" sz="2000" smtClean="0"/>
              <a:t>、患者实施中药泡洗后，嘱患者饮温开水</a:t>
            </a:r>
            <a:r>
              <a:rPr lang="en-US" altLang="zh-CN" sz="2000" smtClean="0"/>
              <a:t>200</a:t>
            </a:r>
            <a:r>
              <a:rPr lang="zh-CN" altLang="en-US" sz="2000" smtClean="0"/>
              <a:t>毫升。</a:t>
            </a:r>
            <a:endParaRPr lang="en-US" altLang="zh-CN" sz="2000" smtClean="0"/>
          </a:p>
          <a:p>
            <a:r>
              <a:rPr lang="en-US" altLang="zh-CN" sz="2000" smtClean="0"/>
              <a:t>11</a:t>
            </a:r>
            <a:r>
              <a:rPr lang="zh-CN" altLang="en-US" sz="2000" smtClean="0"/>
              <a:t>、操作完毕后，记录泡洗温度、时间、泡洗部位皮肤情况及患者感受等。</a:t>
            </a:r>
            <a:endParaRPr lang="zh-CN" altLang="en-US" sz="2000"/>
          </a:p>
        </p:txBody>
      </p:sp>
    </p:spTree>
  </p:cSld>
  <p:clrMapOvr>
    <a:masterClrMapping/>
  </p:clrMapOvr>
  <p:transition>
    <p:fade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1118718400_14614702285651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0166" y="1214422"/>
            <a:ext cx="6000792" cy="4357718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中医特色技术应有注意事项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14400" y="1571612"/>
            <a:ext cx="8229600" cy="5114948"/>
          </a:xfrm>
        </p:spPr>
        <p:txBody>
          <a:bodyPr/>
          <a:lstStyle/>
          <a:p>
            <a:r>
              <a:rPr lang="zh-CN" altLang="en-US" smtClean="0"/>
              <a:t>穴位贴敷注意事项</a:t>
            </a:r>
            <a:endParaRPr lang="en-US" altLang="zh-CN" smtClean="0"/>
          </a:p>
          <a:p>
            <a:endParaRPr lang="en-US" altLang="zh-CN" sz="2000" smtClean="0"/>
          </a:p>
          <a:p>
            <a:r>
              <a:rPr lang="en-US" altLang="zh-CN" sz="2000" smtClean="0"/>
              <a:t>1</a:t>
            </a:r>
            <a:r>
              <a:rPr lang="zh-CN" altLang="en-US" sz="2000" smtClean="0"/>
              <a:t>、遵医嘱实施穴位贴敷。</a:t>
            </a:r>
            <a:endParaRPr lang="en-US" altLang="zh-CN" sz="2000" smtClean="0"/>
          </a:p>
          <a:p>
            <a:r>
              <a:rPr lang="en-US" altLang="zh-CN" sz="2000" smtClean="0"/>
              <a:t>2</a:t>
            </a:r>
            <a:r>
              <a:rPr lang="zh-CN" altLang="en-US" sz="2000" smtClean="0"/>
              <a:t>、护理评估</a:t>
            </a:r>
            <a:endParaRPr lang="en-US" altLang="zh-CN" sz="2000" smtClean="0"/>
          </a:p>
          <a:p>
            <a:r>
              <a:rPr lang="zh-CN" altLang="en-US" sz="2000" smtClean="0"/>
              <a:t>（</a:t>
            </a:r>
            <a:r>
              <a:rPr lang="en-US" altLang="zh-CN" sz="2000" smtClean="0"/>
              <a:t>1</a:t>
            </a:r>
            <a:r>
              <a:rPr lang="zh-CN" altLang="en-US" sz="2000" smtClean="0"/>
              <a:t>）贴敷部位皮肤情况。</a:t>
            </a:r>
            <a:endParaRPr lang="en-US" altLang="zh-CN" sz="2000" smtClean="0"/>
          </a:p>
          <a:p>
            <a:r>
              <a:rPr lang="zh-CN" altLang="en-US" sz="2000" smtClean="0"/>
              <a:t>（</a:t>
            </a:r>
            <a:r>
              <a:rPr lang="en-US" altLang="zh-CN" sz="2000" smtClean="0"/>
              <a:t>2</a:t>
            </a:r>
            <a:r>
              <a:rPr lang="zh-CN" altLang="en-US" sz="2000" smtClean="0"/>
              <a:t>）女性患者妊娠期禁用。</a:t>
            </a:r>
            <a:endParaRPr lang="en-US" altLang="zh-CN" sz="2000" smtClean="0"/>
          </a:p>
          <a:p>
            <a:r>
              <a:rPr lang="en-US" altLang="zh-CN" sz="2000" smtClean="0"/>
              <a:t>3</a:t>
            </a:r>
            <a:r>
              <a:rPr lang="zh-CN" altLang="en-US" sz="2000" smtClean="0"/>
              <a:t>、充分暴露贴敷部位，同时注意保暖并保护隐私。</a:t>
            </a:r>
            <a:endParaRPr lang="en-US" altLang="zh-CN" sz="2000" smtClean="0"/>
          </a:p>
          <a:p>
            <a:r>
              <a:rPr lang="en-US" altLang="zh-CN" sz="2000" smtClean="0"/>
              <a:t>4</a:t>
            </a:r>
            <a:r>
              <a:rPr lang="zh-CN" altLang="en-US" sz="2000" smtClean="0"/>
              <a:t>、膏药的摊制厚薄要均匀，一般以</a:t>
            </a:r>
            <a:r>
              <a:rPr lang="en-US" altLang="zh-CN" sz="2000" smtClean="0"/>
              <a:t>0.2-0.3cm</a:t>
            </a:r>
            <a:r>
              <a:rPr lang="zh-CN" altLang="en-US" sz="2000" smtClean="0"/>
              <a:t>为宜，并保持一定湿度。</a:t>
            </a:r>
            <a:endParaRPr lang="en-US" altLang="zh-CN" sz="2000" smtClean="0"/>
          </a:p>
          <a:p>
            <a:r>
              <a:rPr lang="en-US" altLang="zh-CN" sz="2000" smtClean="0"/>
              <a:t>5</a:t>
            </a:r>
            <a:r>
              <a:rPr lang="zh-CN" altLang="en-US" sz="2000" smtClean="0"/>
              <a:t>、观察局部及全身情况，若出现红疹、瘙痒、水泡等过敏现象，停止使用，立即报告医师，遵医嘱予以处理。</a:t>
            </a:r>
            <a:endParaRPr lang="en-US" altLang="zh-CN" sz="2000" smtClean="0"/>
          </a:p>
          <a:p>
            <a:r>
              <a:rPr lang="en-US" altLang="zh-CN" sz="2000" smtClean="0"/>
              <a:t>6</a:t>
            </a:r>
            <a:r>
              <a:rPr lang="zh-CN" altLang="en-US" sz="2000" smtClean="0"/>
              <a:t>、贴敷期间，应避免食用寒凉、过咸的食物，避免烟酒、海味、辛辣及牛羊肉等食物。</a:t>
            </a:r>
            <a:endParaRPr lang="en-US" altLang="zh-CN" sz="2000" smtClean="0"/>
          </a:p>
          <a:p>
            <a:r>
              <a:rPr lang="en-US" altLang="zh-CN" sz="2000" smtClean="0"/>
              <a:t>7</a:t>
            </a:r>
            <a:r>
              <a:rPr lang="zh-CN" altLang="en-US" sz="2000" smtClean="0"/>
              <a:t>、操作完毕后，记录贴敷的穴位、时间及患者感受等。</a:t>
            </a:r>
            <a:endParaRPr lang="en-US" altLang="zh-CN" sz="2000" smtClean="0"/>
          </a:p>
          <a:p>
            <a:endParaRPr lang="en-US" altLang="zh-CN" sz="2000" smtClean="0"/>
          </a:p>
          <a:p>
            <a:endParaRPr lang="zh-CN" altLang="en-US" sz="2000"/>
          </a:p>
        </p:txBody>
      </p:sp>
    </p:spTree>
  </p:cSld>
  <p:clrMapOvr>
    <a:masterClrMapping/>
  </p:clrMapOvr>
  <p:transition>
    <p:fade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descr="08606e5808d718dde0cd0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04" y="928670"/>
            <a:ext cx="6643734" cy="5072097"/>
          </a:xfrm>
          <a:prstGeom prst="rect">
            <a:avLst/>
          </a:prstGeom>
        </p:spPr>
      </p:pic>
    </p:spTree>
  </p:cSld>
  <p:clrMapOvr>
    <a:masterClrMapping/>
  </p:clrMapOvr>
  <p:transition>
    <p:fade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中医特色技术应有注意事项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mtClean="0"/>
              <a:t>耳穴贴压（耳穴埋豆）注意事项</a:t>
            </a:r>
            <a:endParaRPr lang="en-US" altLang="zh-CN" smtClean="0"/>
          </a:p>
          <a:p>
            <a:r>
              <a:rPr lang="en-US" altLang="zh-CN" sz="2000" smtClean="0"/>
              <a:t>1</a:t>
            </a:r>
            <a:r>
              <a:rPr lang="zh-CN" altLang="en-US" sz="2000" smtClean="0"/>
              <a:t>、遵医嘱实施耳穴埋豆，准确选择穴位。</a:t>
            </a:r>
            <a:endParaRPr lang="en-US" altLang="zh-CN" sz="2000" smtClean="0"/>
          </a:p>
          <a:p>
            <a:r>
              <a:rPr lang="en-US" altLang="zh-CN" sz="2000" smtClean="0"/>
              <a:t>2</a:t>
            </a:r>
            <a:r>
              <a:rPr lang="zh-CN" altLang="en-US" sz="2000" smtClean="0"/>
              <a:t>、护理评估</a:t>
            </a:r>
            <a:endParaRPr lang="en-US" altLang="zh-CN" sz="2000" smtClean="0"/>
          </a:p>
          <a:p>
            <a:r>
              <a:rPr lang="zh-CN" altLang="en-US" sz="2000" smtClean="0"/>
              <a:t>（</a:t>
            </a:r>
            <a:r>
              <a:rPr lang="en-US" altLang="zh-CN" sz="2000" smtClean="0"/>
              <a:t>1</a:t>
            </a:r>
            <a:r>
              <a:rPr lang="zh-CN" altLang="en-US" sz="2000" smtClean="0"/>
              <a:t>）耳部皮肤情况，有炎症、破溃、冻伤的部位禁用。</a:t>
            </a:r>
            <a:endParaRPr lang="en-US" altLang="zh-CN" sz="2000" smtClean="0"/>
          </a:p>
          <a:p>
            <a:r>
              <a:rPr lang="zh-CN" altLang="en-US" sz="2000" smtClean="0"/>
              <a:t>（</a:t>
            </a:r>
            <a:r>
              <a:rPr lang="en-US" altLang="zh-CN" sz="2000" smtClean="0"/>
              <a:t>2</a:t>
            </a:r>
            <a:r>
              <a:rPr lang="zh-CN" altLang="en-US" sz="2000" smtClean="0"/>
              <a:t>）对疼痛的耐受程度。</a:t>
            </a:r>
            <a:endParaRPr lang="en-US" altLang="zh-CN" sz="2000" smtClean="0"/>
          </a:p>
          <a:p>
            <a:r>
              <a:rPr lang="zh-CN" altLang="en-US" sz="2000" smtClean="0"/>
              <a:t>（</a:t>
            </a:r>
            <a:r>
              <a:rPr lang="en-US" altLang="zh-CN" sz="2000" smtClean="0"/>
              <a:t>3</a:t>
            </a:r>
            <a:r>
              <a:rPr lang="zh-CN" altLang="en-US" sz="2000" smtClean="0"/>
              <a:t>）女性患者妊娠期禁用。</a:t>
            </a:r>
            <a:endParaRPr lang="en-US" altLang="zh-CN" sz="2000" smtClean="0"/>
          </a:p>
          <a:p>
            <a:r>
              <a:rPr lang="en-US" altLang="zh-CN" sz="2000" smtClean="0"/>
              <a:t>3</a:t>
            </a:r>
            <a:r>
              <a:rPr lang="zh-CN" altLang="en-US" sz="2000" smtClean="0"/>
              <a:t>、用探针时力度适应、均匀，准确探寻穴位敏感点。</a:t>
            </a:r>
            <a:endParaRPr lang="en-US" altLang="zh-CN" sz="2000" smtClean="0"/>
          </a:p>
          <a:p>
            <a:r>
              <a:rPr lang="en-US" altLang="zh-CN" sz="2000" smtClean="0"/>
              <a:t>4</a:t>
            </a:r>
            <a:r>
              <a:rPr lang="zh-CN" altLang="en-US" sz="2000" smtClean="0"/>
              <a:t>、耳部</a:t>
            </a:r>
            <a:r>
              <a:rPr lang="en-US" altLang="zh-CN" sz="2000" smtClean="0"/>
              <a:t>75%</a:t>
            </a:r>
            <a:r>
              <a:rPr lang="zh-CN" altLang="en-US" sz="2000" smtClean="0"/>
              <a:t>酒精擦拭待干。</a:t>
            </a:r>
            <a:endParaRPr lang="en-US" altLang="zh-CN" sz="2000" smtClean="0"/>
          </a:p>
          <a:p>
            <a:r>
              <a:rPr lang="en-US" altLang="zh-CN" sz="2000" smtClean="0"/>
              <a:t>5</a:t>
            </a:r>
            <a:r>
              <a:rPr lang="zh-CN" altLang="en-US" sz="2000" smtClean="0"/>
              <a:t>、观察患者情况，若有不适立即停止，并通知医师配合处理。</a:t>
            </a:r>
            <a:endParaRPr lang="en-US" altLang="zh-CN" sz="2000" smtClean="0"/>
          </a:p>
          <a:p>
            <a:r>
              <a:rPr lang="en-US" altLang="zh-CN" sz="2000" smtClean="0"/>
              <a:t>6</a:t>
            </a:r>
            <a:r>
              <a:rPr lang="zh-CN" altLang="en-US" sz="2000" smtClean="0"/>
              <a:t>、常规操作以单耳为宜，一般可留置</a:t>
            </a:r>
            <a:r>
              <a:rPr lang="en-US" altLang="zh-CN" sz="2000" smtClean="0"/>
              <a:t>3-7</a:t>
            </a:r>
            <a:r>
              <a:rPr lang="zh-CN" altLang="en-US" sz="2000" smtClean="0"/>
              <a:t>天，两耳交替使用。指导患者正确按压。</a:t>
            </a:r>
            <a:endParaRPr lang="zh-CN" altLang="en-US" sz="2000"/>
          </a:p>
        </p:txBody>
      </p:sp>
    </p:spTree>
  </p:cSld>
  <p:clrMapOvr>
    <a:masterClrMapping/>
  </p:clrMapOvr>
  <p:transition>
    <p:fade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https://d.book118.com/515002341131011042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_rels/theme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夏至">
  <a:themeElements>
    <a:clrScheme name="夏至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夏至">
      <a:majorFont>
        <a:latin typeface="Gill Sans MT"/>
        <a:ea typeface="华文中宋"/>
        <a:cs typeface="Arial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华文中宋"/>
        <a:cs typeface="Arial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夏至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8">
      <vt:lpstr>Arial</vt:lpstr>
      <vt:lpstr>Calibri</vt:lpstr>
      <vt:lpstr>Gill Sans MT</vt:lpstr>
      <vt:lpstr>华文中宋</vt:lpstr>
      <vt:lpstr>Wingdings 2</vt:lpstr>
      <vt:lpstr>Verdana</vt:lpstr>
      <vt:lpstr>Office Theme</vt:lpstr>
      <vt:lpstr>眩晕病（原发性高血压）中医护理方案</vt:lpstr>
      <vt:lpstr>概述</vt:lpstr>
      <vt:lpstr>病理特征</vt:lpstr>
      <vt:lpstr>一、常见证候要点</vt:lpstr>
      <vt:lpstr>一、常见证候要点</vt:lpstr>
      <vt:lpstr>二、常见症状/证候施护</vt:lpstr>
      <vt:lpstr>二、常见症状/证候施护</vt:lpstr>
      <vt:lpstr>二、常见症状/证候施护</vt:lpstr>
      <vt:lpstr>二、常见症状/证候施护</vt:lpstr>
      <vt:lpstr>三、中医特色治疗护理</vt:lpstr>
      <vt:lpstr>三、中医特色治疗护理</vt:lpstr>
      <vt:lpstr>三、中医特色治疗护理</vt:lpstr>
      <vt:lpstr>三、中医特色治疗护理</vt:lpstr>
      <vt:lpstr>三、中医特色治疗护理</vt:lpstr>
      <vt:lpstr>中医特色技术应有注意事项</vt:lpstr>
      <vt:lpstr>中医特色技术应有注意事项</vt:lpstr>
      <vt:lpstr>PowerPoint Presentation</vt:lpstr>
      <vt:lpstr>中医特色技术应有注意事项</vt:lpstr>
      <vt:lpstr>PowerPoint Presentation</vt:lpstr>
      <vt:lpstr>中医特色技术应有注意事项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2024-09-03T13:31:43.552</cp:lastPrinted>
  <dcterms:created xsi:type="dcterms:W3CDTF">2024-09-03T05:31:43Z</dcterms:created>
  <dcterms:modified xsi:type="dcterms:W3CDTF">2024-09-03T05:31:45Z</dcterms:modified>
</cp:coreProperties>
</file>