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2C476C-B61E-409B-95AA-5A695408C5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3C4C983-32FC-4B43-BD18-5C9B235165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337E1D-24D0-4DFE-9276-387BB82B8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BD5C7A9-6609-4371-8717-F6FE60A26F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F85598D-E50F-41DF-ABBE-ED711B4D3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41A7F57-44C4-4A4A-8321-BFC424063A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DC1646C-EE8A-4716-85A1-090FA35CD0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00F4DF-4138-4ECF-8F1A-1EF749C597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4D3675-60FA-4122-8B8F-2C00CFD8E2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6C0BDB-52BC-4F22-8231-1752F7DB1C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EA5982E-61C9-411E-A418-B19655F40F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Relationship Id="rId4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png" /><Relationship Id="rId3" Type="http://schemas.openxmlformats.org/officeDocument/2006/relationships/image" Target="../media/image8.png" /><Relationship Id="rId4" Type="http://schemas.openxmlformats.org/officeDocument/2006/relationships/image" Target="../media/image9.png" /><Relationship Id="rId5" Type="http://schemas.openxmlformats.org/officeDocument/2006/relationships/image" Target="../media/image10.pn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1502011020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414013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8143890" y="4180914"/>
            <a:ext cx="438912" cy="438912"/>
          </a:xfrm>
          <a:prstGeom prst="ellipse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05345" y="1888367"/>
            <a:ext cx="6102379" cy="1959893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51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手术室麻醉药物追溯与管理</a:t>
            </a:r>
            <a:endParaRPr lang="en-US" sz="1100"/>
          </a:p>
        </p:txBody>
      </p:sp>
      <p:sp>
        <p:nvSpPr>
          <p:cNvPr id="7" name="Freeform 7"/>
          <p:cNvSpPr/>
          <p:nvPr/>
        </p:nvSpPr>
        <p:spPr>
          <a:xfrm>
            <a:off x="5516758" y="4281221"/>
            <a:ext cx="243840" cy="243840"/>
          </a:xfrm>
          <a:custGeom>
            <a:rect l="l" t="t" r="r" b="b"/>
            <a:pathLst>
              <a:path w="304800" h="304800">
                <a:moveTo>
                  <a:pt x="257175" y="0"/>
                </a:moveTo>
                <a:cubicBezTo>
                  <a:pt x="283474" y="0"/>
                  <a:pt x="304800" y="21326"/>
                  <a:pt x="304800" y="47625"/>
                </a:cubicBezTo>
                <a:cubicBezTo>
                  <a:pt x="304800" y="58350"/>
                  <a:pt x="301257" y="68237"/>
                  <a:pt x="295275" y="76200"/>
                </a:cubicBezTo>
                <a:lnTo>
                  <a:pt x="276225" y="95250"/>
                </a:lnTo>
                <a:lnTo>
                  <a:pt x="209550" y="28575"/>
                </a:lnTo>
                <a:lnTo>
                  <a:pt x="228600" y="9525"/>
                </a:lnTo>
                <a:cubicBezTo>
                  <a:pt x="236563" y="3543"/>
                  <a:pt x="246450" y="0"/>
                  <a:pt x="257175" y="0"/>
                </a:cubicBezTo>
                <a:close/>
                <a:moveTo>
                  <a:pt x="19050" y="219075"/>
                </a:moveTo>
                <a:lnTo>
                  <a:pt x="0" y="304800"/>
                </a:lnTo>
                <a:lnTo>
                  <a:pt x="85725" y="285750"/>
                </a:lnTo>
                <a:lnTo>
                  <a:pt x="261938" y="109538"/>
                </a:lnTo>
                <a:lnTo>
                  <a:pt x="195263" y="42863"/>
                </a:lnTo>
                <a:lnTo>
                  <a:pt x="19050" y="219075"/>
                </a:lnTo>
                <a:close/>
                <a:moveTo>
                  <a:pt x="212998" y="108223"/>
                </a:moveTo>
                <a:lnTo>
                  <a:pt x="79648" y="241573"/>
                </a:lnTo>
                <a:lnTo>
                  <a:pt x="63227" y="225152"/>
                </a:lnTo>
                <a:lnTo>
                  <a:pt x="196577" y="91802"/>
                </a:lnTo>
                <a:lnTo>
                  <a:pt x="212998" y="108223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8265810" y="4278450"/>
            <a:ext cx="243840" cy="243840"/>
          </a:xfrm>
          <a:custGeom>
            <a:rect l="l" t="t" r="r" b="b"/>
            <a:pathLst>
              <a:path w="304800" h="304800">
                <a:moveTo>
                  <a:pt x="0" y="0"/>
                </a:moveTo>
                <a:lnTo>
                  <a:pt x="304800" y="152400"/>
                </a:lnTo>
                <a:lnTo>
                  <a:pt x="0" y="304800"/>
                </a:lnTo>
                <a:lnTo>
                  <a:pt x="0" y="0"/>
                </a:lnTo>
                <a:close/>
                <a:moveTo>
                  <a:pt x="0" y="121920"/>
                </a:moveTo>
                <a:lnTo>
                  <a:pt x="0" y="182880"/>
                </a:lnTo>
                <a:lnTo>
                  <a:pt x="152400" y="152400"/>
                </a:lnTo>
                <a:lnTo>
                  <a:pt x="0" y="12192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8128"/>
            <a:ext cx="2682240" cy="685190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1416406" y="2474265"/>
            <a:ext cx="2531669" cy="1919630"/>
            <a:chOff x="1416406" y="2474265"/>
            <a:chExt cx="2531669" cy="1919630"/>
          </a:xfrm>
        </p:grpSpPr>
        <p:sp>
          <p:nvSpPr>
            <p:cNvPr id="4" name="AutoShape 4"/>
            <p:cNvSpPr/>
            <p:nvPr/>
          </p:nvSpPr>
          <p:spPr>
            <a:xfrm>
              <a:off x="1722425" y="2474265"/>
              <a:ext cx="1919630" cy="191963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1416406" y="2921955"/>
              <a:ext cx="2531669" cy="859536"/>
            </a:xfrm>
            <a:prstGeom prst="rect">
              <a:avLst/>
            </a:prstGeom>
          </p:spPr>
          <p:txBody>
            <a:bodyPr wrap="square" lIns="85725" tIns="38100" rIns="85725" bIns="3810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075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6" name="AutoShape 6"/>
          <p:cNvSpPr/>
          <p:nvPr/>
        </p:nvSpPr>
        <p:spPr>
          <a:xfrm>
            <a:off x="5638202" y="869785"/>
            <a:ext cx="5117446" cy="5118431"/>
          </a:xfrm>
          <a:prstGeom prst="rect">
            <a:avLst/>
          </a:prstGeom>
        </p:spPr>
        <p:txBody>
          <a:bodyPr wrap="square" lIns="85725" tIns="85725" rIns="47625" bIns="85725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50000"/>
              </a:lnSpc>
              <a:spcBef>
                <a:spcPts val="450"/>
              </a:spcBef>
              <a:buFont typeface="Arial"/>
              <a:buChar char="•"/>
              <a:defRPr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手术室麻醉药物概述</a:t>
            </a:r>
            <a:endParaRPr lang="en-US" sz="1100"/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手术室麻醉药物的追溯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手术室麻醉药物的管理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手术室麻醉药物的安全使用</a:t>
            </a:r>
          </a:p>
          <a:p>
            <a:pPr marL="203200" lvl="0" indent="-203200">
              <a:lnSpc>
                <a:spcPct val="15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 b="1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手术室麻醉药物的优化管理建议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手术室麻醉药物概述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25453" y="2201509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71268" y="3917777"/>
            <a:ext cx="1295400" cy="12954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325453" y="3917777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21227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1227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0731" y="2201509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620731" y="3917777"/>
            <a:ext cx="3650041" cy="1295400"/>
          </a:xfrm>
          <a:prstGeom prst="rect">
            <a:avLst/>
          </a:prstGeom>
          <a:solidFill>
            <a:schemeClr val="accent1">
              <a:alpha val="1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51871" y="2201468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镇静药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951871" y="2556134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用于使患者进入睡眠状态，如丙泊酚、咪达唑仑等。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51871" y="3917737"/>
            <a:ext cx="361939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肌肉松弛药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51871" y="4293372"/>
            <a:ext cx="3619398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用于使肌肉松弛，如顺式阿曲库铵、维库溴铵等。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7675726" y="2201468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镇痛药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7675726" y="2556134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用于减轻或消除疼痛，如芬太尼、瑞芬太尼等。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620854" y="3917737"/>
            <a:ext cx="3595046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吸入麻醉药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7620854" y="4293372"/>
            <a:ext cx="3595046" cy="968645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用于使患者失去意识，如异氟烷、七氟烷等。</a:t>
            </a:r>
            <a:endParaRPr lang="en-US" sz="1100"/>
          </a:p>
        </p:txBody>
      </p:sp>
      <p:sp>
        <p:nvSpPr>
          <p:cNvPr id="17" name="Freeform 17"/>
          <p:cNvSpPr/>
          <p:nvPr/>
        </p:nvSpPr>
        <p:spPr>
          <a:xfrm>
            <a:off x="6867022" y="2819156"/>
            <a:ext cx="211409" cy="225430"/>
          </a:xfrm>
          <a:custGeom>
            <a:rect l="l" t="t" r="r" b="b"/>
            <a:pathLst>
              <a:path w="265" h="281">
                <a:moveTo>
                  <a:pt x="0" y="131"/>
                </a:moveTo>
                <a:lnTo>
                  <a:pt x="38" y="169"/>
                </a:lnTo>
                <a:lnTo>
                  <a:pt x="107" y="102"/>
                </a:lnTo>
                <a:lnTo>
                  <a:pt x="105" y="281"/>
                </a:lnTo>
                <a:lnTo>
                  <a:pt x="159" y="281"/>
                </a:lnTo>
                <a:lnTo>
                  <a:pt x="159" y="102"/>
                </a:lnTo>
                <a:lnTo>
                  <a:pt x="227" y="169"/>
                </a:lnTo>
                <a:lnTo>
                  <a:pt x="265" y="131"/>
                </a:lnTo>
                <a:lnTo>
                  <a:pt x="132" y="0"/>
                </a:lnTo>
                <a:lnTo>
                  <a:pt x="0" y="131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915761" y="4291457"/>
            <a:ext cx="606417" cy="547958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6609466" y="2608738"/>
            <a:ext cx="727375" cy="547787"/>
          </a:xfrm>
          <a:custGeom>
            <a:rect l="l" t="t" r="r" b="b"/>
            <a:pathLst>
              <a:path w="747" h="562">
                <a:moveTo>
                  <a:pt x="692" y="240"/>
                </a:moveTo>
                <a:cubicBezTo>
                  <a:pt x="661" y="210"/>
                  <a:pt x="622" y="191"/>
                  <a:pt x="579" y="186"/>
                </a:cubicBezTo>
                <a:cubicBezTo>
                  <a:pt x="574" y="139"/>
                  <a:pt x="554" y="95"/>
                  <a:pt x="520" y="61"/>
                </a:cubicBezTo>
                <a:cubicBezTo>
                  <a:pt x="481" y="22"/>
                  <a:pt x="429" y="0"/>
                  <a:pt x="374" y="0"/>
                </a:cubicBezTo>
                <a:cubicBezTo>
                  <a:pt x="318" y="0"/>
                  <a:pt x="267" y="22"/>
                  <a:pt x="228" y="61"/>
                </a:cubicBezTo>
                <a:cubicBezTo>
                  <a:pt x="193" y="95"/>
                  <a:pt x="173" y="139"/>
                  <a:pt x="168" y="186"/>
                </a:cubicBezTo>
                <a:cubicBezTo>
                  <a:pt x="125" y="191"/>
                  <a:pt x="86" y="210"/>
                  <a:pt x="55" y="240"/>
                </a:cubicBezTo>
                <a:cubicBezTo>
                  <a:pt x="20" y="276"/>
                  <a:pt x="0" y="323"/>
                  <a:pt x="0" y="374"/>
                </a:cubicBezTo>
                <a:cubicBezTo>
                  <a:pt x="0" y="424"/>
                  <a:pt x="20" y="471"/>
                  <a:pt x="55" y="507"/>
                </a:cubicBezTo>
                <a:cubicBezTo>
                  <a:pt x="91" y="542"/>
                  <a:pt x="138" y="562"/>
                  <a:pt x="189" y="562"/>
                </a:cubicBezTo>
                <a:cubicBezTo>
                  <a:pt x="559" y="562"/>
                  <a:pt x="559" y="562"/>
                  <a:pt x="559" y="562"/>
                </a:cubicBezTo>
                <a:cubicBezTo>
                  <a:pt x="609" y="562"/>
                  <a:pt x="657" y="542"/>
                  <a:pt x="692" y="507"/>
                </a:cubicBezTo>
                <a:cubicBezTo>
                  <a:pt x="728" y="471"/>
                  <a:pt x="747" y="424"/>
                  <a:pt x="747" y="374"/>
                </a:cubicBezTo>
                <a:cubicBezTo>
                  <a:pt x="747" y="323"/>
                  <a:pt x="728" y="276"/>
                  <a:pt x="692" y="240"/>
                </a:cubicBezTo>
                <a:close/>
                <a:moveTo>
                  <a:pt x="559" y="518"/>
                </a:moveTo>
                <a:cubicBezTo>
                  <a:pt x="189" y="518"/>
                  <a:pt x="189" y="518"/>
                  <a:pt x="189" y="518"/>
                </a:cubicBezTo>
                <a:cubicBezTo>
                  <a:pt x="109" y="518"/>
                  <a:pt x="44" y="453"/>
                  <a:pt x="44" y="374"/>
                </a:cubicBezTo>
                <a:cubicBezTo>
                  <a:pt x="44" y="294"/>
                  <a:pt x="109" y="229"/>
                  <a:pt x="188" y="229"/>
                </a:cubicBezTo>
                <a:cubicBezTo>
                  <a:pt x="211" y="229"/>
                  <a:pt x="211" y="229"/>
                  <a:pt x="211" y="229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207"/>
                  <a:pt x="211" y="207"/>
                  <a:pt x="211" y="207"/>
                </a:cubicBezTo>
                <a:cubicBezTo>
                  <a:pt x="211" y="117"/>
                  <a:pt x="284" y="44"/>
                  <a:pt x="374" y="44"/>
                </a:cubicBezTo>
                <a:cubicBezTo>
                  <a:pt x="463" y="44"/>
                  <a:pt x="536" y="117"/>
                  <a:pt x="536" y="206"/>
                </a:cubicBezTo>
                <a:cubicBezTo>
                  <a:pt x="536" y="207"/>
                  <a:pt x="536" y="207"/>
                  <a:pt x="536" y="207"/>
                </a:cubicBezTo>
                <a:cubicBezTo>
                  <a:pt x="536" y="229"/>
                  <a:pt x="536" y="229"/>
                  <a:pt x="536" y="229"/>
                </a:cubicBezTo>
                <a:cubicBezTo>
                  <a:pt x="558" y="229"/>
                  <a:pt x="558" y="229"/>
                  <a:pt x="558" y="229"/>
                </a:cubicBezTo>
                <a:cubicBezTo>
                  <a:pt x="559" y="229"/>
                  <a:pt x="559" y="229"/>
                  <a:pt x="559" y="229"/>
                </a:cubicBezTo>
                <a:cubicBezTo>
                  <a:pt x="639" y="229"/>
                  <a:pt x="704" y="294"/>
                  <a:pt x="704" y="374"/>
                </a:cubicBezTo>
                <a:cubicBezTo>
                  <a:pt x="704" y="453"/>
                  <a:pt x="639" y="518"/>
                  <a:pt x="559" y="51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71268" y="2201509"/>
            <a:ext cx="1295400" cy="129540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01854" y="2602017"/>
            <a:ext cx="634228" cy="494386"/>
          </a:xfrm>
          <a:prstGeom prst="rect">
            <a:avLst/>
          </a:prstGeom>
        </p:spPr>
      </p:pic>
      <p:pic>
        <p:nvPicPr>
          <p:cNvPr id="22" name="Picture 2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22669" y="4270675"/>
            <a:ext cx="500969" cy="589605"/>
          </a:xfrm>
          <a:prstGeom prst="rect">
            <a:avLst/>
          </a:prstGeom>
        </p:spPr>
      </p:pic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麻醉药物的种类与用途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937" b="16937"/>
          <a:stretch>
            <a:fillRect/>
          </a:stretch>
        </p:blipFill>
        <p:spPr>
          <a:xfrm>
            <a:off x="6230112" y="1739062"/>
            <a:ext cx="5058969" cy="2163308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17921" b="17921"/>
          <a:stretch>
            <a:fillRect/>
          </a:stretch>
        </p:blipFill>
        <p:spPr>
          <a:xfrm>
            <a:off x="6233164" y="3914561"/>
            <a:ext cx="5058969" cy="2163307"/>
          </a:xfrm>
          <a:prstGeom prst="rect">
            <a:avLst/>
          </a:prstGeom>
          <a:ln w="19050">
            <a:solidFill>
              <a:schemeClr val="dk1"/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852480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89066" y="1938594"/>
            <a:ext cx="391119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467193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麻醉药物必须由专业麻醉医生管理，并确保药物的储存、使用和废弃符合相关法规。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763829" y="3650029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74314" y="3736142"/>
            <a:ext cx="416357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9" name="AutoShape 9"/>
          <p:cNvSpPr/>
          <p:nvPr/>
        </p:nvSpPr>
        <p:spPr>
          <a:xfrm>
            <a:off x="1306341" y="3264741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麻醉药物的使用必须记录在案，包括药物的名称、剂量、使用时间和患者情况等。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763829" y="544148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773583" y="5527602"/>
            <a:ext cx="441594" cy="269367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2" name="AutoShape 12"/>
          <p:cNvSpPr/>
          <p:nvPr/>
        </p:nvSpPr>
        <p:spPr>
          <a:xfrm>
            <a:off x="1306341" y="5062289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麻醉药物的采购、储存和使用必须遵循国家药品监管部门的规定。</a:t>
            </a:r>
            <a:endParaRPr lang="en-US" sz="1100"/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麻醉药物的管理规定与法规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72922" y="2599767"/>
            <a:ext cx="2150213" cy="2889707"/>
            <a:chOff x="972922" y="2599767"/>
            <a:chExt cx="2150213" cy="2889707"/>
          </a:xfrm>
        </p:grpSpPr>
        <p:sp>
          <p:nvSpPr>
            <p:cNvPr id="3" name="AutoShape 3"/>
            <p:cNvSpPr/>
            <p:nvPr/>
          </p:nvSpPr>
          <p:spPr>
            <a:xfrm>
              <a:off x="97292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3705053" y="2599767"/>
            <a:ext cx="2150213" cy="2889707"/>
            <a:chOff x="3705053" y="2599767"/>
            <a:chExt cx="2150213" cy="2889707"/>
          </a:xfrm>
        </p:grpSpPr>
        <p:sp>
          <p:nvSpPr>
            <p:cNvPr id="5" name="AutoShape 5"/>
            <p:cNvSpPr/>
            <p:nvPr/>
          </p:nvSpPr>
          <p:spPr>
            <a:xfrm>
              <a:off x="3705053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6437185" y="2599767"/>
            <a:ext cx="2150213" cy="2889707"/>
            <a:chOff x="6437185" y="2599767"/>
            <a:chExt cx="2150213" cy="2889707"/>
          </a:xfrm>
        </p:grpSpPr>
        <p:sp>
          <p:nvSpPr>
            <p:cNvPr id="7" name="AutoShape 7"/>
            <p:cNvSpPr/>
            <p:nvPr/>
          </p:nvSpPr>
          <p:spPr>
            <a:xfrm>
              <a:off x="6437185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9169412" y="2599767"/>
            <a:ext cx="2150213" cy="2889707"/>
            <a:chOff x="9169412" y="2599767"/>
            <a:chExt cx="2150213" cy="2889707"/>
          </a:xfrm>
        </p:grpSpPr>
        <p:sp>
          <p:nvSpPr>
            <p:cNvPr id="9" name="AutoShape 9"/>
            <p:cNvSpPr/>
            <p:nvPr/>
          </p:nvSpPr>
          <p:spPr>
            <a:xfrm>
              <a:off x="9169412" y="2599767"/>
              <a:ext cx="2150213" cy="2889707"/>
            </a:xfrm>
            <a:prstGeom prst="rect">
              <a:avLst/>
            </a:prstGeom>
            <a:solidFill>
              <a:schemeClr val="accent1">
                <a:alpha val="18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AutoShape 10"/>
          <p:cNvSpPr/>
          <p:nvPr/>
        </p:nvSpPr>
        <p:spPr>
          <a:xfrm>
            <a:off x="1057916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必须由专业麻醉医生进行麻醉药物的配制和使用。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3790048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在使用麻醉药物前，必须仔细核对药物的名称、剂量和使用方法，确保准确无误。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6522180" y="3300970"/>
            <a:ext cx="1980224" cy="1988104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在使用麻醉药物过程中，必须密切监测患者的生命体征和反应，及时调整药物剂量和给药速度。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54407" y="3300970"/>
            <a:ext cx="1980224" cy="200029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使用麻醉药物后，必须及时清理和废弃剩余药物，确保手术室的安全和卫生。</a:t>
            </a:r>
            <a:endParaRPr lang="en-US" sz="1100"/>
          </a:p>
        </p:txBody>
      </p:sp>
      <p:sp>
        <p:nvSpPr>
          <p:cNvPr id="14" name="AutoShape 14"/>
          <p:cNvSpPr/>
          <p:nvPr/>
        </p:nvSpPr>
        <p:spPr>
          <a:xfrm>
            <a:off x="1588976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834231" y="2348202"/>
            <a:ext cx="427404" cy="503036"/>
          </a:xfrm>
          <a:prstGeom prst="rect">
            <a:avLst/>
          </a:prstGeom>
        </p:spPr>
      </p:pic>
      <p:sp>
        <p:nvSpPr>
          <p:cNvPr id="16" name="AutoShape 16"/>
          <p:cNvSpPr/>
          <p:nvPr/>
        </p:nvSpPr>
        <p:spPr>
          <a:xfrm>
            <a:off x="4321203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54410" y="2409492"/>
            <a:ext cx="451403" cy="451403"/>
          </a:xfrm>
          <a:prstGeom prst="rect">
            <a:avLst/>
          </a:prstGeom>
        </p:spPr>
      </p:pic>
      <p:sp>
        <p:nvSpPr>
          <p:cNvPr id="18" name="AutoShape 18"/>
          <p:cNvSpPr/>
          <p:nvPr/>
        </p:nvSpPr>
        <p:spPr>
          <a:xfrm>
            <a:off x="7053335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9" name="Picture 1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63307" y="2346672"/>
            <a:ext cx="498064" cy="506191"/>
          </a:xfrm>
          <a:prstGeom prst="rect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9785562" y="2140811"/>
            <a:ext cx="917914" cy="91791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1" name="Picture 21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10068" y="2412169"/>
            <a:ext cx="468901" cy="375102"/>
          </a:xfrm>
          <a:prstGeom prst="rect">
            <a:avLst/>
          </a:prstGeom>
        </p:spPr>
      </p:pic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麻醉药物的安全使用原则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手术室麻醉药物的追溯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1492" b="21492"/>
          <a:stretch>
            <a:fillRect/>
          </a:stretch>
        </p:blipFill>
        <p:spPr>
          <a:xfrm>
            <a:off x="6230112" y="1739062"/>
            <a:ext cx="5058969" cy="2163307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t="28619" b="28619"/>
          <a:stretch>
            <a:fillRect/>
          </a:stretch>
        </p:blipFill>
        <p:spPr>
          <a:xfrm>
            <a:off x="6233164" y="3914561"/>
            <a:ext cx="5058969" cy="2163308"/>
          </a:xfrm>
          <a:prstGeom prst="rect">
            <a:avLst/>
          </a:prstGeom>
          <a:ln w="19050">
            <a:solidFill>
              <a:schemeClr val="accent1">
                <a:lumMod val="50000"/>
              </a:schemeClr>
            </a:solidFill>
          </a:ln>
        </p:spPr>
      </p:pic>
      <p:sp>
        <p:nvSpPr>
          <p:cNvPr id="4" name="AutoShape 4"/>
          <p:cNvSpPr/>
          <p:nvPr/>
        </p:nvSpPr>
        <p:spPr>
          <a:xfrm>
            <a:off x="763829" y="1409026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63829" y="1494370"/>
            <a:ext cx="390525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6" name="AutoShape 6"/>
          <p:cNvSpPr/>
          <p:nvPr/>
        </p:nvSpPr>
        <p:spPr>
          <a:xfrm>
            <a:off x="1306341" y="1382445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306341" y="1734252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通过麻醉药物追溯，可以确保患者接受正确的麻醉药物，避免用药错误和不良反应，保障患者的生命安全。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763829" y="3104812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763829" y="3198934"/>
            <a:ext cx="41910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0" name="AutoShape 10"/>
          <p:cNvSpPr/>
          <p:nvPr/>
        </p:nvSpPr>
        <p:spPr>
          <a:xfrm>
            <a:off x="1306341" y="3074046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提高医疗质量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1306341" y="3486814"/>
            <a:ext cx="4276714" cy="1212169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准确的麻醉药物追溯可以减少医疗差错，提高手术室医疗质量，提升医院整体服务水平。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763829" y="4902278"/>
            <a:ext cx="441594" cy="441594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763829" y="4996400"/>
            <a:ext cx="438150" cy="295275"/>
          </a:xfrm>
          <a:prstGeom prst="rect">
            <a:avLst/>
          </a:prstGeom>
        </p:spPr>
        <p:txBody>
          <a:bodyPr wrap="square" lIns="85725" tIns="38100" rIns="85725" bIns="3810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14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306341" y="4870494"/>
            <a:ext cx="4276714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1306341" y="5222301"/>
            <a:ext cx="4276714" cy="1199992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麻醉药物追溯是医疗管理的重要环节，符合国家相关法规和政策要求，有助于医院规范化管理和风险防控。</a:t>
            </a:r>
            <a:endParaRPr lang="en-US" sz="1100"/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麻醉药物追溯的必要性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药品回收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对剩余的麻醉药物进行回收、处理，防止药品流失和滥用。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药品使用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医生根据患者情况开具麻醉药物处方，护士核对并执行，确保用药准确无误。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药品领取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手术室根据需要领取麻醉药物，并进行核对和登记。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药品入库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对每一批次的麻醉药物进行验收、登记，确保药品来源可追溯。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药品储存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对麻醉药物进行分类储存，定期盘点，确保药品数量准确无误。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麻醉药物追溯的方法与流程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51247" y="3956467"/>
            <a:ext cx="2521085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系统功能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932164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91790" y="3956467"/>
            <a:ext cx="2551648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数据采集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691790" y="4363738"/>
            <a:ext cx="2348077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通过扫描条形码或RFID等技术手段，自动采集数据，减少人工误差。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605747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377549" y="3956467"/>
            <a:ext cx="2539471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数据查询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377550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提供强大的数据查询功能，方便管理人员随时了解麻醉药物的流向和使用情况。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1173358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51249" y="4363738"/>
            <a:ext cx="2311548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建立完善的麻醉药物追溯信息化系统，实现从药品入库到药品回收的全流程管理。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038940" y="3956467"/>
            <a:ext cx="2555072" cy="407270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spcBef>
                <a:spcPts val="375"/>
              </a:spcBef>
              <a:defRPr/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数据分析</a:t>
            </a:r>
            <a:endParaRPr lang="en-US" sz="1100"/>
          </a:p>
        </p:txBody>
      </p:sp>
      <p:sp>
        <p:nvSpPr>
          <p:cNvPr id="12" name="AutoShape 12"/>
          <p:cNvSpPr/>
          <p:nvPr/>
        </p:nvSpPr>
        <p:spPr>
          <a:xfrm>
            <a:off x="9038941" y="4363738"/>
            <a:ext cx="2323724" cy="1594406"/>
          </a:xfrm>
          <a:prstGeom prst="rect">
            <a:avLst/>
          </a:prstGeom>
        </p:spPr>
        <p:txBody>
          <a:bodyPr wrap="square" lIns="85725" tIns="85725" rIns="47625" bIns="857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对采集的数据进行分析，为医院管理提供决策支持，优化麻醉药物的管理流程。</a:t>
            </a:r>
            <a:endParaRPr lang="en-US" sz="1100"/>
          </a:p>
        </p:txBody>
      </p:sp>
      <p:sp>
        <p:nvSpPr>
          <p:cNvPr id="13" name="AutoShape 13"/>
          <p:cNvSpPr/>
          <p:nvPr/>
        </p:nvSpPr>
        <p:spPr>
          <a:xfrm>
            <a:off x="9267140" y="1757233"/>
            <a:ext cx="1867327" cy="1867327"/>
          </a:xfrm>
          <a:prstGeom prst="donut">
            <a:avLst>
              <a:gd name="adj" fmla="val 1215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1816793" y="2385294"/>
            <a:ext cx="580457" cy="611204"/>
            <a:chOff x="1816793" y="2385294"/>
            <a:chExt cx="580457" cy="611204"/>
          </a:xfrm>
        </p:grpSpPr>
        <p:sp>
          <p:nvSpPr>
            <p:cNvPr id="15" name="Freeform 15"/>
            <p:cNvSpPr/>
            <p:nvPr/>
          </p:nvSpPr>
          <p:spPr>
            <a:xfrm>
              <a:off x="1816793" y="2385294"/>
              <a:ext cx="580457" cy="611204"/>
            </a:xfrm>
            <a:custGeom>
              <a:rect l="l" t="t" r="r" b="b"/>
              <a:pathLst>
                <a:path w="636" h="746">
                  <a:moveTo>
                    <a:pt x="579" y="0"/>
                  </a:moveTo>
                  <a:cubicBezTo>
                    <a:pt x="57" y="0"/>
                    <a:pt x="57" y="0"/>
                    <a:pt x="57" y="0"/>
                  </a:cubicBezTo>
                  <a:cubicBezTo>
                    <a:pt x="25" y="0"/>
                    <a:pt x="0" y="25"/>
                    <a:pt x="0" y="57"/>
                  </a:cubicBezTo>
                  <a:cubicBezTo>
                    <a:pt x="0" y="689"/>
                    <a:pt x="0" y="689"/>
                    <a:pt x="0" y="689"/>
                  </a:cubicBezTo>
                  <a:cubicBezTo>
                    <a:pt x="0" y="721"/>
                    <a:pt x="25" y="746"/>
                    <a:pt x="57" y="746"/>
                  </a:cubicBezTo>
                  <a:cubicBezTo>
                    <a:pt x="579" y="746"/>
                    <a:pt x="579" y="746"/>
                    <a:pt x="579" y="746"/>
                  </a:cubicBezTo>
                  <a:cubicBezTo>
                    <a:pt x="611" y="746"/>
                    <a:pt x="636" y="721"/>
                    <a:pt x="636" y="689"/>
                  </a:cubicBezTo>
                  <a:cubicBezTo>
                    <a:pt x="636" y="57"/>
                    <a:pt x="636" y="57"/>
                    <a:pt x="636" y="57"/>
                  </a:cubicBezTo>
                  <a:cubicBezTo>
                    <a:pt x="636" y="25"/>
                    <a:pt x="611" y="0"/>
                    <a:pt x="579" y="0"/>
                  </a:cubicBezTo>
                  <a:close/>
                  <a:moveTo>
                    <a:pt x="43" y="689"/>
                  </a:moveTo>
                  <a:cubicBezTo>
                    <a:pt x="43" y="57"/>
                    <a:pt x="43" y="57"/>
                    <a:pt x="43" y="57"/>
                  </a:cubicBezTo>
                  <a:cubicBezTo>
                    <a:pt x="43" y="49"/>
                    <a:pt x="49" y="43"/>
                    <a:pt x="57" y="43"/>
                  </a:cubicBezTo>
                  <a:cubicBezTo>
                    <a:pt x="94" y="43"/>
                    <a:pt x="94" y="43"/>
                    <a:pt x="94" y="43"/>
                  </a:cubicBezTo>
                  <a:cubicBezTo>
                    <a:pt x="94" y="703"/>
                    <a:pt x="94" y="703"/>
                    <a:pt x="94" y="703"/>
                  </a:cubicBezTo>
                  <a:cubicBezTo>
                    <a:pt x="57" y="703"/>
                    <a:pt x="57" y="703"/>
                    <a:pt x="57" y="703"/>
                  </a:cubicBezTo>
                  <a:cubicBezTo>
                    <a:pt x="49" y="703"/>
                    <a:pt x="43" y="697"/>
                    <a:pt x="43" y="689"/>
                  </a:cubicBezTo>
                  <a:close/>
                  <a:moveTo>
                    <a:pt x="593" y="689"/>
                  </a:moveTo>
                  <a:cubicBezTo>
                    <a:pt x="593" y="697"/>
                    <a:pt x="587" y="703"/>
                    <a:pt x="579" y="703"/>
                  </a:cubicBezTo>
                  <a:cubicBezTo>
                    <a:pt x="138" y="703"/>
                    <a:pt x="138" y="703"/>
                    <a:pt x="138" y="703"/>
                  </a:cubicBezTo>
                  <a:cubicBezTo>
                    <a:pt x="138" y="43"/>
                    <a:pt x="138" y="43"/>
                    <a:pt x="138" y="43"/>
                  </a:cubicBezTo>
                  <a:cubicBezTo>
                    <a:pt x="579" y="43"/>
                    <a:pt x="579" y="43"/>
                    <a:pt x="579" y="43"/>
                  </a:cubicBezTo>
                  <a:cubicBezTo>
                    <a:pt x="587" y="43"/>
                    <a:pt x="593" y="49"/>
                    <a:pt x="593" y="57"/>
                  </a:cubicBezTo>
                  <a:lnTo>
                    <a:pt x="593" y="6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1967516" y="2592214"/>
              <a:ext cx="137324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1967516" y="2510049"/>
              <a:ext cx="182717" cy="3500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172048" y="2529578"/>
              <a:ext cx="139505" cy="408335"/>
            </a:xfrm>
            <a:custGeom>
              <a:rect l="l" t="t" r="r" b="b"/>
              <a:pathLst>
                <a:path w="153" h="498">
                  <a:moveTo>
                    <a:pt x="0" y="76"/>
                  </a:moveTo>
                  <a:cubicBezTo>
                    <a:pt x="0" y="441"/>
                    <a:pt x="0" y="441"/>
                    <a:pt x="0" y="441"/>
                  </a:cubicBezTo>
                  <a:cubicBezTo>
                    <a:pt x="0" y="472"/>
                    <a:pt x="26" y="498"/>
                    <a:pt x="57" y="498"/>
                  </a:cubicBezTo>
                  <a:cubicBezTo>
                    <a:pt x="96" y="498"/>
                    <a:pt x="96" y="498"/>
                    <a:pt x="96" y="498"/>
                  </a:cubicBezTo>
                  <a:cubicBezTo>
                    <a:pt x="128" y="498"/>
                    <a:pt x="153" y="472"/>
                    <a:pt x="153" y="441"/>
                  </a:cubicBezTo>
                  <a:cubicBezTo>
                    <a:pt x="153" y="76"/>
                    <a:pt x="153" y="76"/>
                    <a:pt x="153" y="76"/>
                  </a:cubicBezTo>
                  <a:cubicBezTo>
                    <a:pt x="77" y="0"/>
                    <a:pt x="77" y="0"/>
                    <a:pt x="77" y="0"/>
                  </a:cubicBezTo>
                  <a:lnTo>
                    <a:pt x="0" y="76"/>
                  </a:lnTo>
                  <a:close/>
                  <a:moveTo>
                    <a:pt x="109" y="441"/>
                  </a:moveTo>
                  <a:cubicBezTo>
                    <a:pt x="109" y="448"/>
                    <a:pt x="104" y="454"/>
                    <a:pt x="96" y="454"/>
                  </a:cubicBezTo>
                  <a:cubicBezTo>
                    <a:pt x="57" y="454"/>
                    <a:pt x="57" y="454"/>
                    <a:pt x="57" y="454"/>
                  </a:cubicBezTo>
                  <a:cubicBezTo>
                    <a:pt x="50" y="454"/>
                    <a:pt x="44" y="448"/>
                    <a:pt x="44" y="441"/>
                  </a:cubicBezTo>
                  <a:cubicBezTo>
                    <a:pt x="44" y="94"/>
                    <a:pt x="44" y="94"/>
                    <a:pt x="44" y="94"/>
                  </a:cubicBezTo>
                  <a:cubicBezTo>
                    <a:pt x="77" y="62"/>
                    <a:pt x="77" y="62"/>
                    <a:pt x="77" y="62"/>
                  </a:cubicBezTo>
                  <a:cubicBezTo>
                    <a:pt x="109" y="94"/>
                    <a:pt x="109" y="94"/>
                    <a:pt x="109" y="94"/>
                  </a:cubicBezTo>
                  <a:lnTo>
                    <a:pt x="109" y="4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" name="Group 19"/>
          <p:cNvGrpSpPr/>
          <p:nvPr/>
        </p:nvGrpSpPr>
        <p:grpSpPr>
          <a:xfrm>
            <a:off x="4467776" y="2395266"/>
            <a:ext cx="796103" cy="591260"/>
            <a:chOff x="4467776" y="2395266"/>
            <a:chExt cx="796103" cy="591260"/>
          </a:xfrm>
        </p:grpSpPr>
        <p:sp>
          <p:nvSpPr>
            <p:cNvPr id="20" name="Freeform 20"/>
            <p:cNvSpPr/>
            <p:nvPr/>
          </p:nvSpPr>
          <p:spPr>
            <a:xfrm>
              <a:off x="4749694" y="2658487"/>
              <a:ext cx="231331" cy="243277"/>
            </a:xfrm>
            <a:custGeom>
              <a:rect l="l" t="t" r="r" b="b"/>
              <a:pathLst>
                <a:path w="265" h="281">
                  <a:moveTo>
                    <a:pt x="0" y="131"/>
                  </a:moveTo>
                  <a:lnTo>
                    <a:pt x="38" y="169"/>
                  </a:lnTo>
                  <a:lnTo>
                    <a:pt x="107" y="102"/>
                  </a:lnTo>
                  <a:lnTo>
                    <a:pt x="105" y="281"/>
                  </a:lnTo>
                  <a:lnTo>
                    <a:pt x="159" y="281"/>
                  </a:lnTo>
                  <a:lnTo>
                    <a:pt x="159" y="102"/>
                  </a:lnTo>
                  <a:lnTo>
                    <a:pt x="227" y="169"/>
                  </a:lnTo>
                  <a:lnTo>
                    <a:pt x="265" y="131"/>
                  </a:lnTo>
                  <a:lnTo>
                    <a:pt x="132" y="0"/>
                  </a:lnTo>
                  <a:lnTo>
                    <a:pt x="0" y="13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4467776" y="2395266"/>
              <a:ext cx="796103" cy="591260"/>
            </a:xfrm>
            <a:custGeom>
              <a:rect l="l" t="t" r="r" b="b"/>
              <a:pathLst>
                <a:path w="747" h="562">
                  <a:moveTo>
                    <a:pt x="692" y="240"/>
                  </a:moveTo>
                  <a:cubicBezTo>
                    <a:pt x="661" y="210"/>
                    <a:pt x="622" y="191"/>
                    <a:pt x="579" y="186"/>
                  </a:cubicBezTo>
                  <a:cubicBezTo>
                    <a:pt x="574" y="139"/>
                    <a:pt x="554" y="95"/>
                    <a:pt x="520" y="61"/>
                  </a:cubicBezTo>
                  <a:cubicBezTo>
                    <a:pt x="481" y="22"/>
                    <a:pt x="429" y="0"/>
                    <a:pt x="374" y="0"/>
                  </a:cubicBezTo>
                  <a:cubicBezTo>
                    <a:pt x="318" y="0"/>
                    <a:pt x="267" y="22"/>
                    <a:pt x="228" y="61"/>
                  </a:cubicBezTo>
                  <a:cubicBezTo>
                    <a:pt x="193" y="95"/>
                    <a:pt x="173" y="139"/>
                    <a:pt x="168" y="186"/>
                  </a:cubicBezTo>
                  <a:cubicBezTo>
                    <a:pt x="125" y="191"/>
                    <a:pt x="86" y="210"/>
                    <a:pt x="55" y="240"/>
                  </a:cubicBezTo>
                  <a:cubicBezTo>
                    <a:pt x="20" y="276"/>
                    <a:pt x="0" y="323"/>
                    <a:pt x="0" y="374"/>
                  </a:cubicBezTo>
                  <a:cubicBezTo>
                    <a:pt x="0" y="424"/>
                    <a:pt x="20" y="471"/>
                    <a:pt x="55" y="507"/>
                  </a:cubicBezTo>
                  <a:cubicBezTo>
                    <a:pt x="91" y="542"/>
                    <a:pt x="138" y="562"/>
                    <a:pt x="189" y="562"/>
                  </a:cubicBezTo>
                  <a:cubicBezTo>
                    <a:pt x="559" y="562"/>
                    <a:pt x="559" y="562"/>
                    <a:pt x="559" y="562"/>
                  </a:cubicBezTo>
                  <a:cubicBezTo>
                    <a:pt x="609" y="562"/>
                    <a:pt x="657" y="542"/>
                    <a:pt x="692" y="507"/>
                  </a:cubicBezTo>
                  <a:cubicBezTo>
                    <a:pt x="728" y="471"/>
                    <a:pt x="747" y="424"/>
                    <a:pt x="747" y="374"/>
                  </a:cubicBezTo>
                  <a:cubicBezTo>
                    <a:pt x="747" y="323"/>
                    <a:pt x="728" y="276"/>
                    <a:pt x="692" y="240"/>
                  </a:cubicBezTo>
                  <a:close/>
                  <a:moveTo>
                    <a:pt x="559" y="518"/>
                  </a:moveTo>
                  <a:cubicBezTo>
                    <a:pt x="189" y="518"/>
                    <a:pt x="189" y="518"/>
                    <a:pt x="189" y="518"/>
                  </a:cubicBezTo>
                  <a:cubicBezTo>
                    <a:pt x="109" y="518"/>
                    <a:pt x="44" y="453"/>
                    <a:pt x="44" y="374"/>
                  </a:cubicBezTo>
                  <a:cubicBezTo>
                    <a:pt x="44" y="294"/>
                    <a:pt x="109" y="229"/>
                    <a:pt x="188" y="229"/>
                  </a:cubicBezTo>
                  <a:cubicBezTo>
                    <a:pt x="211" y="229"/>
                    <a:pt x="211" y="229"/>
                    <a:pt x="211" y="229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207"/>
                    <a:pt x="211" y="207"/>
                    <a:pt x="211" y="207"/>
                  </a:cubicBezTo>
                  <a:cubicBezTo>
                    <a:pt x="211" y="117"/>
                    <a:pt x="284" y="44"/>
                    <a:pt x="374" y="44"/>
                  </a:cubicBezTo>
                  <a:cubicBezTo>
                    <a:pt x="463" y="44"/>
                    <a:pt x="536" y="117"/>
                    <a:pt x="536" y="206"/>
                  </a:cubicBezTo>
                  <a:cubicBezTo>
                    <a:pt x="536" y="207"/>
                    <a:pt x="536" y="207"/>
                    <a:pt x="536" y="207"/>
                  </a:cubicBezTo>
                  <a:cubicBezTo>
                    <a:pt x="536" y="229"/>
                    <a:pt x="536" y="229"/>
                    <a:pt x="536" y="229"/>
                  </a:cubicBezTo>
                  <a:cubicBezTo>
                    <a:pt x="558" y="229"/>
                    <a:pt x="558" y="229"/>
                    <a:pt x="558" y="229"/>
                  </a:cubicBezTo>
                  <a:cubicBezTo>
                    <a:pt x="559" y="229"/>
                    <a:pt x="559" y="229"/>
                    <a:pt x="559" y="229"/>
                  </a:cubicBezTo>
                  <a:cubicBezTo>
                    <a:pt x="639" y="229"/>
                    <a:pt x="704" y="294"/>
                    <a:pt x="704" y="374"/>
                  </a:cubicBezTo>
                  <a:cubicBezTo>
                    <a:pt x="704" y="453"/>
                    <a:pt x="639" y="518"/>
                    <a:pt x="559" y="518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2" name="Freeform 22"/>
          <p:cNvSpPr/>
          <p:nvPr/>
        </p:nvSpPr>
        <p:spPr>
          <a:xfrm>
            <a:off x="7193681" y="2398079"/>
            <a:ext cx="691461" cy="585635"/>
          </a:xfrm>
          <a:custGeom>
            <a:rect l="l" t="t" r="r" b="b"/>
            <a:pathLst>
              <a:path w="746" h="638">
                <a:moveTo>
                  <a:pt x="689" y="125"/>
                </a:moveTo>
                <a:cubicBezTo>
                  <a:pt x="552" y="125"/>
                  <a:pt x="552" y="125"/>
                  <a:pt x="552" y="125"/>
                </a:cubicBezTo>
                <a:cubicBezTo>
                  <a:pt x="552" y="57"/>
                  <a:pt x="552" y="57"/>
                  <a:pt x="552" y="57"/>
                </a:cubicBezTo>
                <a:cubicBezTo>
                  <a:pt x="552" y="26"/>
                  <a:pt x="526" y="0"/>
                  <a:pt x="495" y="0"/>
                </a:cubicBezTo>
                <a:cubicBezTo>
                  <a:pt x="253" y="0"/>
                  <a:pt x="253" y="0"/>
                  <a:pt x="253" y="0"/>
                </a:cubicBezTo>
                <a:cubicBezTo>
                  <a:pt x="221" y="0"/>
                  <a:pt x="196" y="26"/>
                  <a:pt x="196" y="57"/>
                </a:cubicBezTo>
                <a:cubicBezTo>
                  <a:pt x="196" y="125"/>
                  <a:pt x="196" y="125"/>
                  <a:pt x="196" y="125"/>
                </a:cubicBezTo>
                <a:cubicBezTo>
                  <a:pt x="57" y="125"/>
                  <a:pt x="57" y="125"/>
                  <a:pt x="57" y="125"/>
                </a:cubicBezTo>
                <a:cubicBezTo>
                  <a:pt x="25" y="125"/>
                  <a:pt x="0" y="151"/>
                  <a:pt x="0" y="182"/>
                </a:cubicBezTo>
                <a:cubicBezTo>
                  <a:pt x="0" y="581"/>
                  <a:pt x="0" y="581"/>
                  <a:pt x="0" y="581"/>
                </a:cubicBezTo>
                <a:cubicBezTo>
                  <a:pt x="0" y="612"/>
                  <a:pt x="25" y="638"/>
                  <a:pt x="57" y="638"/>
                </a:cubicBezTo>
                <a:cubicBezTo>
                  <a:pt x="689" y="638"/>
                  <a:pt x="689" y="638"/>
                  <a:pt x="689" y="638"/>
                </a:cubicBezTo>
                <a:cubicBezTo>
                  <a:pt x="721" y="638"/>
                  <a:pt x="746" y="612"/>
                  <a:pt x="746" y="581"/>
                </a:cubicBezTo>
                <a:cubicBezTo>
                  <a:pt x="746" y="182"/>
                  <a:pt x="746" y="182"/>
                  <a:pt x="746" y="182"/>
                </a:cubicBezTo>
                <a:cubicBezTo>
                  <a:pt x="746" y="151"/>
                  <a:pt x="721" y="125"/>
                  <a:pt x="689" y="125"/>
                </a:cubicBezTo>
                <a:close/>
                <a:moveTo>
                  <a:pt x="239" y="57"/>
                </a:moveTo>
                <a:cubicBezTo>
                  <a:pt x="239" y="50"/>
                  <a:pt x="245" y="44"/>
                  <a:pt x="253" y="44"/>
                </a:cubicBezTo>
                <a:cubicBezTo>
                  <a:pt x="495" y="44"/>
                  <a:pt x="495" y="44"/>
                  <a:pt x="495" y="44"/>
                </a:cubicBezTo>
                <a:cubicBezTo>
                  <a:pt x="502" y="44"/>
                  <a:pt x="508" y="50"/>
                  <a:pt x="508" y="57"/>
                </a:cubicBezTo>
                <a:cubicBezTo>
                  <a:pt x="508" y="125"/>
                  <a:pt x="508" y="125"/>
                  <a:pt x="508" y="125"/>
                </a:cubicBezTo>
                <a:cubicBezTo>
                  <a:pt x="239" y="125"/>
                  <a:pt x="239" y="125"/>
                  <a:pt x="239" y="125"/>
                </a:cubicBezTo>
                <a:lnTo>
                  <a:pt x="239" y="57"/>
                </a:lnTo>
                <a:close/>
                <a:moveTo>
                  <a:pt x="57" y="169"/>
                </a:moveTo>
                <a:cubicBezTo>
                  <a:pt x="689" y="169"/>
                  <a:pt x="689" y="169"/>
                  <a:pt x="689" y="169"/>
                </a:cubicBezTo>
                <a:cubicBezTo>
                  <a:pt x="697" y="169"/>
                  <a:pt x="703" y="175"/>
                  <a:pt x="703" y="182"/>
                </a:cubicBezTo>
                <a:cubicBezTo>
                  <a:pt x="703" y="295"/>
                  <a:pt x="703" y="295"/>
                  <a:pt x="703" y="295"/>
                </a:cubicBezTo>
                <a:cubicBezTo>
                  <a:pt x="545" y="295"/>
                  <a:pt x="545" y="295"/>
                  <a:pt x="545" y="295"/>
                </a:cubicBezTo>
                <a:cubicBezTo>
                  <a:pt x="545" y="267"/>
                  <a:pt x="545" y="267"/>
                  <a:pt x="545" y="267"/>
                </a:cubicBezTo>
                <a:cubicBezTo>
                  <a:pt x="501" y="267"/>
                  <a:pt x="501" y="267"/>
                  <a:pt x="501" y="267"/>
                </a:cubicBezTo>
                <a:cubicBezTo>
                  <a:pt x="501" y="295"/>
                  <a:pt x="501" y="295"/>
                  <a:pt x="501" y="295"/>
                </a:cubicBezTo>
                <a:cubicBezTo>
                  <a:pt x="245" y="295"/>
                  <a:pt x="245" y="295"/>
                  <a:pt x="245" y="295"/>
                </a:cubicBezTo>
                <a:cubicBezTo>
                  <a:pt x="245" y="266"/>
                  <a:pt x="245" y="266"/>
                  <a:pt x="245" y="266"/>
                </a:cubicBezTo>
                <a:cubicBezTo>
                  <a:pt x="201" y="266"/>
                  <a:pt x="201" y="266"/>
                  <a:pt x="201" y="266"/>
                </a:cubicBezTo>
                <a:cubicBezTo>
                  <a:pt x="201" y="295"/>
                  <a:pt x="201" y="295"/>
                  <a:pt x="201" y="295"/>
                </a:cubicBezTo>
                <a:cubicBezTo>
                  <a:pt x="43" y="295"/>
                  <a:pt x="43" y="295"/>
                  <a:pt x="43" y="295"/>
                </a:cubicBezTo>
                <a:cubicBezTo>
                  <a:pt x="43" y="182"/>
                  <a:pt x="43" y="182"/>
                  <a:pt x="43" y="182"/>
                </a:cubicBezTo>
                <a:cubicBezTo>
                  <a:pt x="43" y="175"/>
                  <a:pt x="49" y="169"/>
                  <a:pt x="57" y="169"/>
                </a:cubicBezTo>
                <a:close/>
                <a:moveTo>
                  <a:pt x="689" y="594"/>
                </a:moveTo>
                <a:cubicBezTo>
                  <a:pt x="57" y="594"/>
                  <a:pt x="57" y="594"/>
                  <a:pt x="57" y="594"/>
                </a:cubicBezTo>
                <a:cubicBezTo>
                  <a:pt x="49" y="594"/>
                  <a:pt x="43" y="588"/>
                  <a:pt x="43" y="581"/>
                </a:cubicBezTo>
                <a:cubicBezTo>
                  <a:pt x="43" y="338"/>
                  <a:pt x="43" y="338"/>
                  <a:pt x="43" y="338"/>
                </a:cubicBezTo>
                <a:cubicBezTo>
                  <a:pt x="201" y="338"/>
                  <a:pt x="201" y="338"/>
                  <a:pt x="201" y="338"/>
                </a:cubicBezTo>
                <a:cubicBezTo>
                  <a:pt x="201" y="368"/>
                  <a:pt x="201" y="368"/>
                  <a:pt x="201" y="368"/>
                </a:cubicBezTo>
                <a:cubicBezTo>
                  <a:pt x="245" y="368"/>
                  <a:pt x="245" y="368"/>
                  <a:pt x="245" y="368"/>
                </a:cubicBezTo>
                <a:cubicBezTo>
                  <a:pt x="245" y="338"/>
                  <a:pt x="245" y="338"/>
                  <a:pt x="245" y="338"/>
                </a:cubicBezTo>
                <a:cubicBezTo>
                  <a:pt x="501" y="338"/>
                  <a:pt x="501" y="338"/>
                  <a:pt x="501" y="338"/>
                </a:cubicBezTo>
                <a:cubicBezTo>
                  <a:pt x="501" y="369"/>
                  <a:pt x="501" y="369"/>
                  <a:pt x="501" y="369"/>
                </a:cubicBezTo>
                <a:cubicBezTo>
                  <a:pt x="545" y="369"/>
                  <a:pt x="545" y="369"/>
                  <a:pt x="545" y="369"/>
                </a:cubicBezTo>
                <a:cubicBezTo>
                  <a:pt x="545" y="338"/>
                  <a:pt x="545" y="338"/>
                  <a:pt x="545" y="338"/>
                </a:cubicBezTo>
                <a:cubicBezTo>
                  <a:pt x="703" y="338"/>
                  <a:pt x="703" y="338"/>
                  <a:pt x="703" y="338"/>
                </a:cubicBezTo>
                <a:cubicBezTo>
                  <a:pt x="703" y="581"/>
                  <a:pt x="703" y="581"/>
                  <a:pt x="703" y="581"/>
                </a:cubicBezTo>
                <a:cubicBezTo>
                  <a:pt x="703" y="588"/>
                  <a:pt x="697" y="594"/>
                  <a:pt x="689" y="594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0" y="0"/>
            <a:ext cx="0" cy="0"/>
          </a:xfrm>
        </p:grpSpPr>
        <p:sp>
          <p:nvSpPr>
            <p:cNvPr id="24" name="Freeform 24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513" h="214">
                  <a:moveTo>
                    <a:pt x="348" y="0"/>
                  </a:moveTo>
                  <a:lnTo>
                    <a:pt x="210" y="139"/>
                  </a:lnTo>
                  <a:lnTo>
                    <a:pt x="119" y="48"/>
                  </a:lnTo>
                  <a:lnTo>
                    <a:pt x="0" y="166"/>
                  </a:lnTo>
                  <a:lnTo>
                    <a:pt x="38" y="202"/>
                  </a:lnTo>
                  <a:lnTo>
                    <a:pt x="119" y="123"/>
                  </a:lnTo>
                  <a:lnTo>
                    <a:pt x="210" y="214"/>
                  </a:lnTo>
                  <a:lnTo>
                    <a:pt x="348" y="76"/>
                  </a:lnTo>
                  <a:lnTo>
                    <a:pt x="475" y="202"/>
                  </a:lnTo>
                  <a:lnTo>
                    <a:pt x="513" y="165"/>
                  </a:lnTo>
                  <a:lnTo>
                    <a:pt x="34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 flipH="1">
              <a:off x="0" y="0"/>
              <a:ext cx="0" cy="0"/>
            </a:xfrm>
            <a:custGeom>
              <a:rect l="l" t="t" r="r" b="b"/>
              <a:pathLst>
                <a:path w="912" h="771">
                  <a:moveTo>
                    <a:pt x="912" y="54"/>
                  </a:moveTo>
                  <a:lnTo>
                    <a:pt x="912" y="0"/>
                  </a:lnTo>
                  <a:lnTo>
                    <a:pt x="2" y="0"/>
                  </a:lnTo>
                  <a:lnTo>
                    <a:pt x="2" y="54"/>
                  </a:lnTo>
                  <a:lnTo>
                    <a:pt x="30" y="54"/>
                  </a:lnTo>
                  <a:lnTo>
                    <a:pt x="30" y="541"/>
                  </a:lnTo>
                  <a:lnTo>
                    <a:pt x="0" y="541"/>
                  </a:lnTo>
                  <a:lnTo>
                    <a:pt x="0" y="594"/>
                  </a:lnTo>
                  <a:lnTo>
                    <a:pt x="30" y="594"/>
                  </a:lnTo>
                  <a:lnTo>
                    <a:pt x="30" y="595"/>
                  </a:lnTo>
                  <a:lnTo>
                    <a:pt x="429" y="595"/>
                  </a:lnTo>
                  <a:lnTo>
                    <a:pt x="429" y="718"/>
                  </a:lnTo>
                  <a:lnTo>
                    <a:pt x="367" y="718"/>
                  </a:lnTo>
                  <a:lnTo>
                    <a:pt x="367" y="771"/>
                  </a:lnTo>
                  <a:lnTo>
                    <a:pt x="545" y="771"/>
                  </a:lnTo>
                  <a:lnTo>
                    <a:pt x="545" y="718"/>
                  </a:lnTo>
                  <a:lnTo>
                    <a:pt x="482" y="718"/>
                  </a:lnTo>
                  <a:lnTo>
                    <a:pt x="482" y="595"/>
                  </a:lnTo>
                  <a:lnTo>
                    <a:pt x="885" y="595"/>
                  </a:lnTo>
                  <a:lnTo>
                    <a:pt x="885" y="594"/>
                  </a:lnTo>
                  <a:lnTo>
                    <a:pt x="911" y="594"/>
                  </a:lnTo>
                  <a:lnTo>
                    <a:pt x="911" y="541"/>
                  </a:lnTo>
                  <a:lnTo>
                    <a:pt x="885" y="541"/>
                  </a:lnTo>
                  <a:lnTo>
                    <a:pt x="885" y="54"/>
                  </a:lnTo>
                  <a:lnTo>
                    <a:pt x="912" y="54"/>
                  </a:lnTo>
                  <a:close/>
                  <a:moveTo>
                    <a:pt x="83" y="541"/>
                  </a:moveTo>
                  <a:lnTo>
                    <a:pt x="83" y="55"/>
                  </a:lnTo>
                  <a:lnTo>
                    <a:pt x="832" y="55"/>
                  </a:lnTo>
                  <a:lnTo>
                    <a:pt x="832" y="541"/>
                  </a:lnTo>
                  <a:lnTo>
                    <a:pt x="83" y="54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FFD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麻醉药物追溯的信息化系统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00" r="-10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414570" y="2954902"/>
            <a:ext cx="6210770" cy="770514"/>
          </a:xfrm>
          <a:prstGeom prst="rect">
            <a:avLst/>
          </a:prstGeom>
        </p:spPr>
        <p:txBody>
          <a:bodyPr wrap="square" lIns="85725" tIns="85725" rIns="47625" bIns="85725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ct val="0"/>
              </a:spcBef>
              <a:defRPr/>
            </a:pPr>
            <a:r>
              <a:rPr lang="en-US" sz="3825">
                <a:solidFill>
                  <a:srgbClr val="2C3F55"/>
                </a:solidFill>
                <a:latin typeface="Microsoft Yahei"/>
                <a:ea typeface="Microsoft Yahei"/>
                <a:cs typeface="Microsoft Yahei"/>
              </a:rPr>
              <a:t>手术室麻醉药物的管理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381415" y="2276490"/>
            <a:ext cx="1851477" cy="2425477"/>
            <a:chOff x="1381415" y="2276490"/>
            <a:chExt cx="1851477" cy="2425477"/>
          </a:xfrm>
        </p:grpSpPr>
        <p:sp>
          <p:nvSpPr>
            <p:cNvPr id="4" name="TextBox 4"/>
            <p:cNvSpPr txBox="1"/>
            <p:nvPr/>
          </p:nvSpPr>
          <p:spPr>
            <a:xfrm>
              <a:off x="1381415" y="2276490"/>
              <a:ext cx="1851477" cy="2425477"/>
            </a:xfrm>
            <a:prstGeom prst="rect">
              <a:avLst/>
            </a:prstGeom>
          </p:spPr>
          <p:txBody>
            <a:bodyPr wrap="square" lIns="85725" tIns="38100" rIns="85725" bIns="3810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7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https://d.book118.com/515020110203011043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65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2024-09-05T09:32:41.053</cp:lastPrinted>
  <dcterms:created xsi:type="dcterms:W3CDTF">2024-09-05T01:32:41Z</dcterms:created>
  <dcterms:modified xsi:type="dcterms:W3CDTF">2024-09-05T01:32:43Z</dcterms:modified>
</cp:coreProperties>
</file>