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5E16E8F-581E-40BF-A2EB-3E34CEF841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A7E52E-4E29-4D01-83C3-983C80B68B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7200C26-8F3C-4357-AAAE-1655F0F60C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FCE7A32-7527-4C00-90C3-8912AF3A42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4FC5FDE-C881-471C-9010-2540A8C1342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26192DB-AA5C-47A0-ABF3-FDF06716822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8280283-4FDB-4323-B5C9-50330AB1CB9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CFE264F-82EE-48F7-9471-09579AE391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F0748A-42AC-4C7C-80CC-D16BF2B392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DE1815-0099-4C4C-AE07-AF98FF79BB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906847-D52B-4BC6-8379-D47CAC2C07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19.jpeg" /><Relationship Id="rId6"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5100332123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基层工会经费收支管理办法</a:t>
            </a:r>
          </a:p>
        </p:txBody>
      </p:sp>
      <p:sp>
        <p:nvSpPr>
          <p:cNvPr id="3" name="TextBox 3"/>
          <p:cNvSpPr txBox="1"/>
          <p:nvPr/>
        </p:nvSpPr>
        <p:spPr>
          <a:xfrm>
            <a:off x="1245134" y="4864418"/>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汇报人：AA</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3575937" y="4864418"/>
            <a:ext cx="2749581"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2024-01-29</a:t>
            </a:r>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经费收支管理概述</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收入管理</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支出管理</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监督检查机制建立</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信息化应用与提升</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总结与展望</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01</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经费收支管理概述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经费收支定义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基层工会的经费收支是指工会组织的资金流入和流出活动，包括会员会费、捐赠、政府补助、投资收益等收入，以及开展工会活动、支付职工薪酬、购置固定资产等支出。</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管理目的</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规范基层工会经费的收支管理，保障工会资产的安全完整，促进工会财务活动的合法合规，提高工会经费使用效益，更好地服务广大会员和职工群众。</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18844" r="1884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经费收支定义与目的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基层工会经费收支管理应遵循“量入为出、收支平衡、略有结余”的原则，确保工会经费的合理有效使用。</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管理原则</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根据《中华人民共和国工会法》、《中国工会章程》等相关法律法规和制度规定，结合基层工会实际情况，制定本管理办法。</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政策依据</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管理原则及政策依据</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4" name="Picture 4"/>
          <p:cNvPicPr>
            <a:picLocks noChangeAspect="1"/>
          </p:cNvPicPr>
          <p:nvPr/>
        </p:nvPicPr>
        <p:blipFill>
          <a:blip r:embed="rId2">
            <a:alphaModFix/>
          </a:blip>
          <a:srcRect l="23500" r="23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适用范围</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本办法适用于各级基层工会的经费收支管理活动。</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对象分类</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根据经费来源和使用范围的不同，将基层工会经费分为会员会费、捐赠收入、政府补助收入、投资收益等不同类别，并分别制定相应的收支管理规定。</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适用范围及对象分类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02</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收入管理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收入来源及渠道</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会费收入</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工会会员按照会员章程缴纳的会费。</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拨缴经费收入</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建立工会组织的单位按照每月全部职工工资总额的百分之二向工会拨缴的经费，或上级工会委托税务机关代收工会经费后按规定比例转拨基层工会的经费。</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上级工会给予的补助款项。</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上级补助收入</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9" name="Picture 9"/>
          <p:cNvPicPr>
            <a:picLocks noChangeAspect="1"/>
          </p:cNvPicPr>
          <p:nvPr/>
        </p:nvPicPr>
        <p:blipFill>
          <a:blip r:embed="rId2"/>
          <a:srcRect l="13792" r="137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政府补助收入</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15" name="Picture 15"/>
          <p:cNvPicPr>
            <a:picLocks noChangeAspect="1"/>
          </p:cNvPicPr>
          <p:nvPr/>
        </p:nvPicPr>
        <p:blipFill>
          <a:blip r:embed="rId3"/>
          <a:srcRect l="16750" r="167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事业收入</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20" name="Picture 20"/>
          <p:cNvPicPr>
            <a:picLocks noChangeAspect="1"/>
          </p:cNvPicPr>
          <p:nvPr/>
        </p:nvPicPr>
        <p:blipFill>
          <a:blip r:embed="rId4"/>
          <a:srcRect l="5542" r="554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各级人民政府按照《工会法》和国家的有关规定给予工会的补助款项。</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独立核算的工会附属事业单位上缴的收入和非独立核算的附属事业单位的各项事业收入。</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收入来源及渠道</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工会对外投资发生的损益。</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投资收益</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除上述以外的各项收入，如银行存款利息、接受捐赠收入等。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其他收入</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收入来源及渠道</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所有收入必须纳入工会账户统一管理，不得私设“小金库”或账外账。</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对于各项收入的确认，必须以实际收到或应当收到的款项为准，确保收入的准确性和完整性。</a:t>
            </a:r>
          </a:p>
        </p:txBody>
      </p:sp>
      <p:pic>
        <p:nvPicPr>
          <p:cNvPr id="7" name="Picture 7"/>
          <p:cNvPicPr>
            <a:picLocks noChangeAspect="1"/>
          </p:cNvPicPr>
          <p:nvPr/>
        </p:nvPicPr>
        <p:blipFill>
          <a:blip r:embed="rId2"/>
          <a:srcRect l="5482" r="5482"/>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6089" r="6089"/>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2400" r="2400"/>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严格按照《工会会计制度》的要求，对各项收入进行核算和确认。</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收入核算与确认</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4919" r="14919"/>
          <a:stretch>
            <a:fillRect/>
          </a:stretch>
        </p:blipFill>
        <p:spPr>
          <a:xfrm>
            <a:off x="882858" y="1563009"/>
            <a:ext cx="2465519" cy="2459823"/>
          </a:xfrm>
          <a:prstGeom prst="rect">
            <a:avLst/>
          </a:prstGeom>
        </p:spPr>
      </p:pic>
      <p:pic>
        <p:nvPicPr>
          <p:cNvPr id="3" name="Picture 3"/>
          <p:cNvPicPr>
            <a:picLocks noChangeAspect="1"/>
          </p:cNvPicPr>
          <p:nvPr/>
        </p:nvPicPr>
        <p:blipFill>
          <a:blip r:embed="rId3"/>
          <a:srcRect t="781" b="781"/>
          <a:stretch>
            <a:fillRect/>
          </a:stretch>
        </p:blipFill>
        <p:spPr>
          <a:xfrm>
            <a:off x="3561054" y="1563009"/>
            <a:ext cx="2465519" cy="2459823"/>
          </a:xfrm>
          <a:prstGeom prst="rect">
            <a:avLst/>
          </a:prstGeom>
        </p:spPr>
      </p:pic>
      <p:pic>
        <p:nvPicPr>
          <p:cNvPr id="4" name="Picture 4"/>
          <p:cNvPicPr>
            <a:picLocks noChangeAspect="1"/>
          </p:cNvPicPr>
          <p:nvPr/>
        </p:nvPicPr>
        <p:blipFill>
          <a:blip r:embed="rId4"/>
          <a:srcRect l="15002" r="15002"/>
          <a:stretch>
            <a:fillRect/>
          </a:stretch>
        </p:blipFill>
        <p:spPr>
          <a:xfrm>
            <a:off x="6239251" y="1563009"/>
            <a:ext cx="2465519" cy="2459823"/>
          </a:xfrm>
          <a:prstGeom prst="rect">
            <a:avLst/>
          </a:prstGeom>
        </p:spPr>
      </p:pic>
      <p:pic>
        <p:nvPicPr>
          <p:cNvPr id="5" name="Picture 5"/>
          <p:cNvPicPr>
            <a:picLocks noChangeAspect="1"/>
          </p:cNvPicPr>
          <p:nvPr/>
        </p:nvPicPr>
        <p:blipFill>
          <a:blip r:embed="rId5"/>
          <a:srcRect l="13583" r="13583"/>
          <a:stretch>
            <a:fillRect/>
          </a:stretch>
        </p:blipFill>
        <p:spPr>
          <a:xfrm>
            <a:off x="8917448" y="1563009"/>
            <a:ext cx="2465519" cy="2459823"/>
          </a:xfrm>
          <a:prstGeom prst="rect">
            <a:avLst/>
          </a:prstGeom>
        </p:spPr>
      </p:pic>
      <p:sp>
        <p:nvSpPr>
          <p:cNvPr id="6" name="AutoShape 6"/>
          <p:cNvSpPr/>
          <p:nvPr/>
        </p:nvSpPr>
        <p:spPr>
          <a:xfrm>
            <a:off x="1401243" y="3336168"/>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4079439" y="3336168"/>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9466032" y="3336168"/>
            <a:ext cx="1368351" cy="146042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757636" y="3336168"/>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907981" y="5054414"/>
            <a:ext cx="2415273" cy="1117978"/>
          </a:xfrm>
          <a:prstGeom prst="rect">
            <a:avLst/>
          </a:prstGeom>
          <a:noFill/>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工会必须建立严格的票据管理制度，确保票据的合法、真实和完整性。</a:t>
            </a:r>
            <a:endParaRPr lang="en-US" sz="1100"/>
          </a:p>
        </p:txBody>
      </p:sp>
      <p:sp>
        <p:nvSpPr>
          <p:cNvPr id="11" name="AutoShape 11"/>
          <p:cNvSpPr/>
          <p:nvPr/>
        </p:nvSpPr>
        <p:spPr>
          <a:xfrm>
            <a:off x="3586178" y="5054414"/>
            <a:ext cx="2415273" cy="1118235"/>
          </a:xfrm>
          <a:prstGeom prst="rect">
            <a:avLst/>
          </a:prstGeom>
          <a:noFill/>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所有收入必须开具正规的发票或收据，并加盖工会财务专用章。</a:t>
            </a:r>
            <a:endParaRPr lang="en-US" sz="1100"/>
          </a:p>
        </p:txBody>
      </p:sp>
      <p:sp>
        <p:nvSpPr>
          <p:cNvPr id="12" name="AutoShape 12"/>
          <p:cNvSpPr/>
          <p:nvPr/>
        </p:nvSpPr>
        <p:spPr>
          <a:xfrm>
            <a:off x="6264374" y="5054414"/>
            <a:ext cx="2415273" cy="1118235"/>
          </a:xfrm>
          <a:prstGeom prst="rect">
            <a:avLst/>
          </a:prstGeom>
          <a:noFill/>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票据的开具、使用和保管必须符合国家和工会的有关规定，严禁使用虚假票据或违规使用票据。</a:t>
            </a:r>
            <a:endParaRPr lang="en-US" sz="1100"/>
          </a:p>
        </p:txBody>
      </p:sp>
      <p:sp>
        <p:nvSpPr>
          <p:cNvPr id="13" name="AutoShape 13"/>
          <p:cNvSpPr/>
          <p:nvPr/>
        </p:nvSpPr>
        <p:spPr>
          <a:xfrm>
            <a:off x="8942570" y="5054414"/>
            <a:ext cx="2415273" cy="1118235"/>
          </a:xfrm>
          <a:prstGeom prst="rect">
            <a:avLst/>
          </a:prstGeom>
          <a:noFill/>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对于遗失或损坏的票据，必须及时报告并按照规定程序进行处理。</a:t>
            </a:r>
            <a:endParaRPr lang="en-US" sz="1100"/>
          </a:p>
        </p:txBody>
      </p:sp>
      <p:sp>
        <p:nvSpPr>
          <p:cNvPr id="14" name="TextBox 14"/>
          <p:cNvSpPr txBox="1"/>
          <p:nvPr/>
        </p:nvSpPr>
        <p:spPr>
          <a:xfrm>
            <a:off x="1431442" y="3725383"/>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15" name="TextBox 15"/>
          <p:cNvSpPr txBox="1"/>
          <p:nvPr/>
        </p:nvSpPr>
        <p:spPr>
          <a:xfrm>
            <a:off x="4111824"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16" name="TextBox 16"/>
          <p:cNvSpPr txBox="1"/>
          <p:nvPr/>
        </p:nvSpPr>
        <p:spPr>
          <a:xfrm>
            <a:off x="6790020"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17" name="TextBox 17"/>
          <p:cNvSpPr txBox="1"/>
          <p:nvPr/>
        </p:nvSpPr>
        <p:spPr>
          <a:xfrm>
            <a:off x="9468217"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票据管理与使用规定</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03</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支出管理</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276" r="27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基层工会经费支出应涵盖职工活动、教育培训、困难帮扶、慰问福利等方面。</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根据工会经费规模、会员需求及实际情况，制定合理的支出标准，确保经费使用合规、合理。</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支出范围及标准制定</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标准制定</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支出范围</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https://d.book118.com/515100332123011103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2024-09-12T16:55:25.827</cp:lastPrinted>
  <dcterms:created xsi:type="dcterms:W3CDTF">2024-09-12T08:55:25Z</dcterms:created>
  <dcterms:modified xsi:type="dcterms:W3CDTF">2024-09-12T08:55:27Z</dcterms:modified>
</cp:coreProperties>
</file>