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4C55F9C-7DC7-4C9E-9419-0A5C916289A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2" name="PlaceHolder 1"/>
          <p:cNvSpPr>
            <a:spLocks noGrp="1"/>
          </p:cNvSpPr>
          <p:nvPr>
            <p:ph type="sldImg"/>
          </p:nvPr>
        </p:nvSpPr>
        <p:spPr>
          <a:xfrm>
            <a:off x="685800" y="1143000"/>
            <a:ext cx="5486040" cy="3085920"/>
          </a:xfrm>
          <a:prstGeom prst="rect">
            <a:avLst/>
          </a:prstGeom>
          <a:ln w="0">
            <a:noFill/>
          </a:ln>
        </p:spPr>
      </p:sp>
      <p:sp>
        <p:nvSpPr>
          <p:cNvPr id="37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5" name="PlaceHolder 1"/>
          <p:cNvSpPr>
            <a:spLocks noGrp="1"/>
          </p:cNvSpPr>
          <p:nvPr>
            <p:ph type="sldImg"/>
          </p:nvPr>
        </p:nvSpPr>
        <p:spPr>
          <a:xfrm>
            <a:off x="685800" y="1143000"/>
            <a:ext cx="5486040" cy="3085920"/>
          </a:xfrm>
          <a:prstGeom prst="rect">
            <a:avLst/>
          </a:prstGeom>
          <a:ln w="0">
            <a:noFill/>
          </a:ln>
        </p:spPr>
      </p:sp>
      <p:sp>
        <p:nvSpPr>
          <p:cNvPr id="37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8" name="PlaceHolder 1"/>
          <p:cNvSpPr>
            <a:spLocks noGrp="1"/>
          </p:cNvSpPr>
          <p:nvPr>
            <p:ph type="sldImg"/>
          </p:nvPr>
        </p:nvSpPr>
        <p:spPr>
          <a:xfrm>
            <a:off x="685800" y="1143000"/>
            <a:ext cx="5486040" cy="3085920"/>
          </a:xfrm>
          <a:prstGeom prst="rect">
            <a:avLst/>
          </a:prstGeom>
          <a:ln w="0">
            <a:noFill/>
          </a:ln>
        </p:spPr>
      </p:sp>
      <p:sp>
        <p:nvSpPr>
          <p:cNvPr id="37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1" name="PlaceHolder 1"/>
          <p:cNvSpPr>
            <a:spLocks noGrp="1"/>
          </p:cNvSpPr>
          <p:nvPr>
            <p:ph type="sldImg"/>
          </p:nvPr>
        </p:nvSpPr>
        <p:spPr>
          <a:xfrm>
            <a:off x="685800" y="1143000"/>
            <a:ext cx="5486040" cy="3085920"/>
          </a:xfrm>
          <a:prstGeom prst="rect">
            <a:avLst/>
          </a:prstGeom>
          <a:ln w="0">
            <a:noFill/>
          </a:ln>
        </p:spPr>
      </p:sp>
      <p:sp>
        <p:nvSpPr>
          <p:cNvPr id="38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4" name="PlaceHolder 1"/>
          <p:cNvSpPr>
            <a:spLocks noGrp="1"/>
          </p:cNvSpPr>
          <p:nvPr>
            <p:ph type="sldImg"/>
          </p:nvPr>
        </p:nvSpPr>
        <p:spPr>
          <a:xfrm>
            <a:off x="685800" y="1143000"/>
            <a:ext cx="5486040" cy="3085920"/>
          </a:xfrm>
          <a:prstGeom prst="rect">
            <a:avLst/>
          </a:prstGeom>
          <a:ln w="0">
            <a:noFill/>
          </a:ln>
        </p:spPr>
      </p:sp>
      <p:sp>
        <p:nvSpPr>
          <p:cNvPr id="38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7" name="PlaceHolder 1"/>
          <p:cNvSpPr>
            <a:spLocks noGrp="1"/>
          </p:cNvSpPr>
          <p:nvPr>
            <p:ph type="sldImg"/>
          </p:nvPr>
        </p:nvSpPr>
        <p:spPr>
          <a:xfrm>
            <a:off x="685800" y="1143000"/>
            <a:ext cx="5486040" cy="3085920"/>
          </a:xfrm>
          <a:prstGeom prst="rect">
            <a:avLst/>
          </a:prstGeom>
          <a:ln w="0">
            <a:noFill/>
          </a:ln>
        </p:spPr>
      </p:sp>
      <p:sp>
        <p:nvSpPr>
          <p:cNvPr id="38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0" name="PlaceHolder 1"/>
          <p:cNvSpPr>
            <a:spLocks noGrp="1"/>
          </p:cNvSpPr>
          <p:nvPr>
            <p:ph type="sldImg"/>
          </p:nvPr>
        </p:nvSpPr>
        <p:spPr>
          <a:xfrm>
            <a:off x="685800" y="1143000"/>
            <a:ext cx="5486040" cy="3085920"/>
          </a:xfrm>
          <a:prstGeom prst="rect">
            <a:avLst/>
          </a:prstGeom>
          <a:ln w="0">
            <a:noFill/>
          </a:ln>
        </p:spPr>
      </p:sp>
      <p:sp>
        <p:nvSpPr>
          <p:cNvPr id="39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3" name="PlaceHolder 1"/>
          <p:cNvSpPr>
            <a:spLocks noGrp="1"/>
          </p:cNvSpPr>
          <p:nvPr>
            <p:ph type="sldImg"/>
          </p:nvPr>
        </p:nvSpPr>
        <p:spPr>
          <a:xfrm>
            <a:off x="685800" y="1143000"/>
            <a:ext cx="5486040" cy="3085920"/>
          </a:xfrm>
          <a:prstGeom prst="rect">
            <a:avLst/>
          </a:prstGeom>
          <a:ln w="0">
            <a:noFill/>
          </a:ln>
        </p:spPr>
      </p:sp>
      <p:sp>
        <p:nvSpPr>
          <p:cNvPr id="394"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5"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0A4DE4-B52B-47A5-81F1-2B181B79E4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9D7DF2-96EB-4707-AB9A-608706698D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C3B654-5DDD-4FAF-9959-EBBCE6D641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D0E90E-979E-4CDF-9396-ACEE37E9C5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BF44FC-D2B0-48C5-9E46-11C15A0A40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67B5C0-7794-4BE6-8416-50E5FF83DF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AD28FE-ABB7-497E-BAFC-23DC55EF99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A6D91F-0185-4E76-B30D-6D936B84A8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3E5E94-6F62-447E-9E82-8D8E87B703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00B93A-6A20-4F76-8EC4-95F8623C1D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7B7655-9911-4687-9E6C-A3F78E0DB6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670A806-7800-4348-A625-D6DAB724894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31FAC2C-8C35-4181-84C2-4F84EBD8EEE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3.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5113101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教学培训走上人工智能智慧之路</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人工智能教学培训概述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人工智能在教学培训中的应用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人工智能教学培训的实践案例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人工智能教学培训的挑战与解决方案</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人工智能教学培训的案例分析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人工智能教学培训的未来发展趋势</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人工智能教学培训概述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人工智能教学培训的背景</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人工智能在教育领域的应用正在逐渐增加，教学培训与人工智能结合的重要性愈发凸显。然而，目前人工智能教学培训仍面临着一些挑战，如数据隐私保护、技术普及等问题。</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人工智能教学培训的定义</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深入分析教学培训和人工智能的结合</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人工智能教学培训的概念</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探讨人工智能在教学培训中的具体应用场景</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人工智能技术应用</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评估人工智能教学培训的优缺点</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优势和劣势</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人工智能教学培训的发展趋势</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人工智能技术对教学培训的影响程度</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影响</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人工智能教学培训对教育教学的启示和影响</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启示</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未来人工智能教学培训的发展方向预测</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发展方向</a:t>
            </a:r>
            <a:endParaRPr lang="en-US" sz="3000" b="0" strike="noStrike" spc="-1">
              <a:solidFill>
                <a:srgbClr val="000000"/>
              </a:solidFill>
              <a:latin typeface="Arial"/>
            </a:endParaRPr>
          </a:p>
        </p:txBody>
      </p:sp>
      <p:sp>
        <p:nvSpPr>
          <p:cNvPr id="1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提升教师水平</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提高教学方法</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教学资源共享</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专业知识更新</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信息化进程</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教育信息互联</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网络学习平台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数字化教学资源</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人工智能教学培训的重要意义</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促进教学质量</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提高学习效率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个性化学习</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自适应教学</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未来展望</a:t>
            </a:r>
            <a:endParaRPr lang="en-US" sz="3600" b="0" strike="noStrike" spc="-1">
              <a:solidFill>
                <a:schemeClr val="dk1"/>
              </a:solidFill>
              <a:latin typeface="Arial"/>
            </a:endParaRPr>
          </a:p>
        </p:txBody>
      </p:sp>
      <p:sp>
        <p:nvSpPr>
          <p:cNvPr id="11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虚拟现实技术将进一步融入教学培训领域</a:t>
            </a:r>
            <a:endParaRPr lang="en-US" sz="1500" b="0" strike="noStrike" spc="-1">
              <a:solidFill>
                <a:srgbClr val="000000"/>
              </a:solidFill>
              <a:latin typeface="Arial"/>
            </a:endParaRPr>
          </a:p>
        </p:txBody>
      </p:sp>
      <p:sp>
        <p:nvSpPr>
          <p:cNvPr id="11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虚拟现实技术融入</a:t>
            </a:r>
            <a:endParaRPr lang="en-US" sz="2200" b="0" strike="noStrike" spc="-1">
              <a:solidFill>
                <a:srgbClr val="000000"/>
              </a:solidFill>
              <a:latin typeface="Arial"/>
            </a:endParaRPr>
          </a:p>
        </p:txBody>
      </p:sp>
      <p:sp>
        <p:nvSpPr>
          <p:cNvPr id="11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个性化学习路径设计将成为主流</a:t>
            </a:r>
            <a:endParaRPr lang="en-US" sz="1500" b="0" strike="noStrike" spc="-1">
              <a:solidFill>
                <a:srgbClr val="000000"/>
              </a:solidFill>
              <a:latin typeface="Arial"/>
            </a:endParaRPr>
          </a:p>
        </p:txBody>
      </p:sp>
      <p:sp>
        <p:nvSpPr>
          <p:cNvPr id="12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个性化学习</a:t>
            </a:r>
            <a:endParaRPr lang="en-US" sz="2200" b="0" strike="noStrike" spc="-1">
              <a:solidFill>
                <a:srgbClr val="000000"/>
              </a:solidFill>
              <a:latin typeface="Arial"/>
            </a:endParaRPr>
          </a:p>
        </p:txBody>
      </p:sp>
      <p:sp>
        <p:nvSpPr>
          <p:cNvPr id="12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倡导学生自主学习，培养自主性</a:t>
            </a:r>
            <a:endParaRPr lang="en-US" sz="1500" b="0" strike="noStrike" spc="-1">
              <a:solidFill>
                <a:srgbClr val="000000"/>
              </a:solidFill>
              <a:latin typeface="Arial"/>
            </a:endParaRPr>
          </a:p>
        </p:txBody>
      </p:sp>
      <p:sp>
        <p:nvSpPr>
          <p:cNvPr id="12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自主学习</a:t>
            </a:r>
            <a:endParaRPr lang="en-US" sz="2200" b="0" strike="noStrike" spc="-1">
              <a:solidFill>
                <a:srgbClr val="000000"/>
              </a:solidFill>
              <a:latin typeface="Arial"/>
            </a:endParaRPr>
          </a:p>
        </p:txBody>
      </p:sp>
      <p:sp>
        <p:nvSpPr>
          <p:cNvPr id="12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人工智能在教学培训中的应用</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个性化学习</a:t>
            </a:r>
            <a:endParaRPr lang="en-US" sz="3500" b="0" strike="noStrike" spc="-1">
              <a:solidFill>
                <a:srgbClr val="000000"/>
              </a:solidFill>
              <a:latin typeface="Arial"/>
            </a:endParaRPr>
          </a:p>
        </p:txBody>
      </p:sp>
      <p:sp>
        <p:nvSpPr>
          <p:cNvPr id="13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个性化学习是利用人工智能技术实现个性化教学的方式。智能化学习系统的优势在于能够根据学生的个性化需求和学习习惯进行调整，从而提高学习效果。个性化学习对学生学习效果的影响是显著的，能够激发学生学习的兴趣，提升学习效率。</a:t>
            </a:r>
            <a:endParaRPr lang="en-US" sz="2500" b="0" strike="noStrike" spc="-1">
              <a:solidFill>
                <a:srgbClr val="000000"/>
              </a:solidFill>
              <a:latin typeface="Arial"/>
            </a:endParaRPr>
          </a:p>
        </p:txBody>
      </p:sp>
      <p:sp>
        <p:nvSpPr>
          <p:cNvPr id="13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智能教辅</a:t>
            </a:r>
            <a:endParaRPr lang="en-US" sz="3600" b="0" strike="noStrike" spc="-1">
              <a:solidFill>
                <a:schemeClr val="dk1"/>
              </a:solidFill>
              <a:latin typeface="Arial"/>
            </a:endParaRPr>
          </a:p>
        </p:txBody>
      </p:sp>
      <p:sp>
        <p:nvSpPr>
          <p:cNvPr id="13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智能教辅的概念是指利用人工智能技术来辅助教学过程，提高教学效率。</a:t>
            </a:r>
            <a:endParaRPr lang="en-US" sz="1500" b="0" strike="noStrike" spc="-1">
              <a:solidFill>
                <a:srgbClr val="000000"/>
              </a:solidFill>
              <a:latin typeface="Arial"/>
            </a:endParaRPr>
          </a:p>
        </p:txBody>
      </p:sp>
      <p:sp>
        <p:nvSpPr>
          <p:cNvPr id="13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概念和作用</a:t>
            </a:r>
            <a:endParaRPr lang="en-US" sz="2200" b="0" strike="noStrike" spc="-1">
              <a:solidFill>
                <a:srgbClr val="000000"/>
              </a:solidFill>
              <a:latin typeface="Arial"/>
            </a:endParaRPr>
          </a:p>
        </p:txBody>
      </p:sp>
      <p:sp>
        <p:nvSpPr>
          <p:cNvPr id="13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智能教辅能够为学生提供个性化的学习辅助，帮助学生更好地理解知识。</a:t>
            </a:r>
            <a:endParaRPr lang="en-US" sz="1500" b="0" strike="noStrike" spc="-1">
              <a:solidFill>
                <a:srgbClr val="000000"/>
              </a:solidFill>
              <a:latin typeface="Arial"/>
            </a:endParaRPr>
          </a:p>
        </p:txBody>
      </p:sp>
      <p:sp>
        <p:nvSpPr>
          <p:cNvPr id="13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辅助功能</a:t>
            </a:r>
            <a:endParaRPr lang="en-US" sz="2200" b="0" strike="noStrike" spc="-1">
              <a:solidFill>
                <a:srgbClr val="000000"/>
              </a:solidFill>
              <a:latin typeface="Arial"/>
            </a:endParaRPr>
          </a:p>
        </p:txBody>
      </p:sp>
      <p:sp>
        <p:nvSpPr>
          <p:cNvPr id="13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智能教辅的发展趋势是向着智能化、个性化和互动化的方向发展。</a:t>
            </a:r>
            <a:endParaRPr lang="en-US" sz="1500" b="0" strike="noStrike" spc="-1">
              <a:solidFill>
                <a:srgbClr val="000000"/>
              </a:solidFill>
              <a:latin typeface="Arial"/>
            </a:endParaRPr>
          </a:p>
        </p:txBody>
      </p:sp>
      <p:sp>
        <p:nvSpPr>
          <p:cNvPr id="13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发展趋势</a:t>
            </a:r>
            <a:endParaRPr lang="en-US" sz="2200" b="0" strike="noStrike" spc="-1">
              <a:solidFill>
                <a:srgbClr val="000000"/>
              </a:solidFill>
              <a:latin typeface="Arial"/>
            </a:endParaRPr>
          </a:p>
        </p:txBody>
      </p:sp>
      <p:sp>
        <p:nvSpPr>
          <p:cNvPr id="13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意义</a:t>
            </a:r>
            <a:endParaRPr lang="en-US" sz="2200" b="0" strike="noStrike" spc="-1">
              <a:solidFill>
                <a:srgbClr val="000000"/>
              </a:solidFill>
              <a:latin typeface="Arial"/>
            </a:endParaRPr>
          </a:p>
        </p:txBody>
      </p:sp>
      <p:sp>
        <p:nvSpPr>
          <p:cNvPr id="14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智能评估对学校教学管理的意义在于可以帮助教师更好地了解学生的学习情况，从而进行针对性的教学。</a:t>
            </a:r>
            <a:endParaRPr lang="en-US" sz="1500" b="0" strike="noStrike" spc="-1">
              <a:solidFill>
                <a:srgbClr val="000000"/>
              </a:solidFill>
              <a:latin typeface="Arial"/>
            </a:endParaRPr>
          </a:p>
        </p:txBody>
      </p:sp>
      <p:sp>
        <p:nvSpPr>
          <p:cNvPr id="14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智能评估</a:t>
            </a:r>
            <a:endParaRPr lang="en-US" sz="3600" b="0" strike="noStrike" spc="-1">
              <a:solidFill>
                <a:schemeClr val="dk1"/>
              </a:solidFill>
              <a:latin typeface="Arial"/>
            </a:endParaRPr>
          </a:p>
        </p:txBody>
      </p:sp>
      <p:sp>
        <p:nvSpPr>
          <p:cNvPr id="15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应用</a:t>
            </a:r>
            <a:endParaRPr lang="en-US" sz="2200" b="0" strike="noStrike" spc="-1">
              <a:solidFill>
                <a:srgbClr val="000000"/>
              </a:solidFill>
              <a:latin typeface="Arial"/>
            </a:endParaRPr>
          </a:p>
        </p:txBody>
      </p:sp>
      <p:sp>
        <p:nvSpPr>
          <p:cNvPr id="15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人工智能在学生评估中的应用包括智能化的答题系统和评分系统。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智能评估系统的特点是能够快速、准确地对学生的学习情况进行评估。</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虚拟实验室</a:t>
            </a:r>
            <a:endParaRPr lang="en-US" sz="3600" b="0" strike="noStrike" spc="-1">
              <a:solidFill>
                <a:schemeClr val="dk1"/>
              </a:solidFill>
              <a:latin typeface="Arial"/>
            </a:endParaRPr>
          </a:p>
        </p:txBody>
      </p:sp>
      <p:sp>
        <p:nvSpPr>
          <p:cNvPr id="15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人工智能技术在虚拟实验室的应用可模拟真实实验环境，提供学生实践机会。</a:t>
            </a:r>
            <a:endParaRPr lang="en-US" sz="2000" b="0" strike="noStrike" spc="-1">
              <a:solidFill>
                <a:srgbClr val="000000"/>
              </a:solidFill>
              <a:latin typeface="Arial"/>
            </a:endParaRPr>
          </a:p>
        </p:txBody>
      </p:sp>
      <p:sp>
        <p:nvSpPr>
          <p:cNvPr id="15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应用</a:t>
            </a:r>
            <a:endParaRPr lang="en-US" sz="3000" b="0" strike="noStrike" spc="-1">
              <a:solidFill>
                <a:srgbClr val="000000"/>
              </a:solidFill>
              <a:latin typeface="Arial"/>
            </a:endParaRPr>
          </a:p>
        </p:txBody>
      </p:sp>
      <p:sp>
        <p:nvSpPr>
          <p:cNvPr id="15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虚拟实验室对实验教学的影响是拓展了实践能力的培养途径，提高了学生的学习体验。</a:t>
            </a:r>
            <a:endParaRPr lang="en-US" sz="2000" b="0" strike="noStrike" spc="-1">
              <a:solidFill>
                <a:srgbClr val="000000"/>
              </a:solidFill>
              <a:latin typeface="Arial"/>
            </a:endParaRPr>
          </a:p>
        </p:txBody>
      </p:sp>
      <p:sp>
        <p:nvSpPr>
          <p:cNvPr id="15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影响</a:t>
            </a:r>
            <a:endParaRPr lang="en-US" sz="3000" b="0" strike="noStrike" spc="-1">
              <a:solidFill>
                <a:srgbClr val="000000"/>
              </a:solidFill>
              <a:latin typeface="Arial"/>
            </a:endParaRPr>
          </a:p>
        </p:txBody>
      </p:sp>
      <p:sp>
        <p:nvSpPr>
          <p:cNvPr id="16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虚拟实验室的优势在于安全可控、实验材料易获取，并且能够提供更广泛的实验内容。</a:t>
            </a:r>
            <a:endParaRPr lang="en-US" sz="2000" b="0" strike="noStrike" spc="-1">
              <a:solidFill>
                <a:srgbClr val="000000"/>
              </a:solidFill>
              <a:latin typeface="Arial"/>
            </a:endParaRPr>
          </a:p>
        </p:txBody>
      </p:sp>
      <p:sp>
        <p:nvSpPr>
          <p:cNvPr id="16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优势</a:t>
            </a:r>
            <a:endParaRPr lang="en-US" sz="3000" b="0" strike="noStrike" spc="-1">
              <a:solidFill>
                <a:srgbClr val="000000"/>
              </a:solidFill>
              <a:latin typeface="Arial"/>
            </a:endParaRPr>
          </a:p>
        </p:txBody>
      </p:sp>
      <p:sp>
        <p:nvSpPr>
          <p:cNvPr id="16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智能化教学带来的变革</a:t>
            </a:r>
            <a:endParaRPr lang="en-US" sz="3600" b="0" strike="noStrike" spc="-1">
              <a:solidFill>
                <a:schemeClr val="dk1"/>
              </a:solidFill>
              <a:latin typeface="Arial"/>
            </a:endParaRPr>
          </a:p>
        </p:txBody>
      </p:sp>
      <p:sp>
        <p:nvSpPr>
          <p:cNvPr id="16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随着人工智能在教学培训领域的应用，教育方式和教学模式正在发生深刻的变革。智能教辅、个性化学习等技术的运用，使教学更加智能化、个性化，更有针对性和有效性。同时，虚拟实验室等教学工具的应用也为学生提供了更加实践、生动的学习体验。整体来看，人工智能技术为教学培训带来了更多可能性，为提高教学质量和效果提供了新的途径。</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6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人工智能教学培训的实践案例</a:t>
            </a:r>
            <a:endParaRPr lang="en-US" sz="3600" b="0" strike="noStrike" spc="-1">
              <a:solidFill>
                <a:schemeClr val="dk1"/>
              </a:solidFill>
              <a:latin typeface="Arial"/>
            </a:endParaRPr>
          </a:p>
        </p:txBody>
      </p:sp>
      <p:sp>
        <p:nvSpPr>
          <p:cNvPr id="16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6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人工智能教学培训在大学课程中的应用案例</a:t>
            </a:r>
            <a:endParaRPr lang="en-US" sz="3600" b="0" strike="noStrike" spc="-1">
              <a:solidFill>
                <a:schemeClr val="dk1"/>
              </a:solidFill>
              <a:latin typeface="Arial"/>
            </a:endParaRPr>
          </a:p>
        </p:txBody>
      </p:sp>
      <p:sp>
        <p:nvSpPr>
          <p:cNvPr id="17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实践情况</a:t>
            </a:r>
            <a:endParaRPr lang="en-US" sz="1500" b="0" strike="noStrike" spc="-1">
              <a:solidFill>
                <a:srgbClr val="000000"/>
              </a:solidFill>
              <a:latin typeface="Arial"/>
            </a:endParaRPr>
          </a:p>
        </p:txBody>
      </p:sp>
      <p:sp>
        <p:nvSpPr>
          <p:cNvPr id="17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某大学人工智能课程的教学培训实践</a:t>
            </a:r>
            <a:endParaRPr lang="en-US" sz="2200" b="0" strike="noStrike" spc="-1">
              <a:solidFill>
                <a:srgbClr val="000000"/>
              </a:solidFill>
              <a:latin typeface="Arial"/>
            </a:endParaRPr>
          </a:p>
        </p:txBody>
      </p:sp>
      <p:sp>
        <p:nvSpPr>
          <p:cNvPr id="17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学生反馈</a:t>
            </a:r>
            <a:endParaRPr lang="en-US" sz="1500" b="0" strike="noStrike" spc="-1">
              <a:solidFill>
                <a:srgbClr val="000000"/>
              </a:solidFill>
              <a:latin typeface="Arial"/>
            </a:endParaRPr>
          </a:p>
        </p:txBody>
      </p:sp>
      <p:sp>
        <p:nvSpPr>
          <p:cNvPr id="17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学生对人工智能教学培训的反馈</a:t>
            </a:r>
            <a:endParaRPr lang="en-US" sz="2200" b="0" strike="noStrike" spc="-1">
              <a:solidFill>
                <a:srgbClr val="000000"/>
              </a:solidFill>
              <a:latin typeface="Arial"/>
            </a:endParaRPr>
          </a:p>
        </p:txBody>
      </p:sp>
      <p:sp>
        <p:nvSpPr>
          <p:cNvPr id="17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教师经验</a:t>
            </a:r>
            <a:endParaRPr lang="en-US" sz="1500" b="0" strike="noStrike" spc="-1">
              <a:solidFill>
                <a:srgbClr val="000000"/>
              </a:solidFill>
              <a:latin typeface="Arial"/>
            </a:endParaRPr>
          </a:p>
        </p:txBody>
      </p:sp>
      <p:sp>
        <p:nvSpPr>
          <p:cNvPr id="17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教师在人工智能教学培训中的经验分享</a:t>
            </a:r>
            <a:endParaRPr lang="en-US" sz="2200" b="0" strike="noStrike" spc="-1">
              <a:solidFill>
                <a:srgbClr val="000000"/>
              </a:solidFill>
              <a:latin typeface="Arial"/>
            </a:endParaRPr>
          </a:p>
        </p:txBody>
      </p:sp>
      <p:sp>
        <p:nvSpPr>
          <p:cNvPr id="17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人工智能教学培训在企业培训中的应用案例</a:t>
            </a:r>
            <a:endParaRPr lang="en-US" sz="3500" b="0" strike="noStrike" spc="-1">
              <a:solidFill>
                <a:srgbClr val="000000"/>
              </a:solidFill>
              <a:latin typeface="Arial"/>
            </a:endParaRPr>
          </a:p>
        </p:txBody>
      </p:sp>
      <p:sp>
        <p:nvSpPr>
          <p:cNvPr id="18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某公司利用人工智能技术进行员工培训，通过定制化的课程，提高员工的技能水平和工作效率。员工对人工智能教学培训的成效和效果评价积极，企业管理者对人工智能教学培训的评价高度认可，并展望未来在人工智能领域的发展。</a:t>
            </a:r>
            <a:endParaRPr lang="en-US" sz="2500" b="0" strike="noStrike" spc="-1">
              <a:solidFill>
                <a:srgbClr val="000000"/>
              </a:solidFill>
              <a:latin typeface="Arial"/>
            </a:endParaRPr>
          </a:p>
        </p:txBody>
      </p:sp>
      <p:sp>
        <p:nvSpPr>
          <p:cNvPr id="18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8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学生在人工智能教学培训中的表现</a:t>
            </a:r>
            <a:endParaRPr lang="en-US" sz="2200" b="0" strike="noStrike" spc="-1">
              <a:solidFill>
                <a:srgbClr val="000000"/>
              </a:solidFill>
              <a:latin typeface="Arial"/>
            </a:endParaRPr>
          </a:p>
        </p:txBody>
      </p:sp>
      <p:sp>
        <p:nvSpPr>
          <p:cNvPr id="18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学习成绩</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技能提升</a:t>
            </a:r>
            <a:endParaRPr lang="en-US" sz="1500" b="0" strike="noStrike" spc="-1">
              <a:solidFill>
                <a:srgbClr val="000000"/>
              </a:solidFill>
              <a:latin typeface="Arial"/>
            </a:endParaRPr>
          </a:p>
        </p:txBody>
      </p:sp>
      <p:sp>
        <p:nvSpPr>
          <p:cNvPr id="18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家长对人工智能教学培训的看法和建议</a:t>
            </a:r>
            <a:endParaRPr lang="en-US" sz="2200" b="0" strike="noStrike" spc="-1">
              <a:solidFill>
                <a:srgbClr val="000000"/>
              </a:solidFill>
              <a:latin typeface="Arial"/>
            </a:endParaRPr>
          </a:p>
        </p:txBody>
      </p:sp>
      <p:sp>
        <p:nvSpPr>
          <p:cNvPr id="18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家长反馈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改进建议</a:t>
            </a:r>
            <a:endParaRPr lang="en-US" sz="1500" b="0" strike="noStrike" spc="-1">
              <a:solidFill>
                <a:srgbClr val="000000"/>
              </a:solidFill>
              <a:latin typeface="Arial"/>
            </a:endParaRPr>
          </a:p>
        </p:txBody>
      </p:sp>
      <p:sp>
        <p:nvSpPr>
          <p:cNvPr id="18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在线教育未来发展方向及挑战</a:t>
            </a:r>
            <a:endParaRPr lang="en-US" sz="2200" b="0" strike="noStrike" spc="-1">
              <a:solidFill>
                <a:srgbClr val="000000"/>
              </a:solidFill>
              <a:latin typeface="Arial"/>
            </a:endParaRPr>
          </a:p>
        </p:txBody>
      </p:sp>
      <p:sp>
        <p:nvSpPr>
          <p:cNvPr id="19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技术整合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市场竞争</a:t>
            </a:r>
            <a:endParaRPr lang="en-US" sz="1500" b="0" strike="noStrike" spc="-1">
              <a:solidFill>
                <a:srgbClr val="000000"/>
              </a:solidFill>
              <a:latin typeface="Arial"/>
            </a:endParaRPr>
          </a:p>
        </p:txBody>
      </p:sp>
      <p:sp>
        <p:nvSpPr>
          <p:cNvPr id="19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人工智能教学培训在</a:t>
            </a:r>
            <a:r>
              <a:rPr lang="en-US" sz="3600" b="1" strike="noStrike" spc="299">
                <a:solidFill>
                  <a:schemeClr val="dk1">
                    <a:lumMod val="85000"/>
                    <a:lumOff val="15000"/>
                  </a:schemeClr>
                </a:solidFill>
                <a:latin typeface="Arial"/>
                <a:ea typeface="微软雅黑"/>
              </a:rPr>
              <a:t>K12</a:t>
            </a:r>
            <a:r>
              <a:rPr lang="zh-CN" sz="3600" b="1" strike="noStrike" spc="299">
                <a:solidFill>
                  <a:schemeClr val="dk1">
                    <a:lumMod val="85000"/>
                    <a:lumOff val="15000"/>
                  </a:schemeClr>
                </a:solidFill>
                <a:latin typeface="Arial"/>
                <a:ea typeface="微软雅黑"/>
              </a:rPr>
              <a:t>教育中的应用案例</a:t>
            </a:r>
            <a:endParaRPr lang="en-US" sz="3600" b="0" strike="noStrike" spc="-1">
              <a:solidFill>
                <a:schemeClr val="dk1"/>
              </a:solidFill>
              <a:latin typeface="Arial"/>
            </a:endParaRPr>
          </a:p>
        </p:txBody>
      </p:sp>
      <p:sp>
        <p:nvSpPr>
          <p:cNvPr id="19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K12</a:t>
            </a:r>
            <a:r>
              <a:rPr lang="zh-CN" sz="2200" b="1" strike="noStrike" spc="-1">
                <a:solidFill>
                  <a:schemeClr val="dk1"/>
                </a:solidFill>
                <a:latin typeface="微软雅黑"/>
                <a:ea typeface="微软雅黑"/>
              </a:rPr>
              <a:t>学校引入人工智能教学培训的实践</a:t>
            </a:r>
            <a:endParaRPr lang="en-US" sz="2200" b="0" strike="noStrike" spc="-1">
              <a:solidFill>
                <a:srgbClr val="000000"/>
              </a:solidFill>
              <a:latin typeface="Arial"/>
            </a:endParaRPr>
          </a:p>
        </p:txBody>
      </p:sp>
      <p:sp>
        <p:nvSpPr>
          <p:cNvPr id="19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实践情况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领域涵盖</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人工智能教学培训在在线教育中的应用案例</a:t>
            </a:r>
            <a:endParaRPr lang="en-US" sz="3600" b="0" strike="noStrike" spc="-1">
              <a:solidFill>
                <a:schemeClr val="dk1"/>
              </a:solidFill>
              <a:latin typeface="Arial"/>
            </a:endParaRPr>
          </a:p>
        </p:txBody>
      </p:sp>
      <p:sp>
        <p:nvSpPr>
          <p:cNvPr id="19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平台技术</a:t>
            </a:r>
            <a:endParaRPr lang="en-US" sz="2000" b="0" strike="noStrike" spc="-1">
              <a:solidFill>
                <a:srgbClr val="000000"/>
              </a:solidFill>
              <a:latin typeface="Arial"/>
            </a:endParaRPr>
          </a:p>
        </p:txBody>
      </p:sp>
      <p:sp>
        <p:nvSpPr>
          <p:cNvPr id="19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技术整合</a:t>
            </a:r>
            <a:endParaRPr lang="en-US" sz="3000" b="0" strike="noStrike" spc="-1">
              <a:solidFill>
                <a:srgbClr val="000000"/>
              </a:solidFill>
              <a:latin typeface="Arial"/>
            </a:endParaRPr>
          </a:p>
        </p:txBody>
      </p:sp>
      <p:sp>
        <p:nvSpPr>
          <p:cNvPr id="19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教育方向</a:t>
            </a:r>
            <a:endParaRPr lang="en-US" sz="2000" b="0" strike="noStrike" spc="-1">
              <a:solidFill>
                <a:srgbClr val="000000"/>
              </a:solidFill>
              <a:latin typeface="Arial"/>
            </a:endParaRPr>
          </a:p>
        </p:txBody>
      </p:sp>
      <p:sp>
        <p:nvSpPr>
          <p:cNvPr id="20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未来发展</a:t>
            </a:r>
            <a:endParaRPr lang="en-US" sz="3000" b="0" strike="noStrike" spc="-1">
              <a:solidFill>
                <a:srgbClr val="000000"/>
              </a:solidFill>
              <a:latin typeface="Arial"/>
            </a:endParaRPr>
          </a:p>
        </p:txBody>
      </p:sp>
      <p:sp>
        <p:nvSpPr>
          <p:cNvPr id="20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在线学习</a:t>
            </a:r>
            <a:endParaRPr lang="en-US" sz="2000" b="0" strike="noStrike" spc="-1">
              <a:solidFill>
                <a:srgbClr val="000000"/>
              </a:solidFill>
              <a:latin typeface="Arial"/>
            </a:endParaRPr>
          </a:p>
        </p:txBody>
      </p:sp>
      <p:sp>
        <p:nvSpPr>
          <p:cNvPr id="20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学习体验</a:t>
            </a:r>
            <a:endParaRPr lang="en-US" sz="3000" b="0" strike="noStrike" spc="-1">
              <a:solidFill>
                <a:srgbClr val="000000"/>
              </a:solidFill>
              <a:latin typeface="Arial"/>
            </a:endParaRPr>
          </a:p>
        </p:txBody>
      </p:sp>
      <p:sp>
        <p:nvSpPr>
          <p:cNvPr id="20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20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20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人工智能教学培训正成为教育领域的重要发展方向，不论是大学、企业、</a:t>
            </a:r>
            <a:r>
              <a:rPr lang="en-US" sz="2500" b="0" strike="noStrike" spc="-1">
                <a:solidFill>
                  <a:schemeClr val="dk1">
                    <a:lumMod val="85000"/>
                    <a:lumOff val="15000"/>
                  </a:schemeClr>
                </a:solidFill>
                <a:latin typeface="微软雅黑"/>
                <a:ea typeface="微软雅黑"/>
              </a:rPr>
              <a:t>K12</a:t>
            </a:r>
            <a:r>
              <a:rPr lang="zh-CN" sz="2500" b="0" strike="noStrike" spc="-1">
                <a:solidFill>
                  <a:schemeClr val="dk1">
                    <a:lumMod val="85000"/>
                    <a:lumOff val="15000"/>
                  </a:schemeClr>
                </a:solidFill>
                <a:latin typeface="微软雅黑"/>
                <a:ea typeface="微软雅黑"/>
              </a:rPr>
              <a:t>学校还是在线教育，都在不断探索如何利用人工智能技术提升教学效果。未来，随着技术的不断创新和发展，人工智能教学培训将会更加智慧化、个性化，为学生和员工带来更好的学习体验和职业发展机会。</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20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人工智能教学培训的挑战与解决方案</a:t>
            </a:r>
            <a:endParaRPr lang="en-US" sz="3600" b="0" strike="noStrike" spc="-1">
              <a:solidFill>
                <a:schemeClr val="dk1"/>
              </a:solidFill>
              <a:latin typeface="Arial"/>
            </a:endParaRPr>
          </a:p>
        </p:txBody>
      </p:sp>
      <p:sp>
        <p:nvSpPr>
          <p:cNvPr id="20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21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人工智能教学培训面临的挑战</a:t>
            </a:r>
            <a:endParaRPr lang="en-US" sz="3600" b="0" strike="noStrike" spc="-1">
              <a:solidFill>
                <a:schemeClr val="dk1"/>
              </a:solidFill>
              <a:latin typeface="Arial"/>
            </a:endParaRPr>
          </a:p>
        </p:txBody>
      </p:sp>
      <p:sp>
        <p:nvSpPr>
          <p:cNvPr id="21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人工智能教学培训面临着技术更新换代带来的挑战，学生接受能力不同的挑战，以及教师教学水平不平衡的挑战。这些都是当前教育领域亟待解决的问题。</a:t>
            </a:r>
            <a:endParaRPr lang="en-US" sz="25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21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教育部门的角色与作用</a:t>
            </a:r>
            <a:endParaRPr lang="en-US" sz="3600" b="0" strike="noStrike" spc="-1">
              <a:solidFill>
                <a:schemeClr val="dk1"/>
              </a:solidFill>
              <a:latin typeface="Arial"/>
            </a:endParaRPr>
          </a:p>
        </p:txBody>
      </p:sp>
      <p:sp>
        <p:nvSpPr>
          <p:cNvPr id="21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推动人工智能教学培训的政策制定和实施</a:t>
            </a:r>
            <a:endParaRPr lang="en-US" sz="1500" b="0" strike="noStrike" spc="-1">
              <a:solidFill>
                <a:srgbClr val="000000"/>
              </a:solidFill>
              <a:latin typeface="Arial"/>
            </a:endParaRPr>
          </a:p>
        </p:txBody>
      </p:sp>
      <p:sp>
        <p:nvSpPr>
          <p:cNvPr id="21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教育部门在推动人工智能教学培训中的责任</a:t>
            </a:r>
            <a:endParaRPr lang="en-US" sz="2200" b="0" strike="noStrike" spc="-1">
              <a:solidFill>
                <a:srgbClr val="000000"/>
              </a:solidFill>
              <a:latin typeface="Arial"/>
            </a:endParaRPr>
          </a:p>
        </p:txBody>
      </p:sp>
      <p:sp>
        <p:nvSpPr>
          <p:cNvPr id="21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搭建资源共享平台，促进教学培训资源整合</a:t>
            </a:r>
            <a:endParaRPr lang="en-US" sz="1500" b="0" strike="noStrike" spc="-1">
              <a:solidFill>
                <a:srgbClr val="000000"/>
              </a:solidFill>
              <a:latin typeface="Arial"/>
            </a:endParaRPr>
          </a:p>
        </p:txBody>
      </p:sp>
      <p:sp>
        <p:nvSpPr>
          <p:cNvPr id="21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教育部门如何协调学校、企业和社会资源</a:t>
            </a:r>
            <a:endParaRPr lang="en-US" sz="2200" b="0" strike="noStrike" spc="-1">
              <a:solidFill>
                <a:srgbClr val="000000"/>
              </a:solidFill>
              <a:latin typeface="Arial"/>
            </a:endParaRPr>
          </a:p>
        </p:txBody>
      </p:sp>
      <p:sp>
        <p:nvSpPr>
          <p:cNvPr id="21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1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2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https://d.book118.com/515113101013011130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153</Paragraphs>
  <Slides>24</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Times New Roman</vt:lpstr>
      <vt:lpstr>Wingdings</vt:lpstr>
      <vt:lpstr>Symbol</vt:lpstr>
      <vt:lpstr>DejaVu Sans</vt:lpstr>
      <vt:lpstr>Office Theme</vt:lpstr>
      <vt:lpstr>教学培训走上人工智能智慧之路</vt:lpstr>
      <vt:lpstr>目录</vt:lpstr>
      <vt:lpstr>第1章 人工智能教学培训概述</vt:lpstr>
      <vt:lpstr> </vt:lpstr>
      <vt:lpstr>人工智能教学培训的定义</vt:lpstr>
      <vt:lpstr>人工智能教学培训的发展趋势</vt:lpstr>
      <vt:lpstr>人工智能教学培训的重要意义</vt:lpstr>
      <vt:lpstr>未来展望</vt:lpstr>
      <vt:lpstr>第二章 人工智能在教学培训中的应用</vt:lpstr>
      <vt:lpstr> </vt:lpstr>
      <vt:lpstr>智能教辅</vt:lpstr>
      <vt:lpstr>智能评估</vt:lpstr>
      <vt:lpstr>虚拟实验室</vt:lpstr>
      <vt:lpstr>智能化教学带来的变革</vt:lpstr>
      <vt:lpstr>第3章 人工智能教学培训的实践案例</vt:lpstr>
      <vt:lpstr>人工智能教学培训在大学课程中的应用案例</vt:lpstr>
      <vt:lpstr> </vt:lpstr>
      <vt:lpstr>人工智能教学培训在K12教育中的应用案例</vt:lpstr>
      <vt:lpstr>人工智能教学培训在在线教育中的应用案例</vt:lpstr>
      <vt:lpstr>结语</vt:lpstr>
      <vt:lpstr>第四章 人工智能教学培训的挑战与解决方案</vt:lpstr>
      <vt:lpstr>人工智能教学培训面临的挑战</vt:lpstr>
      <vt:lpstr>教育部门的角色与作用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2024-09-29T14:08:51.143</cp:lastPrinted>
  <dcterms:created xsi:type="dcterms:W3CDTF">2024-09-29T06:08:51Z</dcterms:created>
  <dcterms:modified xsi:type="dcterms:W3CDTF">2024-09-29T06:08:53Z</dcterms:modified>
</cp:coreProperties>
</file>