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8" r:id="rId13"/>
  </p:sldIdLst>
  <p:sldSz cx="12192000" cy="6858000"/>
  <p:notesSz cx="6858000" cy="9144000"/>
  <p:custDataLst>
    <p:tags r:id="rId14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tags" Target="tags/tag1.xml" /><Relationship Id="rId15" Type="http://schemas.openxmlformats.org/officeDocument/2006/relationships/presProps" Target="presProps.xml" /><Relationship Id="rId16" Type="http://schemas.openxmlformats.org/officeDocument/2006/relationships/viewProps" Target="viewProps.xml" /><Relationship Id="rId17" Type="http://schemas.openxmlformats.org/officeDocument/2006/relationships/theme" Target="theme/theme1.xml" /><Relationship Id="rId18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1CF3EB4-116A-4E56-8083-4C26D1A83AD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0487C5D-E31F-49D8-9E37-B1702A89073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9D4C150-FF2D-41F5-A064-423267213ED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AB64C1E-BE65-47A5-BE70-573F9323848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85539989-0889-4656-8541-DF83FAC2518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837B0504-B7F1-4313-90EB-B502E963E2C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51F4DCA8-2FB4-4810-A016-8ADEC0C92C6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29EF485-4566-4B18-A16A-7052070A59F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B153CBB-F4A7-4789-9B2C-A504F395927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AE5D392-1EF2-4DA1-9C62-7896F618309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8FA9A49-E9A7-4429-A882-1BB6DDA2173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2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51512201412001111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414013" y="4180914"/>
            <a:ext cx="438912" cy="438912"/>
          </a:xfrm>
          <a:prstGeom prst="ellipse">
            <a:avLst/>
          </a:pr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8143890" y="4180914"/>
            <a:ext cx="438912" cy="438912"/>
          </a:xfrm>
          <a:prstGeom prst="ellipse">
            <a:avLst/>
          </a:pr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305345" y="1888367"/>
            <a:ext cx="6102379" cy="1959893"/>
          </a:xfrm>
          <a:prstGeom prst="rect">
            <a:avLst/>
          </a:prstGeom>
          <a:noFill/>
        </p:spPr>
        <p:txBody>
          <a:bodyPr wrap="square" lIns="85725" tIns="85725" rIns="47625" bIns="85725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  <a:defRPr/>
            </a:pPr>
            <a:r>
              <a:rPr lang="en-US" sz="51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建环专业毕业设计开题报告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5838648" y="4167778"/>
            <a:ext cx="2333375" cy="341448"/>
          </a:xfrm>
          <a:prstGeom prst="rect">
            <a:avLst/>
          </a:prstGeom>
          <a:noFill/>
        </p:spPr>
        <p:txBody>
          <a:bodyPr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2025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汇报人：&lt;XXX&gt;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8587678" y="4167778"/>
            <a:ext cx="2820047" cy="341448"/>
          </a:xfrm>
          <a:prstGeom prst="rect">
            <a:avLst/>
          </a:prstGeom>
          <a:noFill/>
        </p:spPr>
        <p:txBody>
          <a:bodyPr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2025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2024-01-22</a:t>
            </a:r>
            <a:endParaRPr lang="en-US" sz="1100"/>
          </a:p>
        </p:txBody>
      </p:sp>
      <p:sp>
        <p:nvSpPr>
          <p:cNvPr id="7" name="Freeform 7"/>
          <p:cNvSpPr/>
          <p:nvPr/>
        </p:nvSpPr>
        <p:spPr>
          <a:xfrm>
            <a:off x="5516758" y="4281221"/>
            <a:ext cx="243840" cy="243840"/>
          </a:xfrm>
          <a:custGeom>
            <a:rect l="l" t="t" r="r" b="b"/>
            <a:pathLst>
              <a:path w="304800" h="304800">
                <a:moveTo>
                  <a:pt x="257175" y="0"/>
                </a:moveTo>
                <a:cubicBezTo>
                  <a:pt x="283474" y="0"/>
                  <a:pt x="304800" y="21326"/>
                  <a:pt x="304800" y="47625"/>
                </a:cubicBezTo>
                <a:cubicBezTo>
                  <a:pt x="304800" y="58350"/>
                  <a:pt x="301257" y="68237"/>
                  <a:pt x="295275" y="76200"/>
                </a:cubicBezTo>
                <a:lnTo>
                  <a:pt x="276225" y="95250"/>
                </a:lnTo>
                <a:lnTo>
                  <a:pt x="209550" y="28575"/>
                </a:lnTo>
                <a:lnTo>
                  <a:pt x="228600" y="9525"/>
                </a:lnTo>
                <a:cubicBezTo>
                  <a:pt x="236563" y="3543"/>
                  <a:pt x="246450" y="0"/>
                  <a:pt x="257175" y="0"/>
                </a:cubicBezTo>
                <a:close/>
                <a:moveTo>
                  <a:pt x="19050" y="219075"/>
                </a:moveTo>
                <a:lnTo>
                  <a:pt x="0" y="304800"/>
                </a:lnTo>
                <a:lnTo>
                  <a:pt x="85725" y="285750"/>
                </a:lnTo>
                <a:lnTo>
                  <a:pt x="261938" y="109538"/>
                </a:lnTo>
                <a:lnTo>
                  <a:pt x="195263" y="42863"/>
                </a:lnTo>
                <a:lnTo>
                  <a:pt x="19050" y="219075"/>
                </a:lnTo>
                <a:close/>
                <a:moveTo>
                  <a:pt x="212998" y="108223"/>
                </a:moveTo>
                <a:lnTo>
                  <a:pt x="79648" y="241573"/>
                </a:lnTo>
                <a:lnTo>
                  <a:pt x="63227" y="225152"/>
                </a:lnTo>
                <a:lnTo>
                  <a:pt x="196577" y="91802"/>
                </a:lnTo>
                <a:lnTo>
                  <a:pt x="212998" y="108223"/>
                </a:lnTo>
                <a:close/>
              </a:path>
            </a:pathLst>
          </a:cu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8265810" y="4278450"/>
            <a:ext cx="243840" cy="243840"/>
          </a:xfrm>
          <a:custGeom>
            <a:rect l="l" t="t" r="r" b="b"/>
            <a:pathLst>
              <a:path w="304800" h="304800">
                <a:moveTo>
                  <a:pt x="0" y="0"/>
                </a:moveTo>
                <a:lnTo>
                  <a:pt x="304800" y="152400"/>
                </a:lnTo>
                <a:lnTo>
                  <a:pt x="0" y="304800"/>
                </a:lnTo>
                <a:lnTo>
                  <a:pt x="0" y="0"/>
                </a:lnTo>
                <a:close/>
                <a:moveTo>
                  <a:pt x="0" y="121920"/>
                </a:moveTo>
                <a:lnTo>
                  <a:pt x="0" y="182880"/>
                </a:lnTo>
                <a:lnTo>
                  <a:pt x="152400" y="152400"/>
                </a:lnTo>
                <a:lnTo>
                  <a:pt x="0" y="121920"/>
                </a:lnTo>
                <a:close/>
              </a:path>
            </a:pathLst>
          </a:cu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8128"/>
            <a:ext cx="2682240" cy="6851904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722425" y="2474265"/>
            <a:ext cx="1919630" cy="191963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416406" y="2921955"/>
            <a:ext cx="2531669" cy="859536"/>
          </a:xfrm>
          <a:prstGeom prst="rect">
            <a:avLst/>
          </a:prstGeom>
        </p:spPr>
        <p:txBody>
          <a:bodyPr wrap="square" lIns="85725" tIns="38100" rIns="85725" bIns="3810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607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AutoShape 5"/>
          <p:cNvSpPr/>
          <p:nvPr/>
        </p:nvSpPr>
        <p:spPr>
          <a:xfrm>
            <a:off x="5638202" y="869785"/>
            <a:ext cx="5117446" cy="5118431"/>
          </a:xfrm>
          <a:prstGeom prst="rect">
            <a:avLst/>
          </a:prstGeom>
          <a:noFill/>
        </p:spPr>
        <p:txBody>
          <a:bodyPr wrap="square" lIns="85725" tIns="85725" rIns="47625" bIns="85725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50000"/>
              </a:lnSpc>
              <a:spcBef>
                <a:spcPts val="450"/>
              </a:spcBef>
              <a:buFont typeface="Arial"/>
              <a:buChar char="•"/>
              <a:defRPr/>
            </a:pPr>
            <a:r>
              <a:rPr lang="en-US" sz="2400" b="1">
                <a:solidFill>
                  <a:srgbClr val="2C3F55"/>
                </a:solidFill>
                <a:latin typeface="Microsoft Yahei"/>
                <a:ea typeface="Microsoft Yahei"/>
                <a:cs typeface="Microsoft Yahei"/>
              </a:rPr>
              <a:t>引言</a:t>
            </a:r>
            <a:endParaRPr lang="en-US" sz="1100"/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rgbClr val="2C3F55"/>
                </a:solidFill>
                <a:latin typeface="Microsoft Yahei"/>
                <a:ea typeface="Microsoft Yahei"/>
                <a:cs typeface="Microsoft Yahei"/>
              </a:rPr>
              <a:t>文献综述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rgbClr val="2C3F55"/>
                </a:solidFill>
                <a:latin typeface="Microsoft Yahei"/>
                <a:ea typeface="Microsoft Yahei"/>
                <a:cs typeface="Microsoft Yahei"/>
              </a:rPr>
              <a:t>研究内容与方法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rgbClr val="2C3F55"/>
                </a:solidFill>
                <a:latin typeface="Microsoft Yahei"/>
                <a:ea typeface="Microsoft Yahei"/>
                <a:cs typeface="Microsoft Yahei"/>
              </a:rPr>
              <a:t>预期目标与计划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rgbClr val="2C3F55"/>
                </a:solidFill>
                <a:latin typeface="Microsoft Yahei"/>
                <a:ea typeface="Microsoft Yahei"/>
                <a:cs typeface="Microsoft Yahei"/>
              </a:rPr>
              <a:t>创新点与特色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rgbClr val="2C3F55"/>
                </a:solidFill>
                <a:latin typeface="Microsoft Yahei"/>
                <a:ea typeface="Microsoft Yahei"/>
                <a:cs typeface="Microsoft Yahei"/>
              </a:rPr>
              <a:t>参考文献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414570" y="2954902"/>
            <a:ext cx="6210770" cy="770514"/>
          </a:xfrm>
          <a:prstGeom prst="rect">
            <a:avLst/>
          </a:prstGeom>
          <a:noFill/>
        </p:spPr>
        <p:txBody>
          <a:bodyPr wrap="square" lIns="85725" tIns="85725" rIns="47625" bIns="85725" rtlCol="0" anchor="b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ct val="0"/>
              </a:spcBef>
              <a:defRPr/>
            </a:pPr>
            <a:r>
              <a:rPr lang="en-US" sz="3825">
                <a:solidFill>
                  <a:srgbClr val="2C3F55"/>
                </a:solidFill>
                <a:latin typeface="Microsoft Yahei"/>
                <a:ea typeface="Microsoft Yahei"/>
                <a:cs typeface="Microsoft Yahei"/>
              </a:rPr>
              <a:t>引言</a:t>
            </a:r>
            <a:endParaRPr lang="en-US" sz="1100"/>
          </a:p>
        </p:txBody>
      </p:sp>
      <p:sp>
        <p:nvSpPr>
          <p:cNvPr id="3" name="TextBox 3"/>
          <p:cNvSpPr txBox="1"/>
          <p:nvPr/>
        </p:nvSpPr>
        <p:spPr>
          <a:xfrm>
            <a:off x="1381415" y="2276490"/>
            <a:ext cx="1851477" cy="2425477"/>
          </a:xfrm>
          <a:prstGeom prst="rect">
            <a:avLst/>
          </a:prstGeom>
        </p:spPr>
        <p:txBody>
          <a:bodyPr wrap="square" lIns="85725" tIns="38100" rIns="85725" bIns="3810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35217" b="35217"/>
          <a:stretch>
            <a:fillRect/>
          </a:stretch>
        </p:blipFill>
        <p:spPr>
          <a:xfrm>
            <a:off x="1040081" y="1665909"/>
            <a:ext cx="5058967" cy="2163307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t="28619" b="28619"/>
          <a:stretch>
            <a:fillRect/>
          </a:stretch>
        </p:blipFill>
        <p:spPr>
          <a:xfrm>
            <a:off x="6099049" y="3829217"/>
            <a:ext cx="5058967" cy="2163307"/>
          </a:xfrm>
          <a:prstGeom prst="rect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6099048" y="1666037"/>
            <a:ext cx="5058949" cy="2163348"/>
          </a:xfrm>
          <a:prstGeom prst="rect">
            <a:avLst/>
          </a:prstGeom>
          <a:solidFill>
            <a:srgbClr val="828181">
              <a:alpha val="4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1040100" y="3829263"/>
            <a:ext cx="5058949" cy="2163348"/>
          </a:xfrm>
          <a:prstGeom prst="rect">
            <a:avLst/>
          </a:prstGeom>
          <a:solidFill>
            <a:srgbClr val="828181">
              <a:alpha val="4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1199338" y="3902273"/>
            <a:ext cx="4740456" cy="407270"/>
          </a:xfrm>
          <a:prstGeom prst="rect">
            <a:avLst/>
          </a:prstGeom>
          <a:noFill/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意义</a:t>
            </a: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1199338" y="4309545"/>
            <a:ext cx="4740456" cy="1610282"/>
          </a:xfrm>
          <a:prstGeom prst="rect">
            <a:avLst/>
          </a:prstGeom>
          <a:noFill/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通过毕业设计，学生可以综合运用所学知识解决实际问题，提高实践能力、创新能力和团队协作能力。同时，研究成果可以为相关企业和政府部门提供决策支持，推动建筑环境与能源工程领域的可持续发展。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6258305" y="1738966"/>
            <a:ext cx="4740456" cy="407270"/>
          </a:xfrm>
          <a:prstGeom prst="rect">
            <a:avLst/>
          </a:prstGeom>
          <a:noFill/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背景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6258305" y="2146237"/>
            <a:ext cx="4740456" cy="1610282"/>
          </a:xfrm>
          <a:prstGeom prst="rect">
            <a:avLst/>
          </a:prstGeom>
          <a:noFill/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2"/>
                </a:solidFill>
                <a:latin typeface="Microsoft Yahei"/>
                <a:ea typeface="Microsoft Yahei"/>
                <a:cs typeface="Microsoft Yahei"/>
              </a:rPr>
              <a:t>随着社会经济的发展和城市化进程的加速，建筑环境与能源工程领域面临诸多挑战，如能源消耗、环境污染等。因此，开展建环专业毕业设计研究对于解决实际问题、推动行业进步具有重要意义。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TextBox 30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背景与意义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167764" y="1600641"/>
            <a:ext cx="9862567" cy="4097662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2127391" y="2241399"/>
            <a:ext cx="8135183" cy="1244966"/>
          </a:xfrm>
          <a:prstGeom prst="rect">
            <a:avLst/>
          </a:prstGeom>
          <a:noFill/>
        </p:spPr>
        <p:txBody>
          <a:bodyPr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本研究旨在针对建筑环境与能源工程领域中的实际问题，通过毕业设计的形式，提出有效的解决方案，并验证其可行性和优越性。</a:t>
            </a:r>
            <a:endParaRPr lang="en-US" sz="1100"/>
          </a:p>
          <a:p>
            <a:pPr>
              <a:lnSpc>
                <a:spcPct val="150000"/>
              </a:lnSpc>
              <a:spcBef>
                <a:spcPts val="375"/>
              </a:spcBef>
            </a:pPr>
            <a:endParaRPr lang="en-US" sz="1500">
              <a:solidFill>
                <a:srgbClr val="FFFFFF"/>
              </a:solidFill>
              <a:latin typeface="Microsoft Yahei"/>
              <a:ea typeface="Microsoft Yahei"/>
              <a:cs typeface="Microsoft Yahei"/>
            </a:endParaRPr>
          </a:p>
        </p:txBody>
      </p:sp>
      <p:sp>
        <p:nvSpPr>
          <p:cNvPr id="4" name="AutoShape 4"/>
          <p:cNvSpPr/>
          <p:nvPr/>
        </p:nvSpPr>
        <p:spPr>
          <a:xfrm>
            <a:off x="1552790" y="1859908"/>
            <a:ext cx="270893" cy="270893"/>
          </a:xfrm>
          <a:prstGeom prst="rect">
            <a:avLst/>
          </a:pr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2127391" y="4182260"/>
            <a:ext cx="8135183" cy="1133298"/>
          </a:xfrm>
          <a:prstGeom prst="rect">
            <a:avLst/>
          </a:prstGeom>
          <a:noFill/>
        </p:spPr>
        <p:txBody>
          <a:bodyPr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450"/>
              </a:spcBef>
              <a:defRPr/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本研究的核心问题是如何结合实际工程背景，运用建环专业知识，解决建筑环境与能源工程中的关键问题，提高能源利用效率和环境质量。</a:t>
            </a:r>
            <a:endParaRPr lang="en-US" sz="1100"/>
          </a:p>
          <a:p>
            <a:endParaRPr lang="en-US" sz="1500">
              <a:solidFill>
                <a:srgbClr val="FFFFFF"/>
              </a:solidFill>
              <a:latin typeface="Microsoft Yahei"/>
              <a:ea typeface="Microsoft Yahei"/>
              <a:cs typeface="Microsoft Yahei"/>
            </a:endParaRPr>
          </a:p>
          <a:p>
            <a:pPr>
              <a:lnSpc>
                <a:spcPct val="150000"/>
              </a:lnSpc>
              <a:spcBef>
                <a:spcPts val="375"/>
              </a:spcBef>
            </a:pPr>
            <a:endParaRPr lang="en-US" sz="1500">
              <a:solidFill>
                <a:srgbClr val="FFFFFF"/>
              </a:solidFill>
              <a:latin typeface="Microsoft Yahei"/>
              <a:ea typeface="Microsoft Yahei"/>
              <a:cs typeface="Microsoft Yahei"/>
            </a:endParaRPr>
          </a:p>
        </p:txBody>
      </p:sp>
      <p:sp>
        <p:nvSpPr>
          <p:cNvPr id="6" name="AutoShape 6"/>
          <p:cNvSpPr/>
          <p:nvPr/>
        </p:nvSpPr>
        <p:spPr>
          <a:xfrm>
            <a:off x="2127391" y="1747914"/>
            <a:ext cx="4740456" cy="407270"/>
          </a:xfrm>
          <a:prstGeom prst="rect">
            <a:avLst/>
          </a:prstGeom>
          <a:noFill/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研究目的</a:t>
            </a: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2127391" y="3718013"/>
            <a:ext cx="4740456" cy="407270"/>
          </a:xfrm>
          <a:prstGeom prst="rect">
            <a:avLst/>
          </a:prstGeom>
          <a:noFill/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研究问题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1552790" y="3813832"/>
            <a:ext cx="270893" cy="270893"/>
          </a:xfrm>
          <a:prstGeom prst="rect">
            <a:avLst/>
          </a:pr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1148379" y="3456810"/>
            <a:ext cx="945078" cy="945078"/>
          </a:xfrm>
          <a:prstGeom prst="ellipse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10926285" y="3234717"/>
            <a:ext cx="1389264" cy="1389264"/>
          </a:xfrm>
          <a:prstGeom prst="ellipse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10704193" y="3012624"/>
            <a:ext cx="1833451" cy="1833451"/>
          </a:xfrm>
          <a:prstGeom prst="ellipse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0482100" y="2790531"/>
            <a:ext cx="2277637" cy="2277637"/>
          </a:xfrm>
          <a:prstGeom prst="ellipse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0260006" y="2568437"/>
            <a:ext cx="2721823" cy="2721823"/>
          </a:xfrm>
          <a:prstGeom prst="ellipse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0037913" y="2346344"/>
            <a:ext cx="3166010" cy="3166010"/>
          </a:xfrm>
          <a:prstGeom prst="ellipse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9815819" y="2124251"/>
            <a:ext cx="3610196" cy="3610196"/>
          </a:xfrm>
          <a:prstGeom prst="ellipse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9593727" y="1902158"/>
            <a:ext cx="4054383" cy="4054383"/>
          </a:xfrm>
          <a:prstGeom prst="ellipse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9371633" y="1680064"/>
            <a:ext cx="4498569" cy="4498569"/>
          </a:xfrm>
          <a:prstGeom prst="ellipse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149540" y="1457971"/>
            <a:ext cx="4942756" cy="4942756"/>
          </a:xfrm>
          <a:prstGeom prst="ellipse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8927447" y="1235878"/>
            <a:ext cx="5386942" cy="5386942"/>
          </a:xfrm>
          <a:prstGeom prst="ellipse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TextBox 40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研究目的与问题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414570" y="2954902"/>
            <a:ext cx="6210770" cy="770514"/>
          </a:xfrm>
          <a:prstGeom prst="rect">
            <a:avLst/>
          </a:prstGeom>
          <a:noFill/>
        </p:spPr>
        <p:txBody>
          <a:bodyPr wrap="square" lIns="85725" tIns="85725" rIns="47625" bIns="85725" rtlCol="0" anchor="b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ct val="0"/>
              </a:spcBef>
              <a:defRPr/>
            </a:pPr>
            <a:r>
              <a:rPr lang="en-US" sz="3825">
                <a:solidFill>
                  <a:srgbClr val="2C3F55"/>
                </a:solidFill>
                <a:latin typeface="Microsoft Yahei"/>
                <a:ea typeface="Microsoft Yahei"/>
                <a:cs typeface="Microsoft Yahei"/>
              </a:rPr>
              <a:t>文献综述</a:t>
            </a:r>
            <a:endParaRPr lang="en-US" sz="1100"/>
          </a:p>
        </p:txBody>
      </p:sp>
      <p:sp>
        <p:nvSpPr>
          <p:cNvPr id="3" name="TextBox 3"/>
          <p:cNvSpPr txBox="1"/>
          <p:nvPr/>
        </p:nvSpPr>
        <p:spPr>
          <a:xfrm>
            <a:off x="1381415" y="2276490"/>
            <a:ext cx="1851477" cy="2425477"/>
          </a:xfrm>
          <a:prstGeom prst="rect">
            <a:avLst/>
          </a:prstGeom>
        </p:spPr>
        <p:txBody>
          <a:bodyPr wrap="square" lIns="85725" tIns="38100" rIns="85725" bIns="3810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国内研究现状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国内建筑环境与能源应用工程专业在毕业设计方面，主要关注工程实践与创新能力培养，强调综合性、设计性实验的开展，以及毕业设计选题与工程实际的结合。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国外研究现状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国外大学在建筑环境与能源应用工程专业毕业设计方面，注重学生独立思考和解决问题能力的培养，通过与业界合作，为学生提供实践机会，加强毕业设计与工程实际的联系。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12500" r="12500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5" name="AutoShape 15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TextBox 35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国内外研究现状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24329" r="24329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研究方法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本研究采用文献调研、实地考察和案例分析相结合的方法，对建环专业毕业设计的教学现状进行深入分析，同时结合国内外研究现状，提出针对性的改进措施。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技术路线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本研究的技术路线主要包括以下几个步骤：收集文献资料、实地考察相关高校毕业设计教学情况、分析案例、总结归纳并提出改进措施。通过以上步骤，旨在为提高建环专业毕业设计的教学质量提供理论支持和实践指导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TextBox 36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研究方法与技术路线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414570" y="2954902"/>
            <a:ext cx="6210770" cy="770514"/>
          </a:xfrm>
          <a:prstGeom prst="rect">
            <a:avLst/>
          </a:prstGeom>
          <a:noFill/>
        </p:spPr>
        <p:txBody>
          <a:bodyPr wrap="square" lIns="85725" tIns="85725" rIns="47625" bIns="85725" rtlCol="0" anchor="b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ct val="0"/>
              </a:spcBef>
              <a:defRPr/>
            </a:pPr>
            <a:r>
              <a:rPr lang="en-US" sz="3825">
                <a:solidFill>
                  <a:srgbClr val="2C3F55"/>
                </a:solidFill>
                <a:latin typeface="Microsoft Yahei"/>
                <a:ea typeface="Microsoft Yahei"/>
                <a:cs typeface="Microsoft Yahei"/>
              </a:rPr>
              <a:t>研究内容与方法</a:t>
            </a:r>
            <a:endParaRPr lang="en-US" sz="1100"/>
          </a:p>
        </p:txBody>
      </p:sp>
      <p:sp>
        <p:nvSpPr>
          <p:cNvPr id="3" name="TextBox 3"/>
          <p:cNvSpPr txBox="1"/>
          <p:nvPr/>
        </p:nvSpPr>
        <p:spPr>
          <a:xfrm>
            <a:off x="1381415" y="2276490"/>
            <a:ext cx="1851477" cy="2425477"/>
          </a:xfrm>
          <a:prstGeom prst="rect">
            <a:avLst/>
          </a:prstGeom>
        </p:spPr>
        <p:txBody>
          <a:bodyPr wrap="square" lIns="85725" tIns="38100" rIns="85725" bIns="3810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6033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>
            <a:off x="1068653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</a:ln>
        </p:spPr>
      </p:cxnSp>
      <p:sp>
        <p:nvSpPr>
          <p:cNvPr id="4" name="TextBox 4"/>
          <p:cNvSpPr txBox="1"/>
          <p:nvPr/>
        </p:nvSpPr>
        <p:spPr>
          <a:xfrm>
            <a:off x="1084612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研究背景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894460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介绍研究课题的背景，包括行业现状、技术发展趋势以及现有研究的不足之处。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4403619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4836240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</a:ln>
        </p:spPr>
      </p:cxnSp>
      <p:sp>
        <p:nvSpPr>
          <p:cNvPr id="8" name="TextBox 8"/>
          <p:cNvSpPr txBox="1"/>
          <p:nvPr/>
        </p:nvSpPr>
        <p:spPr>
          <a:xfrm>
            <a:off x="4852198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研究目的与意义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62047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明确研究的目的和意义，阐述该研究对行业、学术领域或实际应用的价值。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8171205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8603826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</a:ln>
        </p:spPr>
      </p:cxnSp>
      <p:sp>
        <p:nvSpPr>
          <p:cNvPr id="12" name="TextBox 12"/>
          <p:cNvSpPr txBox="1"/>
          <p:nvPr/>
        </p:nvSpPr>
        <p:spPr>
          <a:xfrm>
            <a:off x="8619785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研究范围与限制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429633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界定研究的范围和限制条件，明确研究的主要内容、不涉及的内容以及假设条件。</a:t>
            </a:r>
          </a:p>
        </p:txBody>
      </p:sp>
      <p:sp>
        <p:nvSpPr>
          <p:cNvPr id="14" name="AutoShape 14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TextBox 34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研究内容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https://d.book118.com/515122014120011110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EFFFFD"/>
      </a:lt1>
      <a:dk2>
        <a:srgbClr val="003C35"/>
      </a:dk2>
      <a:lt2>
        <a:srgbClr val="FFFFFF"/>
      </a:lt2>
      <a:accent1>
        <a:srgbClr val="00A5B2"/>
      </a:accent1>
      <a:accent2>
        <a:srgbClr val="52C6B8"/>
      </a:accent2>
      <a:accent3>
        <a:srgbClr val="00657D"/>
      </a:accent3>
      <a:accent4>
        <a:srgbClr val="58C19B"/>
      </a:accent4>
      <a:accent5>
        <a:srgbClr val="6DD690"/>
      </a:accent5>
      <a:accent6>
        <a:srgbClr val="9CCAF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44</Paragraphs>
  <Slides>11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11</vt:i4>
      </vt:variant>
    </vt:vector>
  </HeadingPairs>
  <TitlesOfParts>
    <vt:vector baseType="lpstr" size="15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2024-09-15T13:14:29.723</cp:lastPrinted>
  <dcterms:created xsi:type="dcterms:W3CDTF">2024-09-15T05:14:29Z</dcterms:created>
  <dcterms:modified xsi:type="dcterms:W3CDTF">2024-09-15T05:14:31Z</dcterms:modified>
</cp:coreProperties>
</file>