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0095" cy="685927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 Target="../slides/slide3.xml" TargetMode="Internal" /><Relationship Id="rId3"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 Target="../slides/slide3.xml" TargetMode="Internal" /><Relationship Id="rId3"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13D5EAB-5215-445F-A93A-2D49916E90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FAFD1B-2255-4F38-9CE1-ABE019075C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DCD7B93-DDA9-40D3-9423-DDAB2A951B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CFC995E-EB83-41B4-9847-477E2B539E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1380D90-AC80-4187-B067-5DEF3DDEE9C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D51516B-EF0A-41C4-A2C9-C71FB9CDD86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571E75B-DE83-4401-B7C8-EF641197A70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5648AC8-BD57-41D4-BBE7-7AD162B4C3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A7919A-FE52-4544-A9B4-5CBD5F7913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35FF87-DF97-4F6A-BD61-14ABC55C56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212540-C7F3-4719-9D0C-C23F048006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6_标题幻灯片">
    <p:spTree>
      <p:nvGrpSpPr>
        <p:cNvPr id="1" name=""/>
        <p:cNvGrpSpPr/>
        <p:nvPr/>
      </p:nvGrpSpPr>
      <p:grpSpPr>
        <a:xfrm>
          <a:off x="0" y="0"/>
          <a:ext cx="0" cy="0"/>
        </a:xfrm>
      </p:grpSpPr>
      <p:sp>
        <p:nvSpPr>
          <p:cNvPr id="4" name="矩形 3"/>
          <p:cNvSpPr/>
          <p:nvPr userDrawn="1"/>
        </p:nvSpPr>
        <p:spPr>
          <a:xfrm>
            <a:off x="0" y="-27384"/>
            <a:ext cx="12190413" cy="144016"/>
          </a:xfrm>
          <a:prstGeom prst="rect">
            <a:avLst/>
          </a:prstGeom>
          <a:solidFill>
            <a:srgbClr val="DF291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endParaRPr lang="zh-CN" altLang="en-US"/>
          </a:p>
        </p:txBody>
      </p:sp>
      <p:sp>
        <p:nvSpPr>
          <p:cNvPr id="5" name="矩形 4"/>
          <p:cNvSpPr/>
          <p:nvPr userDrawn="1"/>
        </p:nvSpPr>
        <p:spPr>
          <a:xfrm>
            <a:off x="0" y="6597352"/>
            <a:ext cx="12190412" cy="288032"/>
          </a:xfrm>
          <a:prstGeom prst="rect">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endParaRPr lang="zh-CN" altLang="en-US"/>
          </a:p>
        </p:txBody>
      </p:sp>
      <p:pic>
        <p:nvPicPr>
          <p:cNvPr id="6" name="Picture 2" descr="C:\Users\Administrator\Desktop\图片1.png">
            <a:hlinkClick r:id="rId2" action="ppaction://hlinksldjump"/>
          </p:cNvPr>
          <p:cNvPicPr>
            <a:picLocks noChangeAspect="1" noChangeArrowheads="1"/>
          </p:cNvPicPr>
          <p:nvPr userDrawn="1"/>
        </p:nvPicPr>
        <p:blipFill>
          <a:blip r:embed="rId1">
            <a:extLst>
              <a:ext uri="{28A0092B-C50C-407E-A947-70E740481C1C}">
                <a14:useLocalDpi xmlns:a14="http://schemas.microsoft.com/office/drawing/2010/main" val="0"/>
              </a:ext>
            </a:extLst>
          </a:blip>
          <a:stretch>
            <a:fillRect/>
          </a:stretch>
        </p:blipFill>
        <p:spPr bwMode="auto">
          <a:xfrm>
            <a:off x="10631710" y="6319663"/>
            <a:ext cx="1249363" cy="493713"/>
          </a:xfrm>
          <a:prstGeom prst="rect">
            <a:avLst/>
          </a:prstGeom>
          <a:noFill/>
          <a:extLst>
            <a:ext uri="{909E8E84-426E-40DD-AFC4-6F175D3DCCD1}">
              <a14:hiddenFill xmlns:a14="http://schemas.microsoft.com/office/drawing/2010/main">
                <a:solidFill>
                  <a:srgbClr val="FFFFFF"/>
                </a:solidFill>
              </a14:hiddenFill>
            </a:ext>
          </a:extLst>
        </p:spPr>
      </p:pic>
    </p:spTree>
  </p:cSld>
  <p:clrMapOvr>
    <a:overrideClrMapping bg1="lt1" tx1="dk1" bg2="lt2" tx2="dk2" accent1="accent1" accent2="accent2" accent3="accent3" accent4="accent4" accent5="accent5" accent6="accent6" hlink="hlink" folHlink="folHlink"/>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标题和内容">
    <p:spTree>
      <p:nvGrpSpPr>
        <p:cNvPr id="1" name=""/>
        <p:cNvGrpSpPr/>
        <p:nvPr/>
      </p:nvGrpSpPr>
      <p:grpSpPr>
        <a:xfrm>
          <a:off x="0" y="0"/>
          <a:ext cx="0" cy="0"/>
        </a:xfrm>
      </p:grpSpPr>
      <p:sp>
        <p:nvSpPr>
          <p:cNvPr id="2" name="标题 1"/>
          <p:cNvSpPr>
            <a:spLocks noGrp="1"/>
          </p:cNvSpPr>
          <p:nvPr>
            <p:ph type="title"/>
          </p:nvPr>
        </p:nvSpPr>
        <p:spPr>
          <a:xfrm>
            <a:off x="609521" y="274701"/>
            <a:ext cx="10971372" cy="1143265"/>
          </a:xfrm>
          <a:prstGeom prst="rect">
            <a:avLst/>
          </a:prstGeom>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a:xfrm>
            <a:off x="609521" y="1600572"/>
            <a:ext cx="10971372" cy="4527011"/>
          </a:xfrm>
          <a:prstGeom prst="rect">
            <a:avLst/>
          </a:prstGeom>
        </p:spPr>
        <p:txBody>
          <a:bodyPr>
            <a:normAutofit/>
          </a:bodyPr>
          <a:lstStyle>
            <a:lvl1pPr>
              <a:defRPr sz="2600"/>
            </a:lvl1pPr>
            <a:lvl2pPr>
              <a:defRPr sz="2600"/>
            </a:lvl2pPr>
            <a:lvl3pPr>
              <a:defRPr sz="2600"/>
            </a:lvl3pPr>
            <a:lvl4pPr>
              <a:defRPr sz="2600"/>
            </a:lvl4pPr>
            <a:lvl5pPr>
              <a:defRPr sz="2600"/>
            </a:lvl5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a:xfrm>
            <a:off x="609521" y="6357823"/>
            <a:ext cx="2844430" cy="365210"/>
          </a:xfrm>
          <a:prstGeom prst="rect">
            <a:avLst/>
          </a:prstGeom>
        </p:spPr>
        <p:txBody>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fld id="{530820CF-B880-4189-942D-D702A7CBA730}" type="datetimeFigureOut">
              <a:rPr lang="zh-CN" altLang="en-US" smtClean="0"/>
              <a:t/>
            </a:fld>
            <a:endParaRPr lang="zh-CN" altLang="en-US"/>
          </a:p>
        </p:txBody>
      </p:sp>
      <p:sp>
        <p:nvSpPr>
          <p:cNvPr id="5" name="页脚占位符 4"/>
          <p:cNvSpPr>
            <a:spLocks noGrp="1"/>
          </p:cNvSpPr>
          <p:nvPr>
            <p:ph type="ftr" sz="quarter" idx="11"/>
          </p:nvPr>
        </p:nvSpPr>
        <p:spPr>
          <a:xfrm>
            <a:off x="4165059" y="6357823"/>
            <a:ext cx="3860297" cy="365210"/>
          </a:xfrm>
          <a:prstGeom prst="rect">
            <a:avLst/>
          </a:prstGeom>
        </p:spPr>
        <p:txBody>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12"/>
          </p:nvPr>
        </p:nvSpPr>
        <p:spPr>
          <a:xfrm>
            <a:off x="8736463" y="6357823"/>
            <a:ext cx="2844430" cy="365210"/>
          </a:xfrm>
          <a:prstGeom prst="rect">
            <a:avLst/>
          </a:prstGeom>
        </p:spPr>
        <p:txBody>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fld id="{0C913308-F349-4B6D-A68A-DD1791B4A57B}"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标题幻灯片">
    <p:spTree>
      <p:nvGrpSpPr>
        <p:cNvPr id="1" name=""/>
        <p:cNvGrpSpPr/>
        <p:nvPr/>
      </p:nvGrpSpPr>
      <p:grpSpPr>
        <a:xfrm>
          <a:off x="0" y="0"/>
          <a:ext cx="0" cy="0"/>
        </a:xfrm>
      </p:grpSpPr>
      <p:sp>
        <p:nvSpPr>
          <p:cNvPr id="7" name="矩形 6"/>
          <p:cNvSpPr/>
          <p:nvPr userDrawn="1"/>
        </p:nvSpPr>
        <p:spPr>
          <a:xfrm>
            <a:off x="0" y="6598879"/>
            <a:ext cx="12190412" cy="288099"/>
          </a:xfrm>
          <a:prstGeom prst="rect">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endParaRPr lang="zh-CN" altLang="en-US"/>
          </a:p>
        </p:txBody>
      </p:sp>
      <p:sp>
        <p:nvSpPr>
          <p:cNvPr id="8" name="矩形 7"/>
          <p:cNvSpPr/>
          <p:nvPr userDrawn="1"/>
        </p:nvSpPr>
        <p:spPr>
          <a:xfrm>
            <a:off x="1" y="-27390"/>
            <a:ext cx="12190413" cy="144049"/>
          </a:xfrm>
          <a:prstGeom prst="rect">
            <a:avLst/>
          </a:prstGeom>
          <a:solidFill>
            <a:srgbClr val="DF291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endParaRPr lang="zh-CN" altLang="en-US"/>
          </a:p>
        </p:txBody>
      </p:sp>
      <p:pic>
        <p:nvPicPr>
          <p:cNvPr id="9" name="Picture 2" descr="C:\Users\Administrator\Desktop\图片1.png">
            <a:hlinkClick r:id="rId2" action="ppaction://hlinksldjump"/>
          </p:cNvPr>
          <p:cNvPicPr>
            <a:picLocks noChangeAspect="1" noChangeArrowheads="1"/>
          </p:cNvPicPr>
          <p:nvPr userDrawn="1"/>
        </p:nvPicPr>
        <p:blipFill>
          <a:blip r:embed="rId1">
            <a:extLst>
              <a:ext uri="{28A0092B-C50C-407E-A947-70E740481C1C}">
                <a14:useLocalDpi xmlns:a14="http://schemas.microsoft.com/office/drawing/2010/main" val="0"/>
              </a:ext>
            </a:extLst>
          </a:blip>
          <a:stretch>
            <a:fillRect/>
          </a:stretch>
        </p:blipFill>
        <p:spPr bwMode="auto">
          <a:xfrm>
            <a:off x="10631711" y="6321127"/>
            <a:ext cx="1249363" cy="49382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image" Target="../media/image2.jpeg"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4"/>
          <a:stretch>
            <a:fillRect/>
          </a:stretch>
        </a:blipFill>
        <a:effectLst/>
      </p:bgPr>
    </p:bg>
    <p:spTree>
      <p:nvGrpSpPr>
        <p:cNvPr id="1" name=""/>
        <p:cNvGrpSpPr/>
        <p:nvPr/>
      </p:nvGrpSpPr>
      <p:grpSpPr>
        <a:xfrm>
          <a:off x="0" y="0"/>
          <a:ext cx="0" cy="0"/>
        </a:xfrm>
      </p:grpSpPr>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Lst>
  <p:transition/>
  <p:timing/>
  <p:txStyles>
    <p:titleStyle>
      <a:lvl1pPr algn="ctr" defTabSz="1218565" rtl="0" eaLnBrk="1" latinLnBrk="0" hangingPunct="1">
        <a:spcBef>
          <a:spcPct val="0"/>
        </a:spcBef>
        <a:buNone/>
        <a:defRPr sz="5900" kern="1200">
          <a:solidFill>
            <a:schemeClr val="tx1"/>
          </a:solidFill>
          <a:latin typeface="+mj-lt"/>
          <a:ea typeface="+mj-ea"/>
          <a:cs typeface="+mj-cs"/>
        </a:defRPr>
      </a:lvl1pPr>
    </p:titleStyle>
    <p:bodyStyle>
      <a:lvl1pPr marL="457200" indent="-457200" algn="l" defTabSz="1218565" rtl="0" eaLnBrk="1" latinLnBrk="0" hangingPunct="1">
        <a:spcBef>
          <a:spcPct val="20000"/>
        </a:spcBef>
        <a:buFont typeface="Arial" pitchFamily="34" charset="0"/>
        <a:buChar char="•"/>
        <a:defRPr sz="4300" kern="1200">
          <a:solidFill>
            <a:schemeClr val="tx1"/>
          </a:solidFill>
          <a:latin typeface="+mn-lt"/>
          <a:ea typeface="+mn-ea"/>
          <a:cs typeface="+mn-cs"/>
        </a:defRPr>
      </a:lvl1pPr>
      <a:lvl2pPr marL="990600" indent="-381000" algn="l" defTabSz="1218565" rtl="0" eaLnBrk="1" latinLnBrk="0" hangingPunct="1">
        <a:spcBef>
          <a:spcPct val="20000"/>
        </a:spcBef>
        <a:buFont typeface="Arial" pitchFamily="34" charset="0"/>
        <a:buChar char="–"/>
        <a:defRPr sz="3700" kern="1200">
          <a:solidFill>
            <a:schemeClr val="tx1"/>
          </a:solidFill>
          <a:latin typeface="+mn-lt"/>
          <a:ea typeface="+mn-ea"/>
          <a:cs typeface="+mn-cs"/>
        </a:defRPr>
      </a:lvl2pPr>
      <a:lvl3pPr marL="1524000" indent="-304800" algn="l" defTabSz="1218565" rtl="0" eaLnBrk="1" latinLnBrk="0" hangingPunct="1">
        <a:spcBef>
          <a:spcPct val="20000"/>
        </a:spcBef>
        <a:buFont typeface="Arial" pitchFamily="34" charset="0"/>
        <a:buChar char="•"/>
        <a:defRPr sz="3200" kern="1200">
          <a:solidFill>
            <a:schemeClr val="tx1"/>
          </a:solidFill>
          <a:latin typeface="+mn-lt"/>
          <a:ea typeface="+mn-ea"/>
          <a:cs typeface="+mn-cs"/>
        </a:defRPr>
      </a:lvl3pPr>
      <a:lvl4pPr marL="21336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4pPr>
      <a:lvl5pPr marL="27432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5pPr>
      <a:lvl6pPr marL="33528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24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20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16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5.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6.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5200203240011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7" name="TextBox 16"/>
          <p:cNvSpPr txBox="1"/>
          <p:nvPr/>
        </p:nvSpPr>
        <p:spPr>
          <a:xfrm>
            <a:off x="1630710" y="2521878"/>
            <a:ext cx="9001000" cy="1051932"/>
          </a:xfrm>
          <a:prstGeom prst="rect">
            <a:avLst/>
          </a:prstGeom>
          <a:noFill/>
        </p:spPr>
        <p:txBody>
          <a:bodyPr wrap="non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r>
              <a:rPr lang="zh-CN" altLang="zh-CN" sz="4400" b="1">
                <a:latin typeface="方正大黑简体" pitchFamily="65" charset="-122"/>
                <a:ea typeface="方正大黑简体" pitchFamily="65" charset="-122"/>
              </a:rPr>
              <a:t>课时</a:t>
            </a:r>
            <a:r>
              <a:rPr lang="en-US" altLang="zh-CN" sz="4400" b="1">
                <a:latin typeface="方正大黑简体" pitchFamily="65" charset="-122"/>
                <a:ea typeface="方正大黑简体" pitchFamily="65" charset="-122"/>
              </a:rPr>
              <a:t>3</a:t>
            </a:r>
            <a:r>
              <a:rPr lang="zh-CN" altLang="zh-CN" sz="4400" b="1">
                <a:latin typeface="方正大黑简体" pitchFamily="65" charset="-122"/>
                <a:ea typeface="方正大黑简体" pitchFamily="65" charset="-122"/>
              </a:rPr>
              <a:t>　科学的世界观和方法论</a:t>
            </a:r>
            <a:endParaRPr lang="zh-CN" altLang="zh-CN" sz="4400" b="1">
              <a:latin typeface="方正大黑简体" pitchFamily="65" charset="-122"/>
              <a:ea typeface="方正大黑简体" pitchFamily="65"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9" name="TextBox 18"/>
          <p:cNvSpPr txBox="1"/>
          <p:nvPr/>
        </p:nvSpPr>
        <p:spPr>
          <a:xfrm>
            <a:off x="612000" y="620688"/>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457200" algn="just">
              <a:spcAft>
                <a:spcPct val="0"/>
              </a:spcAft>
            </a:pPr>
            <a:r>
              <a:rPr lang="zh-CN" altLang="zh-CN" sz="2800" kern="100">
                <a:latin typeface="Times New Roman" panose="02020603050405020304"/>
                <a:ea typeface="黑体" panose="02010600030101010101" charset="-122"/>
                <a:cs typeface="Times New Roman" panose="02020603050405020304"/>
              </a:rPr>
              <a:t>课标要求</a:t>
            </a:r>
            <a:endParaRPr lang="zh-CN" altLang="zh-CN" sz="2800" kern="100">
              <a:latin typeface="宋体" panose="02010600030101010101" pitchFamily="2" charset="-122"/>
              <a:cs typeface="Courier New" panose="02070309020205020404"/>
            </a:endParaRPr>
          </a:p>
          <a:p>
            <a:pPr indent="457200" algn="just">
              <a:spcAft>
                <a:spcPct val="0"/>
              </a:spcAft>
            </a:pPr>
            <a:r>
              <a:rPr lang="zh-CN" altLang="zh-CN" sz="2800" kern="100">
                <a:latin typeface="Times New Roman" panose="02020603050405020304"/>
                <a:ea typeface="楷体_GB2312" panose="02010609030101010101" charset="-122"/>
                <a:cs typeface="Times New Roman" panose="02020603050405020304"/>
              </a:rPr>
              <a:t>理解哲学是时代精神的精华，阐明马克思主义哲学是科学的世界观和方法论。</a:t>
            </a:r>
            <a:endParaRPr lang="zh-CN" altLang="zh-CN" sz="2800" kern="100">
              <a:latin typeface="宋体" panose="02010600030101010101" pitchFamily="2" charset="-122"/>
              <a:cs typeface="Courier New" panose="02070309020205020404"/>
            </a:endParaRPr>
          </a:p>
          <a:p>
            <a:pPr indent="457200" algn="just">
              <a:spcAft>
                <a:spcPct val="0"/>
              </a:spcAft>
            </a:pPr>
            <a:r>
              <a:rPr lang="zh-CN" altLang="zh-CN" sz="2800" kern="100">
                <a:latin typeface="Times New Roman" panose="02020603050405020304"/>
                <a:ea typeface="黑体" panose="02010600030101010101" charset="-122"/>
                <a:cs typeface="Times New Roman" panose="02020603050405020304"/>
              </a:rPr>
              <a:t>素养目标</a:t>
            </a:r>
            <a:endParaRPr lang="zh-CN" altLang="zh-CN" sz="2800" kern="100">
              <a:latin typeface="宋体" panose="02010600030101010101" pitchFamily="2" charset="-122"/>
              <a:cs typeface="Courier New" panose="02070309020205020404"/>
            </a:endParaRPr>
          </a:p>
          <a:p>
            <a:pPr indent="457200" algn="just">
              <a:spcAft>
                <a:spcPct val="0"/>
              </a:spcAft>
            </a:pPr>
            <a:r>
              <a:rPr lang="en-US" altLang="zh-CN" sz="2800" kern="100">
                <a:latin typeface="Times New Roman" panose="02020603050405020304"/>
                <a:ea typeface="楷体_GB2312" panose="02010609030101010101" charset="-122"/>
                <a:cs typeface="Courier New" panose="02070309020205020404"/>
              </a:rPr>
              <a:t>1.</a:t>
            </a:r>
            <a:r>
              <a:rPr lang="zh-CN" altLang="zh-CN" sz="2800" kern="100">
                <a:latin typeface="Times New Roman" panose="02020603050405020304"/>
                <a:ea typeface="楷体_GB2312" panose="02010609030101010101" charset="-122"/>
                <a:cs typeface="Times New Roman" panose="02020603050405020304"/>
              </a:rPr>
              <a:t>政治认同：马克思主义中国化的重大理论成果。</a:t>
            </a:r>
            <a:endParaRPr lang="zh-CN" altLang="zh-CN" sz="2800" kern="100">
              <a:latin typeface="宋体" panose="02010600030101010101" pitchFamily="2" charset="-122"/>
              <a:cs typeface="Courier New" panose="02070309020205020404"/>
            </a:endParaRPr>
          </a:p>
          <a:p>
            <a:pPr indent="457200" algn="just">
              <a:spcAft>
                <a:spcPct val="0"/>
              </a:spcAft>
            </a:pPr>
            <a:r>
              <a:rPr lang="en-US" altLang="zh-CN" sz="2800" kern="100">
                <a:latin typeface="Times New Roman" panose="02020603050405020304"/>
                <a:ea typeface="楷体_GB2312" panose="02010609030101010101" charset="-122"/>
                <a:cs typeface="Courier New" panose="02070309020205020404"/>
              </a:rPr>
              <a:t>2</a:t>
            </a:r>
            <a:r>
              <a:rPr lang="zh-CN" altLang="zh-CN" sz="2800" kern="100">
                <a:latin typeface="Times New Roman" panose="02020603050405020304"/>
                <a:ea typeface="楷体_GB2312" panose="02010609030101010101" charset="-122"/>
                <a:cs typeface="Times New Roman" panose="02020603050405020304"/>
              </a:rPr>
              <a:t>．科学精神：科学把握马克思主义哲学的基本特征、马克思主义中国化的重大理论成果。</a:t>
            </a:r>
            <a:endParaRPr lang="zh-CN" altLang="zh-CN" sz="2800" kern="100">
              <a:latin typeface="宋体" panose="02010600030101010101" pitchFamily="2" charset="-122"/>
              <a:cs typeface="Courier New" panose="02070309020205020404"/>
            </a:endParaRPr>
          </a:p>
          <a:p>
            <a:pPr indent="457200" algn="just">
              <a:spcAft>
                <a:spcPct val="0"/>
              </a:spcAft>
            </a:pPr>
            <a:r>
              <a:rPr lang="en-US" altLang="zh-CN" sz="2800" kern="100">
                <a:latin typeface="Times New Roman" panose="02020603050405020304"/>
                <a:ea typeface="楷体_GB2312" panose="02010609030101010101" charset="-122"/>
                <a:cs typeface="Courier New" panose="02070309020205020404"/>
              </a:rPr>
              <a:t>3</a:t>
            </a:r>
            <a:r>
              <a:rPr lang="zh-CN" altLang="zh-CN" sz="2800" kern="100">
                <a:latin typeface="Times New Roman" panose="02020603050405020304"/>
                <a:ea typeface="楷体_GB2312" panose="02010609030101010101" charset="-122"/>
                <a:cs typeface="Times New Roman" panose="02020603050405020304"/>
              </a:rPr>
              <a:t>．公共参与：学习运用、发展马克思主义哲学。</a:t>
            </a:r>
            <a:endParaRPr lang="zh-CN" altLang="zh-CN" sz="2800" kern="100">
              <a:effectLst/>
              <a:latin typeface="宋体" panose="02010600030101010101" pitchFamily="2" charset="-122"/>
              <a:cs typeface="Courier New" panose="02070309020205020404"/>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0" name="动作按钮: 自定义 9"/>
          <p:cNvSpPr/>
          <p:nvPr/>
        </p:nvSpPr>
        <p:spPr>
          <a:xfrm>
            <a:off x="2191152" y="2351673"/>
            <a:ext cx="3240360" cy="504173"/>
          </a:xfrm>
          <a:prstGeom prst="actionButtonBlank">
            <a:avLst/>
          </a:prstGeom>
          <a:solidFill>
            <a:srgbClr val="DF291B"/>
          </a:solidFill>
          <a:ln>
            <a:solidFill>
              <a:schemeClr val="bg1">
                <a:lumMod val="85000"/>
              </a:schemeClr>
            </a:solidFill>
          </a:ln>
        </p:spPr>
        <p:style>
          <a:lnRef idx="2">
            <a:schemeClr val="dk1"/>
          </a:lnRef>
          <a:fillRef idx="1">
            <a:schemeClr val="lt1"/>
          </a:fillRef>
          <a:effectRef idx="0">
            <a:schemeClr val="dk1"/>
          </a:effectRef>
          <a:fontRef idx="minor">
            <a:schemeClr val="dk1"/>
          </a:fontRef>
        </p:style>
        <p:txBody>
          <a:bodyPr rtlCol="0" anchor="ctr"/>
          <a:lstStyle>
            <a:defPPr>
              <a:defRPr lang="zh-CN"/>
            </a:defPPr>
            <a:lvl1pPr marL="0" algn="l" defTabSz="1218565" rtl="0" eaLnBrk="1" latinLnBrk="0" hangingPunct="1">
              <a:defRPr sz="2400" kern="1200">
                <a:solidFill>
                  <a:srgbClr val="000000"/>
                </a:solidFill>
                <a:latin typeface="Calibri"/>
                <a:ea typeface="+mn-ea"/>
                <a:cs typeface="+mn-cs"/>
              </a:defRPr>
            </a:lvl1pPr>
            <a:lvl2pPr marL="609600" algn="l" defTabSz="1218565" rtl="0" eaLnBrk="1" latinLnBrk="0" hangingPunct="1">
              <a:defRPr sz="2400" kern="1200">
                <a:solidFill>
                  <a:srgbClr val="000000"/>
                </a:solidFill>
                <a:latin typeface="Calibri"/>
                <a:ea typeface="+mn-ea"/>
                <a:cs typeface="+mn-cs"/>
              </a:defRPr>
            </a:lvl2pPr>
            <a:lvl3pPr marL="1219200" algn="l" defTabSz="1218565" rtl="0" eaLnBrk="1" latinLnBrk="0" hangingPunct="1">
              <a:defRPr sz="2400" kern="1200">
                <a:solidFill>
                  <a:srgbClr val="000000"/>
                </a:solidFill>
                <a:latin typeface="Calibri"/>
                <a:ea typeface="+mn-ea"/>
                <a:cs typeface="+mn-cs"/>
              </a:defRPr>
            </a:lvl3pPr>
            <a:lvl4pPr marL="1828800" algn="l" defTabSz="1218565" rtl="0" eaLnBrk="1" latinLnBrk="0" hangingPunct="1">
              <a:defRPr sz="2400" kern="1200">
                <a:solidFill>
                  <a:srgbClr val="000000"/>
                </a:solidFill>
                <a:latin typeface="Calibri"/>
                <a:ea typeface="+mn-ea"/>
                <a:cs typeface="+mn-cs"/>
              </a:defRPr>
            </a:lvl4pPr>
            <a:lvl5pPr marL="2438400" algn="l" defTabSz="1218565" rtl="0" eaLnBrk="1" latinLnBrk="0" hangingPunct="1">
              <a:defRPr sz="2400" kern="1200">
                <a:solidFill>
                  <a:srgbClr val="000000"/>
                </a:solidFill>
                <a:latin typeface="Calibri"/>
                <a:ea typeface="+mn-ea"/>
                <a:cs typeface="+mn-cs"/>
              </a:defRPr>
            </a:lvl5pPr>
            <a:lvl6pPr marL="3048000" algn="l" defTabSz="1218565" rtl="0" eaLnBrk="1" latinLnBrk="0" hangingPunct="1">
              <a:defRPr sz="2400" kern="1200">
                <a:solidFill>
                  <a:srgbClr val="000000"/>
                </a:solidFill>
                <a:latin typeface="Calibri"/>
                <a:ea typeface="+mn-ea"/>
                <a:cs typeface="+mn-cs"/>
              </a:defRPr>
            </a:lvl6pPr>
            <a:lvl7pPr marL="3657600" algn="l" defTabSz="1218565" rtl="0" eaLnBrk="1" latinLnBrk="0" hangingPunct="1">
              <a:defRPr sz="2400" kern="1200">
                <a:solidFill>
                  <a:srgbClr val="000000"/>
                </a:solidFill>
                <a:latin typeface="Calibri"/>
                <a:ea typeface="+mn-ea"/>
                <a:cs typeface="+mn-cs"/>
              </a:defRPr>
            </a:lvl7pPr>
            <a:lvl8pPr marL="4267200" algn="l" defTabSz="1218565" rtl="0" eaLnBrk="1" latinLnBrk="0" hangingPunct="1">
              <a:defRPr sz="2400" kern="1200">
                <a:solidFill>
                  <a:srgbClr val="000000"/>
                </a:solidFill>
                <a:latin typeface="Calibri"/>
                <a:ea typeface="+mn-ea"/>
                <a:cs typeface="+mn-cs"/>
              </a:defRPr>
            </a:lvl8pPr>
            <a:lvl9pPr marL="4876800" algn="l" defTabSz="1218565" rtl="0" eaLnBrk="1" latinLnBrk="0" hangingPunct="1">
              <a:defRPr sz="2400" kern="1200">
                <a:solidFill>
                  <a:srgbClr val="000000"/>
                </a:solidFill>
                <a:latin typeface="Calibri"/>
                <a:ea typeface="+mn-ea"/>
                <a:cs typeface="+mn-cs"/>
              </a:defRPr>
            </a:lvl9pPr>
          </a:lstStyle>
          <a:p>
            <a:pPr algn="ctr"/>
            <a:r>
              <a:rPr lang="zh-CN" altLang="zh-CN" smtClean="0">
                <a:solidFill>
                  <a:schemeClr val="bg1"/>
                </a:solidFill>
                <a:latin typeface="Times New Roman" panose="02020603050405020304"/>
                <a:ea typeface="黑体" panose="02010600030101010101" charset="-122"/>
                <a:cs typeface="Times New Roman" panose="02020603050405020304"/>
              </a:rPr>
              <a:t>自主学习</a:t>
            </a:r>
            <a:r>
              <a:rPr lang="en-US" altLang="zh-CN">
                <a:solidFill>
                  <a:schemeClr val="bg1"/>
                </a:solidFill>
                <a:latin typeface="黑体" panose="02010600030101010101" charset="-122"/>
                <a:ea typeface="黑体" panose="02010600030101010101" charset="-122"/>
              </a:rPr>
              <a:t>·</a:t>
            </a:r>
            <a:r>
              <a:rPr lang="zh-CN" altLang="en-US" smtClean="0">
                <a:solidFill>
                  <a:schemeClr val="bg1"/>
                </a:solidFill>
                <a:latin typeface="Times New Roman" panose="02020603050405020304"/>
                <a:ea typeface="黑体" panose="02010600030101010101" charset="-122"/>
                <a:cs typeface="Times New Roman" panose="02020603050405020304"/>
              </a:rPr>
              <a:t>探新知</a:t>
            </a:r>
            <a:endParaRPr lang="zh-CN" altLang="zh-CN" b="1">
              <a:solidFill>
                <a:schemeClr val="bg1"/>
              </a:solidFill>
            </a:endParaRPr>
          </a:p>
        </p:txBody>
      </p:sp>
      <p:sp>
        <p:nvSpPr>
          <p:cNvPr id="13" name="动作按钮: 自定义 12"/>
          <p:cNvSpPr/>
          <p:nvPr/>
        </p:nvSpPr>
        <p:spPr>
          <a:xfrm>
            <a:off x="6367616" y="2351673"/>
            <a:ext cx="3240360" cy="504173"/>
          </a:xfrm>
          <a:prstGeom prst="actionButtonBlank">
            <a:avLst/>
          </a:prstGeom>
          <a:solidFill>
            <a:srgbClr val="DF291B"/>
          </a:solidFill>
          <a:ln>
            <a:solidFill>
              <a:schemeClr val="bg1">
                <a:lumMod val="85000"/>
              </a:schemeClr>
            </a:solidFill>
          </a:ln>
        </p:spPr>
        <p:style>
          <a:lnRef idx="2">
            <a:schemeClr val="dk1"/>
          </a:lnRef>
          <a:fillRef idx="1">
            <a:schemeClr val="lt1"/>
          </a:fillRef>
          <a:effectRef idx="0">
            <a:schemeClr val="dk1"/>
          </a:effectRef>
          <a:fontRef idx="minor">
            <a:schemeClr val="dk1"/>
          </a:fontRef>
        </p:style>
        <p:txBody>
          <a:bodyPr rtlCol="0" anchor="ctr"/>
          <a:lstStyle>
            <a:defPPr>
              <a:defRPr lang="zh-CN"/>
            </a:defPPr>
            <a:lvl1pPr marL="0" algn="l" defTabSz="1218565" rtl="0" eaLnBrk="1" latinLnBrk="0" hangingPunct="1">
              <a:defRPr sz="2400" kern="1200">
                <a:solidFill>
                  <a:srgbClr val="000000"/>
                </a:solidFill>
                <a:latin typeface="Calibri"/>
                <a:ea typeface="+mn-ea"/>
                <a:cs typeface="+mn-cs"/>
              </a:defRPr>
            </a:lvl1pPr>
            <a:lvl2pPr marL="609600" algn="l" defTabSz="1218565" rtl="0" eaLnBrk="1" latinLnBrk="0" hangingPunct="1">
              <a:defRPr sz="2400" kern="1200">
                <a:solidFill>
                  <a:srgbClr val="000000"/>
                </a:solidFill>
                <a:latin typeface="Calibri"/>
                <a:ea typeface="+mn-ea"/>
                <a:cs typeface="+mn-cs"/>
              </a:defRPr>
            </a:lvl2pPr>
            <a:lvl3pPr marL="1219200" algn="l" defTabSz="1218565" rtl="0" eaLnBrk="1" latinLnBrk="0" hangingPunct="1">
              <a:defRPr sz="2400" kern="1200">
                <a:solidFill>
                  <a:srgbClr val="000000"/>
                </a:solidFill>
                <a:latin typeface="Calibri"/>
                <a:ea typeface="+mn-ea"/>
                <a:cs typeface="+mn-cs"/>
              </a:defRPr>
            </a:lvl3pPr>
            <a:lvl4pPr marL="1828800" algn="l" defTabSz="1218565" rtl="0" eaLnBrk="1" latinLnBrk="0" hangingPunct="1">
              <a:defRPr sz="2400" kern="1200">
                <a:solidFill>
                  <a:srgbClr val="000000"/>
                </a:solidFill>
                <a:latin typeface="Calibri"/>
                <a:ea typeface="+mn-ea"/>
                <a:cs typeface="+mn-cs"/>
              </a:defRPr>
            </a:lvl4pPr>
            <a:lvl5pPr marL="2438400" algn="l" defTabSz="1218565" rtl="0" eaLnBrk="1" latinLnBrk="0" hangingPunct="1">
              <a:defRPr sz="2400" kern="1200">
                <a:solidFill>
                  <a:srgbClr val="000000"/>
                </a:solidFill>
                <a:latin typeface="Calibri"/>
                <a:ea typeface="+mn-ea"/>
                <a:cs typeface="+mn-cs"/>
              </a:defRPr>
            </a:lvl5pPr>
            <a:lvl6pPr marL="3048000" algn="l" defTabSz="1218565" rtl="0" eaLnBrk="1" latinLnBrk="0" hangingPunct="1">
              <a:defRPr sz="2400" kern="1200">
                <a:solidFill>
                  <a:srgbClr val="000000"/>
                </a:solidFill>
                <a:latin typeface="Calibri"/>
                <a:ea typeface="+mn-ea"/>
                <a:cs typeface="+mn-cs"/>
              </a:defRPr>
            </a:lvl6pPr>
            <a:lvl7pPr marL="3657600" algn="l" defTabSz="1218565" rtl="0" eaLnBrk="1" latinLnBrk="0" hangingPunct="1">
              <a:defRPr sz="2400" kern="1200">
                <a:solidFill>
                  <a:srgbClr val="000000"/>
                </a:solidFill>
                <a:latin typeface="Calibri"/>
                <a:ea typeface="+mn-ea"/>
                <a:cs typeface="+mn-cs"/>
              </a:defRPr>
            </a:lvl7pPr>
            <a:lvl8pPr marL="4267200" algn="l" defTabSz="1218565" rtl="0" eaLnBrk="1" latinLnBrk="0" hangingPunct="1">
              <a:defRPr sz="2400" kern="1200">
                <a:solidFill>
                  <a:srgbClr val="000000"/>
                </a:solidFill>
                <a:latin typeface="Calibri"/>
                <a:ea typeface="+mn-ea"/>
                <a:cs typeface="+mn-cs"/>
              </a:defRPr>
            </a:lvl8pPr>
            <a:lvl9pPr marL="4876800" algn="l" defTabSz="1218565" rtl="0" eaLnBrk="1" latinLnBrk="0" hangingPunct="1">
              <a:defRPr sz="2400" kern="1200">
                <a:solidFill>
                  <a:srgbClr val="000000"/>
                </a:solidFill>
                <a:latin typeface="Calibri"/>
                <a:ea typeface="+mn-ea"/>
                <a:cs typeface="+mn-cs"/>
              </a:defRPr>
            </a:lvl9pPr>
          </a:lstStyle>
          <a:p>
            <a:pPr algn="ctr"/>
            <a:r>
              <a:rPr lang="zh-CN" altLang="en-US">
                <a:solidFill>
                  <a:schemeClr val="bg1"/>
                </a:solidFill>
                <a:latin typeface="黑体" panose="02010600030101010101" charset="-122"/>
                <a:ea typeface="黑体" panose="02010600030101010101" charset="-122"/>
              </a:rPr>
              <a:t>议题</a:t>
            </a:r>
            <a:r>
              <a:rPr lang="zh-CN" altLang="zh-CN" smtClean="0">
                <a:solidFill>
                  <a:schemeClr val="bg1"/>
                </a:solidFill>
                <a:latin typeface="黑体" panose="02010600030101010101" charset="-122"/>
                <a:ea typeface="黑体" panose="02010600030101010101" charset="-122"/>
              </a:rPr>
              <a:t>探究</a:t>
            </a:r>
            <a:r>
              <a:rPr lang="en-US" altLang="zh-CN" smtClean="0">
                <a:solidFill>
                  <a:schemeClr val="bg1"/>
                </a:solidFill>
                <a:latin typeface="黑体" panose="02010600030101010101" charset="-122"/>
                <a:ea typeface="黑体" panose="02010600030101010101" charset="-122"/>
              </a:rPr>
              <a:t>·</a:t>
            </a:r>
            <a:r>
              <a:rPr lang="zh-CN" altLang="en-US" smtClean="0">
                <a:solidFill>
                  <a:schemeClr val="bg1"/>
                </a:solidFill>
                <a:latin typeface="黑体" panose="02010600030101010101" charset="-122"/>
                <a:ea typeface="黑体" panose="02010600030101010101" charset="-122"/>
              </a:rPr>
              <a:t>提素养</a:t>
            </a:r>
            <a:endParaRPr lang="zh-CN" altLang="zh-CN" b="1">
              <a:solidFill>
                <a:schemeClr val="bg1"/>
              </a:solidFill>
              <a:latin typeface="黑体" panose="02010600030101010101" charset="-122"/>
              <a:ea typeface="黑体" panose="02010600030101010101" charset="-122"/>
            </a:endParaRPr>
          </a:p>
        </p:txBody>
      </p:sp>
      <p:sp>
        <p:nvSpPr>
          <p:cNvPr id="6" name="动作按钮: 自定义 5"/>
          <p:cNvSpPr/>
          <p:nvPr/>
        </p:nvSpPr>
        <p:spPr>
          <a:xfrm>
            <a:off x="2191152" y="3215767"/>
            <a:ext cx="3240360" cy="504173"/>
          </a:xfrm>
          <a:prstGeom prst="actionButtonBlank">
            <a:avLst/>
          </a:prstGeom>
          <a:solidFill>
            <a:srgbClr val="DF291B"/>
          </a:solidFill>
          <a:ln>
            <a:solidFill>
              <a:schemeClr val="bg1">
                <a:lumMod val="85000"/>
              </a:schemeClr>
            </a:solidFill>
          </a:ln>
        </p:spPr>
        <p:style>
          <a:lnRef idx="2">
            <a:schemeClr val="dk1"/>
          </a:lnRef>
          <a:fillRef idx="1">
            <a:schemeClr val="lt1"/>
          </a:fillRef>
          <a:effectRef idx="0">
            <a:schemeClr val="dk1"/>
          </a:effectRef>
          <a:fontRef idx="minor">
            <a:schemeClr val="dk1"/>
          </a:fontRef>
        </p:style>
        <p:txBody>
          <a:bodyPr rtlCol="0" anchor="ctr"/>
          <a:lstStyle>
            <a:defPPr>
              <a:defRPr lang="zh-CN"/>
            </a:defPPr>
            <a:lvl1pPr marL="0" algn="l" defTabSz="1218565" rtl="0" eaLnBrk="1" latinLnBrk="0" hangingPunct="1">
              <a:defRPr sz="2400" kern="1200">
                <a:solidFill>
                  <a:srgbClr val="000000"/>
                </a:solidFill>
                <a:latin typeface="Calibri"/>
                <a:ea typeface="+mn-ea"/>
                <a:cs typeface="+mn-cs"/>
              </a:defRPr>
            </a:lvl1pPr>
            <a:lvl2pPr marL="609600" algn="l" defTabSz="1218565" rtl="0" eaLnBrk="1" latinLnBrk="0" hangingPunct="1">
              <a:defRPr sz="2400" kern="1200">
                <a:solidFill>
                  <a:srgbClr val="000000"/>
                </a:solidFill>
                <a:latin typeface="Calibri"/>
                <a:ea typeface="+mn-ea"/>
                <a:cs typeface="+mn-cs"/>
              </a:defRPr>
            </a:lvl2pPr>
            <a:lvl3pPr marL="1219200" algn="l" defTabSz="1218565" rtl="0" eaLnBrk="1" latinLnBrk="0" hangingPunct="1">
              <a:defRPr sz="2400" kern="1200">
                <a:solidFill>
                  <a:srgbClr val="000000"/>
                </a:solidFill>
                <a:latin typeface="Calibri"/>
                <a:ea typeface="+mn-ea"/>
                <a:cs typeface="+mn-cs"/>
              </a:defRPr>
            </a:lvl3pPr>
            <a:lvl4pPr marL="1828800" algn="l" defTabSz="1218565" rtl="0" eaLnBrk="1" latinLnBrk="0" hangingPunct="1">
              <a:defRPr sz="2400" kern="1200">
                <a:solidFill>
                  <a:srgbClr val="000000"/>
                </a:solidFill>
                <a:latin typeface="Calibri"/>
                <a:ea typeface="+mn-ea"/>
                <a:cs typeface="+mn-cs"/>
              </a:defRPr>
            </a:lvl4pPr>
            <a:lvl5pPr marL="2438400" algn="l" defTabSz="1218565" rtl="0" eaLnBrk="1" latinLnBrk="0" hangingPunct="1">
              <a:defRPr sz="2400" kern="1200">
                <a:solidFill>
                  <a:srgbClr val="000000"/>
                </a:solidFill>
                <a:latin typeface="Calibri"/>
                <a:ea typeface="+mn-ea"/>
                <a:cs typeface="+mn-cs"/>
              </a:defRPr>
            </a:lvl5pPr>
            <a:lvl6pPr marL="3048000" algn="l" defTabSz="1218565" rtl="0" eaLnBrk="1" latinLnBrk="0" hangingPunct="1">
              <a:defRPr sz="2400" kern="1200">
                <a:solidFill>
                  <a:srgbClr val="000000"/>
                </a:solidFill>
                <a:latin typeface="Calibri"/>
                <a:ea typeface="+mn-ea"/>
                <a:cs typeface="+mn-cs"/>
              </a:defRPr>
            </a:lvl6pPr>
            <a:lvl7pPr marL="3657600" algn="l" defTabSz="1218565" rtl="0" eaLnBrk="1" latinLnBrk="0" hangingPunct="1">
              <a:defRPr sz="2400" kern="1200">
                <a:solidFill>
                  <a:srgbClr val="000000"/>
                </a:solidFill>
                <a:latin typeface="Calibri"/>
                <a:ea typeface="+mn-ea"/>
                <a:cs typeface="+mn-cs"/>
              </a:defRPr>
            </a:lvl7pPr>
            <a:lvl8pPr marL="4267200" algn="l" defTabSz="1218565" rtl="0" eaLnBrk="1" latinLnBrk="0" hangingPunct="1">
              <a:defRPr sz="2400" kern="1200">
                <a:solidFill>
                  <a:srgbClr val="000000"/>
                </a:solidFill>
                <a:latin typeface="Calibri"/>
                <a:ea typeface="+mn-ea"/>
                <a:cs typeface="+mn-cs"/>
              </a:defRPr>
            </a:lvl8pPr>
            <a:lvl9pPr marL="4876800" algn="l" defTabSz="1218565" rtl="0" eaLnBrk="1" latinLnBrk="0" hangingPunct="1">
              <a:defRPr sz="2400" kern="1200">
                <a:solidFill>
                  <a:srgbClr val="000000"/>
                </a:solidFill>
                <a:latin typeface="Calibri"/>
                <a:ea typeface="+mn-ea"/>
                <a:cs typeface="+mn-cs"/>
              </a:defRPr>
            </a:lvl9pPr>
          </a:lstStyle>
          <a:p>
            <a:pPr algn="ctr"/>
            <a:r>
              <a:rPr lang="zh-CN" altLang="en-US" smtClean="0">
                <a:solidFill>
                  <a:schemeClr val="bg1"/>
                </a:solidFill>
                <a:latin typeface="黑体" panose="02010600030101010101" charset="-122"/>
                <a:ea typeface="黑体" panose="02010600030101010101" charset="-122"/>
              </a:rPr>
              <a:t>重点突破</a:t>
            </a:r>
            <a:r>
              <a:rPr lang="en-US" altLang="zh-CN" smtClean="0">
                <a:solidFill>
                  <a:schemeClr val="bg1"/>
                </a:solidFill>
                <a:latin typeface="黑体" panose="02010600030101010101" charset="-122"/>
                <a:ea typeface="黑体" panose="02010600030101010101" charset="-122"/>
              </a:rPr>
              <a:t>·</a:t>
            </a:r>
            <a:r>
              <a:rPr lang="zh-CN" altLang="en-US" smtClean="0">
                <a:solidFill>
                  <a:schemeClr val="bg1"/>
                </a:solidFill>
                <a:latin typeface="黑体" panose="02010600030101010101" charset="-122"/>
                <a:ea typeface="黑体" panose="02010600030101010101" charset="-122"/>
              </a:rPr>
              <a:t>固双基</a:t>
            </a:r>
            <a:endParaRPr lang="zh-CN" altLang="zh-CN">
              <a:solidFill>
                <a:schemeClr val="bg1"/>
              </a:solidFill>
              <a:latin typeface="黑体" panose="02010600030101010101" charset="-122"/>
              <a:ea typeface="黑体" panose="02010600030101010101" charset="-122"/>
            </a:endParaRPr>
          </a:p>
        </p:txBody>
      </p:sp>
      <p:sp>
        <p:nvSpPr>
          <p:cNvPr id="7" name="动作按钮: 自定义 6"/>
          <p:cNvSpPr/>
          <p:nvPr/>
        </p:nvSpPr>
        <p:spPr>
          <a:xfrm>
            <a:off x="6367616" y="3215768"/>
            <a:ext cx="3240360" cy="504173"/>
          </a:xfrm>
          <a:prstGeom prst="actionButtonBlank">
            <a:avLst/>
          </a:prstGeom>
          <a:solidFill>
            <a:srgbClr val="DF291B"/>
          </a:solidFill>
          <a:ln>
            <a:solidFill>
              <a:schemeClr val="bg1">
                <a:lumMod val="85000"/>
              </a:schemeClr>
            </a:solidFill>
          </a:ln>
        </p:spPr>
        <p:style>
          <a:lnRef idx="2">
            <a:schemeClr val="dk1"/>
          </a:lnRef>
          <a:fillRef idx="1">
            <a:schemeClr val="lt1"/>
          </a:fillRef>
          <a:effectRef idx="0">
            <a:schemeClr val="dk1"/>
          </a:effectRef>
          <a:fontRef idx="minor">
            <a:schemeClr val="dk1"/>
          </a:fontRef>
        </p:style>
        <p:txBody>
          <a:bodyPr rtlCol="0" anchor="ctr"/>
          <a:lstStyle>
            <a:defPPr>
              <a:defRPr lang="zh-CN"/>
            </a:defPPr>
            <a:lvl1pPr marL="0" algn="l" defTabSz="1218565" rtl="0" eaLnBrk="1" latinLnBrk="0" hangingPunct="1">
              <a:defRPr sz="2400" kern="1200">
                <a:solidFill>
                  <a:srgbClr val="000000"/>
                </a:solidFill>
                <a:latin typeface="Calibri"/>
                <a:ea typeface="+mn-ea"/>
                <a:cs typeface="+mn-cs"/>
              </a:defRPr>
            </a:lvl1pPr>
            <a:lvl2pPr marL="609600" algn="l" defTabSz="1218565" rtl="0" eaLnBrk="1" latinLnBrk="0" hangingPunct="1">
              <a:defRPr sz="2400" kern="1200">
                <a:solidFill>
                  <a:srgbClr val="000000"/>
                </a:solidFill>
                <a:latin typeface="Calibri"/>
                <a:ea typeface="+mn-ea"/>
                <a:cs typeface="+mn-cs"/>
              </a:defRPr>
            </a:lvl2pPr>
            <a:lvl3pPr marL="1219200" algn="l" defTabSz="1218565" rtl="0" eaLnBrk="1" latinLnBrk="0" hangingPunct="1">
              <a:defRPr sz="2400" kern="1200">
                <a:solidFill>
                  <a:srgbClr val="000000"/>
                </a:solidFill>
                <a:latin typeface="Calibri"/>
                <a:ea typeface="+mn-ea"/>
                <a:cs typeface="+mn-cs"/>
              </a:defRPr>
            </a:lvl3pPr>
            <a:lvl4pPr marL="1828800" algn="l" defTabSz="1218565" rtl="0" eaLnBrk="1" latinLnBrk="0" hangingPunct="1">
              <a:defRPr sz="2400" kern="1200">
                <a:solidFill>
                  <a:srgbClr val="000000"/>
                </a:solidFill>
                <a:latin typeface="Calibri"/>
                <a:ea typeface="+mn-ea"/>
                <a:cs typeface="+mn-cs"/>
              </a:defRPr>
            </a:lvl4pPr>
            <a:lvl5pPr marL="2438400" algn="l" defTabSz="1218565" rtl="0" eaLnBrk="1" latinLnBrk="0" hangingPunct="1">
              <a:defRPr sz="2400" kern="1200">
                <a:solidFill>
                  <a:srgbClr val="000000"/>
                </a:solidFill>
                <a:latin typeface="Calibri"/>
                <a:ea typeface="+mn-ea"/>
                <a:cs typeface="+mn-cs"/>
              </a:defRPr>
            </a:lvl5pPr>
            <a:lvl6pPr marL="3048000" algn="l" defTabSz="1218565" rtl="0" eaLnBrk="1" latinLnBrk="0" hangingPunct="1">
              <a:defRPr sz="2400" kern="1200">
                <a:solidFill>
                  <a:srgbClr val="000000"/>
                </a:solidFill>
                <a:latin typeface="Calibri"/>
                <a:ea typeface="+mn-ea"/>
                <a:cs typeface="+mn-cs"/>
              </a:defRPr>
            </a:lvl6pPr>
            <a:lvl7pPr marL="3657600" algn="l" defTabSz="1218565" rtl="0" eaLnBrk="1" latinLnBrk="0" hangingPunct="1">
              <a:defRPr sz="2400" kern="1200">
                <a:solidFill>
                  <a:srgbClr val="000000"/>
                </a:solidFill>
                <a:latin typeface="Calibri"/>
                <a:ea typeface="+mn-ea"/>
                <a:cs typeface="+mn-cs"/>
              </a:defRPr>
            </a:lvl7pPr>
            <a:lvl8pPr marL="4267200" algn="l" defTabSz="1218565" rtl="0" eaLnBrk="1" latinLnBrk="0" hangingPunct="1">
              <a:defRPr sz="2400" kern="1200">
                <a:solidFill>
                  <a:srgbClr val="000000"/>
                </a:solidFill>
                <a:latin typeface="Calibri"/>
                <a:ea typeface="+mn-ea"/>
                <a:cs typeface="+mn-cs"/>
              </a:defRPr>
            </a:lvl8pPr>
            <a:lvl9pPr marL="4876800" algn="l" defTabSz="1218565" rtl="0" eaLnBrk="1" latinLnBrk="0" hangingPunct="1">
              <a:defRPr sz="2400" kern="1200">
                <a:solidFill>
                  <a:srgbClr val="000000"/>
                </a:solidFill>
                <a:latin typeface="Calibri"/>
                <a:ea typeface="+mn-ea"/>
                <a:cs typeface="+mn-cs"/>
              </a:defRPr>
            </a:lvl9pPr>
          </a:lstStyle>
          <a:p>
            <a:pPr algn="ctr"/>
            <a:r>
              <a:rPr lang="zh-CN" altLang="zh-CN">
                <a:solidFill>
                  <a:schemeClr val="bg1"/>
                </a:solidFill>
                <a:latin typeface="黑体" panose="02010600030101010101" charset="-122"/>
                <a:ea typeface="黑体" panose="02010600030101010101" charset="-122"/>
              </a:rPr>
              <a:t>随堂检测</a:t>
            </a:r>
            <a:r>
              <a:rPr lang="en-US" altLang="zh-CN" smtClean="0">
                <a:solidFill>
                  <a:schemeClr val="bg1"/>
                </a:solidFill>
                <a:latin typeface="黑体" panose="02010600030101010101" charset="-122"/>
                <a:ea typeface="黑体" panose="02010600030101010101" charset="-122"/>
              </a:rPr>
              <a:t>·</a:t>
            </a:r>
            <a:r>
              <a:rPr lang="zh-CN" altLang="en-US" smtClean="0">
                <a:solidFill>
                  <a:schemeClr val="bg1"/>
                </a:solidFill>
                <a:latin typeface="黑体" panose="02010600030101010101" charset="-122"/>
                <a:ea typeface="黑体" panose="02010600030101010101" charset="-122"/>
              </a:rPr>
              <a:t>重落实</a:t>
            </a:r>
            <a:endParaRPr lang="zh-CN" altLang="zh-CN" b="1">
              <a:solidFill>
                <a:schemeClr val="bg1"/>
              </a:solidFill>
              <a:latin typeface="黑体" panose="02010600030101010101" charset="-122"/>
              <a:ea typeface="黑体" panose="02010600030101010101" charset="-122"/>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1" name="动作按钮: 自定义 10">
            <a:hlinkClick action="ppaction://noaction" highlightClick="1"/>
          </p:cNvPr>
          <p:cNvSpPr/>
          <p:nvPr/>
        </p:nvSpPr>
        <p:spPr>
          <a:xfrm>
            <a:off x="3862958" y="2493690"/>
            <a:ext cx="4608512" cy="1080120"/>
          </a:xfrm>
          <a:prstGeom prst="actionButtonBlank">
            <a:avLst/>
          </a:prstGeom>
          <a:solidFill>
            <a:schemeClr val="tx2">
              <a:lumMod val="50000"/>
            </a:schemeClr>
          </a:solidFill>
          <a:ln>
            <a:noFill/>
          </a:ln>
          <a:effectLst>
            <a:reflection blurRad="6350" stA="50000" endA="300" endPos="55500" dist="50800" dir="5400000" sy="-100000" algn="bl" rotWithShape="0"/>
          </a:effectLst>
        </p:spPr>
        <p:style>
          <a:lnRef idx="2">
            <a:schemeClr val="dk1"/>
          </a:lnRef>
          <a:fillRef idx="1">
            <a:schemeClr val="lt1"/>
          </a:fillRef>
          <a:effectRef idx="0">
            <a:schemeClr val="dk1"/>
          </a:effectRef>
          <a:fontRef idx="minor">
            <a:schemeClr val="dk1"/>
          </a:fontRef>
        </p:style>
        <p:txBody>
          <a:bodyPr rtlCol="0" anchor="ctr"/>
          <a:lstStyle>
            <a:defPPr>
              <a:defRPr lang="zh-CN"/>
            </a:defPPr>
            <a:lvl1pPr marL="0" algn="l" defTabSz="1218565" rtl="0" eaLnBrk="1" latinLnBrk="0" hangingPunct="1">
              <a:defRPr sz="2400" kern="1200">
                <a:solidFill>
                  <a:srgbClr val="000000"/>
                </a:solidFill>
                <a:latin typeface="Calibri"/>
                <a:ea typeface="+mn-ea"/>
                <a:cs typeface="+mn-cs"/>
              </a:defRPr>
            </a:lvl1pPr>
            <a:lvl2pPr marL="609600" algn="l" defTabSz="1218565" rtl="0" eaLnBrk="1" latinLnBrk="0" hangingPunct="1">
              <a:defRPr sz="2400" kern="1200">
                <a:solidFill>
                  <a:srgbClr val="000000"/>
                </a:solidFill>
                <a:latin typeface="Calibri"/>
                <a:ea typeface="+mn-ea"/>
                <a:cs typeface="+mn-cs"/>
              </a:defRPr>
            </a:lvl2pPr>
            <a:lvl3pPr marL="1219200" algn="l" defTabSz="1218565" rtl="0" eaLnBrk="1" latinLnBrk="0" hangingPunct="1">
              <a:defRPr sz="2400" kern="1200">
                <a:solidFill>
                  <a:srgbClr val="000000"/>
                </a:solidFill>
                <a:latin typeface="Calibri"/>
                <a:ea typeface="+mn-ea"/>
                <a:cs typeface="+mn-cs"/>
              </a:defRPr>
            </a:lvl3pPr>
            <a:lvl4pPr marL="1828800" algn="l" defTabSz="1218565" rtl="0" eaLnBrk="1" latinLnBrk="0" hangingPunct="1">
              <a:defRPr sz="2400" kern="1200">
                <a:solidFill>
                  <a:srgbClr val="000000"/>
                </a:solidFill>
                <a:latin typeface="Calibri"/>
                <a:ea typeface="+mn-ea"/>
                <a:cs typeface="+mn-cs"/>
              </a:defRPr>
            </a:lvl4pPr>
            <a:lvl5pPr marL="2438400" algn="l" defTabSz="1218565" rtl="0" eaLnBrk="1" latinLnBrk="0" hangingPunct="1">
              <a:defRPr sz="2400" kern="1200">
                <a:solidFill>
                  <a:srgbClr val="000000"/>
                </a:solidFill>
                <a:latin typeface="Calibri"/>
                <a:ea typeface="+mn-ea"/>
                <a:cs typeface="+mn-cs"/>
              </a:defRPr>
            </a:lvl5pPr>
            <a:lvl6pPr marL="3048000" algn="l" defTabSz="1218565" rtl="0" eaLnBrk="1" latinLnBrk="0" hangingPunct="1">
              <a:defRPr sz="2400" kern="1200">
                <a:solidFill>
                  <a:srgbClr val="000000"/>
                </a:solidFill>
                <a:latin typeface="Calibri"/>
                <a:ea typeface="+mn-ea"/>
                <a:cs typeface="+mn-cs"/>
              </a:defRPr>
            </a:lvl6pPr>
            <a:lvl7pPr marL="3657600" algn="l" defTabSz="1218565" rtl="0" eaLnBrk="1" latinLnBrk="0" hangingPunct="1">
              <a:defRPr sz="2400" kern="1200">
                <a:solidFill>
                  <a:srgbClr val="000000"/>
                </a:solidFill>
                <a:latin typeface="Calibri"/>
                <a:ea typeface="+mn-ea"/>
                <a:cs typeface="+mn-cs"/>
              </a:defRPr>
            </a:lvl7pPr>
            <a:lvl8pPr marL="4267200" algn="l" defTabSz="1218565" rtl="0" eaLnBrk="1" latinLnBrk="0" hangingPunct="1">
              <a:defRPr sz="2400" kern="1200">
                <a:solidFill>
                  <a:srgbClr val="000000"/>
                </a:solidFill>
                <a:latin typeface="Calibri"/>
                <a:ea typeface="+mn-ea"/>
                <a:cs typeface="+mn-cs"/>
              </a:defRPr>
            </a:lvl8pPr>
            <a:lvl9pPr marL="4876800" algn="l" defTabSz="1218565" rtl="0" eaLnBrk="1" latinLnBrk="0" hangingPunct="1">
              <a:defRPr sz="2400" kern="1200">
                <a:solidFill>
                  <a:srgbClr val="000000"/>
                </a:solidFill>
                <a:latin typeface="Calibri"/>
                <a:ea typeface="+mn-ea"/>
                <a:cs typeface="+mn-cs"/>
              </a:defRPr>
            </a:lvl9pPr>
          </a:lstStyle>
          <a:p>
            <a:pPr algn="ctr"/>
            <a:r>
              <a:rPr lang="zh-CN" altLang="zh-CN" sz="3200" smtClean="0">
                <a:solidFill>
                  <a:schemeClr val="bg1"/>
                </a:solidFill>
                <a:latin typeface="Times New Roman" panose="02020603050405020304"/>
                <a:ea typeface="黑体" panose="02010600030101010101" charset="-122"/>
                <a:cs typeface="Times New Roman" panose="02020603050405020304"/>
              </a:rPr>
              <a:t>自主学习</a:t>
            </a:r>
            <a:r>
              <a:rPr lang="en-US" altLang="zh-CN" sz="3200" smtClean="0">
                <a:solidFill>
                  <a:schemeClr val="bg1"/>
                </a:solidFill>
                <a:latin typeface="黑体" panose="02010600030101010101" charset="-122"/>
                <a:ea typeface="黑体" panose="02010600030101010101" charset="-122"/>
              </a:rPr>
              <a:t>·</a:t>
            </a:r>
            <a:r>
              <a:rPr lang="zh-CN" altLang="en-US" sz="3200" smtClean="0">
                <a:solidFill>
                  <a:schemeClr val="bg1"/>
                </a:solidFill>
                <a:latin typeface="Times New Roman" panose="02020603050405020304"/>
                <a:ea typeface="黑体" panose="02010600030101010101" charset="-122"/>
                <a:cs typeface="Times New Roman" panose="02020603050405020304"/>
              </a:rPr>
              <a:t>探新知</a:t>
            </a:r>
            <a:endParaRPr lang="zh-CN" altLang="zh-CN" sz="3200" b="1">
              <a:solidFill>
                <a:schemeClr val="bg1"/>
              </a:solidFil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9" name="TextBox 18"/>
          <p:cNvSpPr txBox="1"/>
          <p:nvPr/>
        </p:nvSpPr>
        <p:spPr>
          <a:xfrm>
            <a:off x="612000" y="620688"/>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ctr">
              <a:spcAft>
                <a:spcPct val="0"/>
              </a:spcAft>
            </a:pPr>
            <a:r>
              <a:rPr lang="zh-CN" altLang="zh-CN" sz="2800" kern="100">
                <a:latin typeface="Times New Roman" panose="02020603050405020304"/>
                <a:cs typeface="Times New Roman" panose="02020603050405020304"/>
              </a:rPr>
              <a:t>【新</a:t>
            </a:r>
            <a:r>
              <a:rPr lang="zh-CN" altLang="zh-CN" sz="2800" kern="100">
                <a:latin typeface="宋体" panose="02010600030101010101" pitchFamily="2" charset="-122"/>
                <a:ea typeface="Times New Roman" panose="02020603050405020304"/>
                <a:cs typeface="Courier New" panose="02070309020205020404"/>
              </a:rPr>
              <a:t> </a:t>
            </a:r>
            <a:r>
              <a:rPr lang="zh-CN" altLang="zh-CN" sz="2800" kern="100">
                <a:latin typeface="Times New Roman" panose="02020603050405020304"/>
                <a:cs typeface="Times New Roman" panose="02020603050405020304"/>
              </a:rPr>
              <a:t>知</a:t>
            </a:r>
            <a:r>
              <a:rPr lang="zh-CN" altLang="zh-CN" sz="2800" kern="100">
                <a:latin typeface="宋体" panose="02010600030101010101" pitchFamily="2" charset="-122"/>
                <a:ea typeface="Times New Roman" panose="02020603050405020304"/>
                <a:cs typeface="Courier New" panose="02070309020205020404"/>
              </a:rPr>
              <a:t> </a:t>
            </a:r>
            <a:r>
              <a:rPr lang="zh-CN" altLang="zh-CN" sz="2800" kern="100">
                <a:latin typeface="Times New Roman" panose="02020603050405020304"/>
                <a:cs typeface="Times New Roman" panose="02020603050405020304"/>
              </a:rPr>
              <a:t>预</a:t>
            </a:r>
            <a:r>
              <a:rPr lang="zh-CN" altLang="zh-CN" sz="2800" kern="100">
                <a:latin typeface="宋体" panose="02010600030101010101" pitchFamily="2" charset="-122"/>
                <a:ea typeface="Times New Roman" panose="02020603050405020304"/>
                <a:cs typeface="Courier New" panose="02070309020205020404"/>
              </a:rPr>
              <a:t> </a:t>
            </a:r>
            <a:r>
              <a:rPr lang="zh-CN" altLang="zh-CN" sz="2800" kern="100">
                <a:latin typeface="Times New Roman" panose="02020603050405020304"/>
                <a:cs typeface="Times New Roman" panose="02020603050405020304"/>
              </a:rPr>
              <a:t>习】</a:t>
            </a:r>
            <a:endParaRPr lang="zh-CN" altLang="zh-CN" sz="2800" kern="100">
              <a:latin typeface="宋体" panose="02010600030101010101" pitchFamily="2" charset="-122"/>
              <a:cs typeface="Courier New" panose="02070309020205020404"/>
            </a:endParaRPr>
          </a:p>
          <a:p>
            <a:pPr indent="266700" algn="just">
              <a:spcAft>
                <a:spcPct val="0"/>
              </a:spcAft>
            </a:pPr>
            <a:r>
              <a:rPr lang="zh-CN" altLang="zh-CN" sz="2800" kern="100">
                <a:latin typeface="Times New Roman" panose="02020603050405020304"/>
                <a:ea typeface="黑体" panose="02010600030101010101" charset="-122"/>
                <a:cs typeface="Times New Roman" panose="02020603050405020304"/>
              </a:rPr>
              <a:t>一、马克思主义哲学的历史使命</a:t>
            </a:r>
            <a:endParaRPr lang="zh-CN" altLang="zh-CN" sz="2800" kern="100">
              <a:latin typeface="宋体" panose="02010600030101010101" pitchFamily="2" charset="-122"/>
              <a:cs typeface="Courier New" panose="02070309020205020404"/>
            </a:endParaRPr>
          </a:p>
          <a:p>
            <a:pPr indent="266700" algn="just">
              <a:spcAft>
                <a:spcPct val="0"/>
              </a:spcAft>
            </a:pPr>
            <a:r>
              <a:rPr lang="en-US" altLang="zh-CN" sz="2800" kern="100">
                <a:latin typeface="Times New Roman" panose="02020603050405020304"/>
                <a:ea typeface="黑体" panose="02010600030101010101" charset="-122"/>
                <a:cs typeface="Courier New" panose="02070309020205020404"/>
              </a:rPr>
              <a:t>1</a:t>
            </a:r>
            <a:r>
              <a:rPr lang="zh-CN" altLang="zh-CN" sz="2800" kern="100">
                <a:latin typeface="Times New Roman" panose="02020603050405020304"/>
                <a:cs typeface="Times New Roman" panose="02020603050405020304"/>
              </a:rPr>
              <a:t>．</a:t>
            </a:r>
            <a:r>
              <a:rPr lang="zh-CN" altLang="zh-CN" sz="2800" kern="100">
                <a:latin typeface="Times New Roman" panose="02020603050405020304"/>
                <a:ea typeface="黑体" panose="02010600030101010101" charset="-122"/>
                <a:cs typeface="Times New Roman" panose="02020603050405020304"/>
              </a:rPr>
              <a:t>马克思主义哲学产生的历史条件</a:t>
            </a:r>
            <a:endParaRPr lang="zh-CN" altLang="zh-CN" sz="2800" kern="100">
              <a:latin typeface="宋体" panose="02010600030101010101" pitchFamily="2" charset="-122"/>
              <a:cs typeface="Courier New" panose="02070309020205020404"/>
            </a:endParaRPr>
          </a:p>
          <a:p>
            <a:pPr indent="266700" algn="just">
              <a:spcAft>
                <a:spcPct val="0"/>
              </a:spcAft>
            </a:pPr>
            <a:r>
              <a:rPr lang="zh-CN" altLang="zh-CN" sz="2800" kern="100">
                <a:latin typeface="Times New Roman" panose="02020603050405020304"/>
                <a:cs typeface="Times New Roman" panose="02020603050405020304"/>
              </a:rPr>
              <a:t>马克思主义哲学是无产阶级反对资产阶级、争取</a:t>
            </a:r>
            <a:r>
              <a:rPr lang="en-US" altLang="zh-CN" sz="2800" kern="100">
                <a:latin typeface="Times New Roman" panose="02020603050405020304"/>
                <a:cs typeface="Courier New" panose="02070309020205020404"/>
              </a:rPr>
              <a:t>________</a:t>
            </a:r>
            <a:r>
              <a:rPr lang="zh-CN" altLang="zh-CN" sz="2800" kern="100">
                <a:latin typeface="Times New Roman" panose="02020603050405020304"/>
                <a:cs typeface="Times New Roman" panose="02020603050405020304"/>
              </a:rPr>
              <a:t>斗争的必然产物，也是近代以来自然科学和</a:t>
            </a:r>
            <a:r>
              <a:rPr lang="en-US" altLang="zh-CN" sz="2800" kern="100">
                <a:latin typeface="Times New Roman" panose="02020603050405020304"/>
                <a:cs typeface="Courier New" panose="02070309020205020404"/>
              </a:rPr>
              <a:t>________</a:t>
            </a:r>
            <a:r>
              <a:rPr lang="zh-CN" altLang="zh-CN" sz="2800" kern="100">
                <a:latin typeface="Times New Roman" panose="02020603050405020304"/>
                <a:cs typeface="Times New Roman" panose="02020603050405020304"/>
              </a:rPr>
              <a:t>发展的必然结果。</a:t>
            </a:r>
            <a:endParaRPr lang="zh-CN" altLang="zh-CN" sz="2800" kern="100">
              <a:latin typeface="宋体" panose="02010600030101010101" pitchFamily="2" charset="-122"/>
              <a:cs typeface="Courier New" panose="02070309020205020404"/>
            </a:endParaRPr>
          </a:p>
          <a:p>
            <a:pPr indent="266700" algn="just">
              <a:spcAft>
                <a:spcPct val="0"/>
              </a:spcAft>
            </a:pPr>
            <a:r>
              <a:rPr lang="en-US" altLang="zh-CN" sz="2800" kern="100">
                <a:latin typeface="Times New Roman" panose="02020603050405020304"/>
                <a:ea typeface="黑体" panose="02010600030101010101" charset="-122"/>
                <a:cs typeface="Courier New" panose="02070309020205020404"/>
              </a:rPr>
              <a:t>2</a:t>
            </a:r>
            <a:r>
              <a:rPr lang="zh-CN" altLang="zh-CN" sz="2800" kern="100">
                <a:latin typeface="Times New Roman" panose="02020603050405020304"/>
                <a:cs typeface="Times New Roman" panose="02020603050405020304"/>
              </a:rPr>
              <a:t>．</a:t>
            </a:r>
            <a:r>
              <a:rPr lang="zh-CN" altLang="zh-CN" sz="2800" kern="100">
                <a:latin typeface="Times New Roman" panose="02020603050405020304"/>
                <a:ea typeface="黑体" panose="02010600030101010101" charset="-122"/>
                <a:cs typeface="Times New Roman" panose="02020603050405020304"/>
              </a:rPr>
              <a:t>马克思主义是科学的理论、人民的理论</a:t>
            </a:r>
            <a:endParaRPr lang="zh-CN" altLang="zh-CN" sz="2800" kern="100">
              <a:latin typeface="宋体" panose="02010600030101010101" pitchFamily="2" charset="-122"/>
              <a:cs typeface="Courier New" panose="02070309020205020404"/>
            </a:endParaRPr>
          </a:p>
          <a:p>
            <a:pPr indent="266700" algn="just">
              <a:spcAft>
                <a:spcPct val="0"/>
              </a:spcAft>
            </a:pPr>
            <a:r>
              <a:rPr lang="zh-CN" altLang="zh-CN" sz="2800" kern="100">
                <a:latin typeface="Times New Roman" panose="02020603050405020304"/>
                <a:cs typeface="Times New Roman" panose="02020603050405020304"/>
              </a:rPr>
              <a:t>它创造性地揭示了人类社会发展规律，第一次站在</a:t>
            </a:r>
            <a:r>
              <a:rPr lang="en-US" altLang="zh-CN" sz="2800" kern="100" smtClean="0">
                <a:latin typeface="Times New Roman" panose="02020603050405020304"/>
                <a:cs typeface="Courier New" panose="02070309020205020404"/>
              </a:rPr>
              <a:t>_____</a:t>
            </a:r>
            <a:r>
              <a:rPr lang="zh-CN" altLang="zh-CN" sz="2800" kern="100" smtClean="0">
                <a:latin typeface="Times New Roman" panose="02020603050405020304"/>
                <a:cs typeface="Times New Roman" panose="02020603050405020304"/>
              </a:rPr>
              <a:t>的</a:t>
            </a:r>
            <a:r>
              <a:rPr lang="zh-CN" altLang="zh-CN" sz="2800" kern="100">
                <a:latin typeface="Times New Roman" panose="02020603050405020304"/>
                <a:cs typeface="Times New Roman" panose="02020603050405020304"/>
              </a:rPr>
              <a:t>立场探求</a:t>
            </a:r>
            <a:r>
              <a:rPr lang="en-US" altLang="zh-CN" sz="2800" kern="100" smtClean="0">
                <a:latin typeface="Times New Roman" panose="02020603050405020304"/>
                <a:cs typeface="Courier New" panose="02070309020205020404"/>
              </a:rPr>
              <a:t>_____________</a:t>
            </a:r>
            <a:r>
              <a:rPr lang="zh-CN" altLang="zh-CN" sz="2800" kern="100" smtClean="0">
                <a:latin typeface="Times New Roman" panose="02020603050405020304"/>
                <a:cs typeface="Times New Roman" panose="02020603050405020304"/>
              </a:rPr>
              <a:t>的</a:t>
            </a:r>
            <a:r>
              <a:rPr lang="zh-CN" altLang="zh-CN" sz="2800" kern="100">
                <a:latin typeface="Times New Roman" panose="02020603050405020304"/>
                <a:cs typeface="Times New Roman" panose="02020603050405020304"/>
              </a:rPr>
              <a:t>道路，为最终建立一个没有压迫、没有剥削、人人平等、人人自由的理想社会指明了方向。</a:t>
            </a:r>
            <a:endParaRPr lang="zh-CN" altLang="zh-CN" sz="2800" kern="100">
              <a:latin typeface="宋体" panose="02010600030101010101" pitchFamily="2" charset="-122"/>
              <a:cs typeface="Courier New" panose="02070309020205020404"/>
            </a:endParaRPr>
          </a:p>
          <a:p>
            <a:pPr indent="266700" algn="just">
              <a:spcAft>
                <a:spcPct val="0"/>
              </a:spcAft>
            </a:pPr>
            <a:r>
              <a:rPr lang="en-US" altLang="zh-CN" sz="2800" kern="100">
                <a:latin typeface="Times New Roman" panose="02020603050405020304"/>
                <a:ea typeface="黑体" panose="02010600030101010101" charset="-122"/>
                <a:cs typeface="Courier New" panose="02070309020205020404"/>
              </a:rPr>
              <a:t>3</a:t>
            </a:r>
            <a:r>
              <a:rPr lang="zh-CN" altLang="zh-CN" sz="2800" kern="100">
                <a:latin typeface="Times New Roman" panose="02020603050405020304"/>
                <a:cs typeface="Times New Roman" panose="02020603050405020304"/>
              </a:rPr>
              <a:t>．</a:t>
            </a:r>
            <a:r>
              <a:rPr lang="zh-CN" altLang="zh-CN" sz="2800" kern="100">
                <a:latin typeface="Times New Roman" panose="02020603050405020304"/>
                <a:ea typeface="黑体" panose="02010600030101010101" charset="-122"/>
                <a:cs typeface="Times New Roman" panose="02020603050405020304"/>
              </a:rPr>
              <a:t>马克思主义哲学的历史使命</a:t>
            </a:r>
            <a:endParaRPr lang="zh-CN" altLang="zh-CN" sz="2800" kern="100">
              <a:latin typeface="宋体" panose="02010600030101010101" pitchFamily="2" charset="-122"/>
              <a:cs typeface="Courier New" panose="02070309020205020404"/>
            </a:endParaRPr>
          </a:p>
          <a:p>
            <a:pPr indent="266700" algn="just">
              <a:spcAft>
                <a:spcPct val="0"/>
              </a:spcAft>
            </a:pPr>
            <a:r>
              <a:rPr lang="zh-CN" altLang="zh-CN" sz="2800" kern="100">
                <a:latin typeface="Times New Roman" panose="02020603050405020304"/>
                <a:cs typeface="Times New Roman" panose="02020603050405020304"/>
              </a:rPr>
              <a:t>就是实现</a:t>
            </a:r>
            <a:r>
              <a:rPr lang="en-US" altLang="zh-CN" sz="2800" kern="100">
                <a:latin typeface="Times New Roman" panose="02020603050405020304"/>
                <a:cs typeface="Courier New" panose="02070309020205020404"/>
              </a:rPr>
              <a:t>________________</a:t>
            </a:r>
            <a:r>
              <a:rPr lang="zh-CN" altLang="zh-CN" sz="2800" kern="100">
                <a:latin typeface="Times New Roman" panose="02020603050405020304"/>
                <a:cs typeface="Times New Roman" panose="02020603050405020304"/>
              </a:rPr>
              <a:t>的解放。</a:t>
            </a:r>
            <a:endParaRPr lang="zh-CN" altLang="zh-CN" sz="2800" kern="100">
              <a:effectLst/>
              <a:latin typeface="宋体" panose="02010600030101010101" pitchFamily="2" charset="-122"/>
              <a:cs typeface="Courier New" panose="02070309020205020404"/>
            </a:endParaRPr>
          </a:p>
        </p:txBody>
      </p:sp>
      <p:pic>
        <p:nvPicPr>
          <p:cNvPr id="3" name="Picture 3" descr="C:\Users\Administrator\Desktop\图片2.png"/>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695606" y="6319663"/>
            <a:ext cx="817563" cy="493713"/>
          </a:xfrm>
          <a:prstGeom prst="rect">
            <a:avLst/>
          </a:prstGeom>
          <a:noFill/>
          <a:extLst>
            <a:ext uri="{909E8E84-426E-40DD-AFC4-6F175D3DCCD1}">
              <a14:hiddenFill xmlns:a14="http://schemas.microsoft.com/office/drawing/2010/main">
                <a:solidFill>
                  <a:srgbClr val="FFFFFF"/>
                </a:solidFill>
              </a14:hiddenFill>
            </a:ext>
          </a:extLst>
        </p:spPr>
      </p:pic>
      <p:sp>
        <p:nvSpPr>
          <p:cNvPr id="2" name="矩形 1"/>
          <p:cNvSpPr/>
          <p:nvPr/>
        </p:nvSpPr>
        <p:spPr>
          <a:xfrm>
            <a:off x="8615486" y="1989634"/>
            <a:ext cx="1415772"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a:solidFill>
                  <a:srgbClr val="FF0000"/>
                </a:solidFill>
                <a:latin typeface="Times New Roman" panose="02020603050405020304"/>
                <a:cs typeface="Times New Roman" panose="02020603050405020304"/>
              </a:rPr>
              <a:t>自由解放</a:t>
            </a:r>
            <a:endParaRPr lang="zh-CN" altLang="en-US"/>
          </a:p>
        </p:txBody>
      </p:sp>
      <p:sp>
        <p:nvSpPr>
          <p:cNvPr id="5" name="矩形 4"/>
          <p:cNvSpPr/>
          <p:nvPr/>
        </p:nvSpPr>
        <p:spPr>
          <a:xfrm>
            <a:off x="5951190" y="2392065"/>
            <a:ext cx="1415772"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a:solidFill>
                  <a:srgbClr val="FF0000"/>
                </a:solidFill>
                <a:latin typeface="Times New Roman" panose="02020603050405020304"/>
                <a:cs typeface="Times New Roman" panose="02020603050405020304"/>
              </a:rPr>
              <a:t>社会科学</a:t>
            </a:r>
            <a:endParaRPr lang="zh-CN" altLang="en-US"/>
          </a:p>
        </p:txBody>
      </p:sp>
      <p:sp>
        <p:nvSpPr>
          <p:cNvPr id="6" name="矩形 5"/>
          <p:cNvSpPr/>
          <p:nvPr/>
        </p:nvSpPr>
        <p:spPr>
          <a:xfrm>
            <a:off x="8823379" y="3256161"/>
            <a:ext cx="800219"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a:solidFill>
                  <a:srgbClr val="FF0000"/>
                </a:solidFill>
                <a:latin typeface="Times New Roman" panose="02020603050405020304"/>
                <a:cs typeface="Times New Roman" panose="02020603050405020304"/>
              </a:rPr>
              <a:t>人民</a:t>
            </a:r>
            <a:endParaRPr lang="zh-CN" altLang="en-US"/>
          </a:p>
        </p:txBody>
      </p:sp>
      <p:sp>
        <p:nvSpPr>
          <p:cNvPr id="7" name="矩形 6"/>
          <p:cNvSpPr/>
          <p:nvPr/>
        </p:nvSpPr>
        <p:spPr>
          <a:xfrm>
            <a:off x="838622" y="3688209"/>
            <a:ext cx="2031325"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a:solidFill>
                  <a:srgbClr val="FF0000"/>
                </a:solidFill>
                <a:latin typeface="Times New Roman" panose="02020603050405020304"/>
                <a:cs typeface="Times New Roman" panose="02020603050405020304"/>
              </a:rPr>
              <a:t>人类自由解放</a:t>
            </a:r>
            <a:endParaRPr lang="zh-CN" altLang="en-US"/>
          </a:p>
        </p:txBody>
      </p:sp>
      <p:sp>
        <p:nvSpPr>
          <p:cNvPr id="8" name="矩形 7"/>
          <p:cNvSpPr/>
          <p:nvPr/>
        </p:nvSpPr>
        <p:spPr>
          <a:xfrm>
            <a:off x="2494806" y="4941962"/>
            <a:ext cx="2646878"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a:solidFill>
                  <a:srgbClr val="FF0000"/>
                </a:solidFill>
                <a:latin typeface="Times New Roman" panose="02020603050405020304"/>
                <a:cs typeface="Times New Roman" panose="02020603050405020304"/>
              </a:rPr>
              <a:t>无产阶级和全人类</a:t>
            </a:r>
            <a:endParaRPr lang="zh-CN" altLang="en-US"/>
          </a:p>
        </p:txBody>
      </p:sp>
    </p:spTree>
  </p:cSld>
  <p:clrMapOvr>
    <a:masterClrMapping/>
  </p:clrMapOvr>
  <p:transition/>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nodeType="clickPar">
                      <p:stCondLst>
                        <p:cond delay="0"/>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p:stCondLst>
                              <p:cond delay="0"/>
                            </p:stCondLst>
                            <p:childTnLst>
                              <p:par>
                                <p:cTn id="17" presetID="1" presetClass="entr" presetSubtype="0" dur="1"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p:stCondLst>
                              <p:cond delay="0"/>
                            </p:stCondLst>
                            <p:childTnLst>
                              <p:par>
                                <p:cTn id="21" presetID="1" presetClass="entr" presetSubtype="0" dur="1"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p:stCondLst>
                              <p:cond delay="0"/>
                            </p:stCondLst>
                            <p:childTnLst>
                              <p:par>
                                <p:cTn id="25" presetID="10" presetClass="exit" presetSubtype="0" dur="500" fill="hold" grpId="1" nodeType="clickEffect">
                                  <p:stCondLst>
                                    <p:cond delay="0"/>
                                  </p:stCondLst>
                                  <p:childTnLst>
                                    <p:animEffect transition="out" filter="fade">
                                      <p:cBhvr>
                                        <p:cTn id="26" dur="500"/>
                                        <p:tgtEl>
                                          <p:spTgt spid="2"/>
                                        </p:tgtEl>
                                      </p:cBhvr>
                                    </p:animEffect>
                                    <p:set>
                                      <p:cBhvr>
                                        <p:cTn id="27" dur="1" fill="hold">
                                          <p:stCondLst>
                                            <p:cond delay="499"/>
                                          </p:stCondLst>
                                        </p:cTn>
                                        <p:tgtEl>
                                          <p:spTgt spid="2"/>
                                        </p:tgtEl>
                                        <p:attrNameLst>
                                          <p:attrName>style.visibility</p:attrName>
                                        </p:attrNameLst>
                                      </p:cBhvr>
                                      <p:to>
                                        <p:strVal val="hidden"/>
                                      </p:to>
                                    </p:set>
                                  </p:childTnLst>
                                </p:cTn>
                              </p:par>
                              <p:par>
                                <p:cTn id="28" presetID="10" presetClass="exit" presetSubtype="0" dur="500" fill="hold" grpId="1" nodeType="withEffect">
                                  <p:stCondLst>
                                    <p:cond delay="0"/>
                                  </p:stCondLst>
                                  <p:childTnLst>
                                    <p:animEffect transition="out" filter="fade">
                                      <p:cBhvr>
                                        <p:cTn id="29" dur="500"/>
                                        <p:tgtEl>
                                          <p:spTgt spid="5"/>
                                        </p:tgtEl>
                                      </p:cBhvr>
                                    </p:animEffect>
                                    <p:set>
                                      <p:cBhvr>
                                        <p:cTn id="30" dur="1" fill="hold">
                                          <p:stCondLst>
                                            <p:cond delay="499"/>
                                          </p:stCondLst>
                                        </p:cTn>
                                        <p:tgtEl>
                                          <p:spTgt spid="5"/>
                                        </p:tgtEl>
                                        <p:attrNameLst>
                                          <p:attrName>style.visibility</p:attrName>
                                        </p:attrNameLst>
                                      </p:cBhvr>
                                      <p:to>
                                        <p:strVal val="hidden"/>
                                      </p:to>
                                    </p:set>
                                  </p:childTnLst>
                                </p:cTn>
                              </p:par>
                              <p:par>
                                <p:cTn id="31" presetID="10" presetClass="exit" presetSubtype="0" dur="500" fill="hold" grpId="1" nodeType="withEffect">
                                  <p:stCondLst>
                                    <p:cond delay="0"/>
                                  </p:stCondLst>
                                  <p:childTnLst>
                                    <p:animEffect transition="out" filter="fade">
                                      <p:cBhvr>
                                        <p:cTn id="32" dur="500"/>
                                        <p:tgtEl>
                                          <p:spTgt spid="6"/>
                                        </p:tgtEl>
                                      </p:cBhvr>
                                    </p:animEffect>
                                    <p:set>
                                      <p:cBhvr>
                                        <p:cTn id="33" dur="1" fill="hold">
                                          <p:stCondLst>
                                            <p:cond delay="499"/>
                                          </p:stCondLst>
                                        </p:cTn>
                                        <p:tgtEl>
                                          <p:spTgt spid="6"/>
                                        </p:tgtEl>
                                        <p:attrNameLst>
                                          <p:attrName>style.visibility</p:attrName>
                                        </p:attrNameLst>
                                      </p:cBhvr>
                                      <p:to>
                                        <p:strVal val="hidden"/>
                                      </p:to>
                                    </p:set>
                                  </p:childTnLst>
                                </p:cTn>
                              </p:par>
                              <p:par>
                                <p:cTn id="34" presetID="10" presetClass="exit" presetSubtype="0" dur="500" fill="hold" grpId="1" nodeType="withEffect">
                                  <p:stCondLst>
                                    <p:cond delay="0"/>
                                  </p:stCondLst>
                                  <p:childTnLst>
                                    <p:animEffect transition="out" filter="fade">
                                      <p:cBhvr>
                                        <p:cTn id="35" dur="500"/>
                                        <p:tgtEl>
                                          <p:spTgt spid="7"/>
                                        </p:tgtEl>
                                      </p:cBhvr>
                                    </p:animEffect>
                                    <p:set>
                                      <p:cBhvr>
                                        <p:cTn id="36" dur="1" fill="hold">
                                          <p:stCondLst>
                                            <p:cond delay="499"/>
                                          </p:stCondLst>
                                        </p:cTn>
                                        <p:tgtEl>
                                          <p:spTgt spid="7"/>
                                        </p:tgtEl>
                                        <p:attrNameLst>
                                          <p:attrName>style.visibility</p:attrName>
                                        </p:attrNameLst>
                                      </p:cBhvr>
                                      <p:to>
                                        <p:strVal val="hidden"/>
                                      </p:to>
                                    </p:set>
                                  </p:childTnLst>
                                </p:cTn>
                              </p:par>
                              <p:par>
                                <p:cTn id="37" presetID="10" presetClass="exit" presetSubtype="0" dur="500" fill="hold" grpId="1" nodeType="withEffect">
                                  <p:stCondLst>
                                    <p:cond delay="0"/>
                                  </p:stCondLst>
                                  <p:childTnLst>
                                    <p:animEffect transition="out" filter="fade">
                                      <p:cBhvr>
                                        <p:cTn id="38" dur="500"/>
                                        <p:tgtEl>
                                          <p:spTgt spid="8"/>
                                        </p:tgtEl>
                                      </p:cBhvr>
                                    </p:animEffect>
                                    <p:set>
                                      <p:cBhvr>
                                        <p:cTn id="39" dur="1" fill="hold">
                                          <p:stCondLst>
                                            <p:cond delay="499"/>
                                          </p:stCondLst>
                                        </p:cTn>
                                        <p:tgtEl>
                                          <p:spTgt spid="8"/>
                                        </p:tgtEl>
                                        <p:attrNameLst>
                                          <p:attrName>style.visibility</p:attrName>
                                        </p:attrNameLst>
                                      </p:cBhvr>
                                      <p:to>
                                        <p:strVal val="hidden"/>
                                      </p:to>
                                    </p:set>
                                  </p:childTnLst>
                                </p:cTn>
                              </p:par>
                            </p:childTnLst>
                          </p:cTn>
                        </p:par>
                      </p:childTnLst>
                    </p:cTn>
                  </p:par>
                </p:childTnLst>
              </p:cTn>
              <p:nextCondLst>
                <p:cond evt="onClick" delay="0">
                  <p:tgtEl>
                    <p:spTgt spid="3"/>
                  </p:tgtEl>
                </p:cond>
              </p:nextCondLst>
            </p:seq>
          </p:childTnLst>
        </p:cTn>
      </p:par>
    </p:tnLst>
    <p:bldLst>
      <p:bldP spid="2" grpId="0"/>
      <p:bldP spid="2" grpId="1"/>
      <p:bldP spid="5" grpId="0"/>
      <p:bldP spid="5" grpId="1"/>
      <p:bldP spid="6" grpId="0"/>
      <p:bldP spid="6" grpId="1"/>
      <p:bldP spid="7" grpId="0"/>
      <p:bldP spid="7" grpId="1"/>
      <p:bldP spid="8" grpId="0"/>
      <p:bldP spid="8" grpId="1"/>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9" name="TextBox 18"/>
          <p:cNvSpPr txBox="1"/>
          <p:nvPr/>
        </p:nvSpPr>
        <p:spPr>
          <a:xfrm>
            <a:off x="612000" y="620688"/>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zh-CN" altLang="zh-CN" sz="2800" kern="100">
                <a:solidFill>
                  <a:srgbClr val="0000FF"/>
                </a:solidFill>
                <a:latin typeface="Times New Roman" panose="02020603050405020304"/>
                <a:cs typeface="Times New Roman" panose="02020603050405020304"/>
              </a:rPr>
              <a:t>马克思主义哲学</a:t>
            </a:r>
            <a:r>
              <a:rPr lang="zh-CN" altLang="zh-CN" sz="2800" kern="100">
                <a:solidFill>
                  <a:srgbClr val="0000FF"/>
                </a:solidFill>
                <a:latin typeface="宋体" panose="02010600030101010101" pitchFamily="2" charset="-122"/>
                <a:cs typeface="Times New Roman" panose="02020603050405020304"/>
              </a:rPr>
              <a:t>≠</a:t>
            </a:r>
            <a:r>
              <a:rPr lang="zh-CN" altLang="zh-CN" sz="2800" kern="100">
                <a:solidFill>
                  <a:srgbClr val="0000FF"/>
                </a:solidFill>
                <a:latin typeface="Times New Roman" panose="02020603050405020304"/>
                <a:cs typeface="Times New Roman" panose="02020603050405020304"/>
              </a:rPr>
              <a:t>马克思主义</a:t>
            </a:r>
            <a:endParaRPr lang="zh-CN" altLang="zh-CN" sz="2800" kern="100">
              <a:latin typeface="宋体" panose="02010600030101010101" pitchFamily="2" charset="-122"/>
              <a:cs typeface="Courier New" panose="02070309020205020404"/>
            </a:endParaRPr>
          </a:p>
          <a:p>
            <a:pPr indent="266700" algn="just">
              <a:spcAft>
                <a:spcPct val="0"/>
              </a:spcAft>
            </a:pPr>
            <a:endParaRPr lang="en-US" altLang="zh-CN" sz="2800" kern="100" smtClean="0">
              <a:solidFill>
                <a:srgbClr val="0000FF"/>
              </a:solidFill>
              <a:latin typeface="Times New Roman" panose="02020603050405020304"/>
              <a:cs typeface="Times New Roman" panose="02020603050405020304"/>
            </a:endParaRPr>
          </a:p>
          <a:p>
            <a:pPr indent="266700" algn="just">
              <a:spcAft>
                <a:spcPct val="0"/>
              </a:spcAft>
            </a:pPr>
            <a:endParaRPr lang="en-US" altLang="zh-CN" sz="2800" kern="100">
              <a:solidFill>
                <a:srgbClr val="0000FF"/>
              </a:solidFill>
              <a:latin typeface="Times New Roman" panose="02020603050405020304"/>
              <a:cs typeface="Times New Roman" panose="02020603050405020304"/>
            </a:endParaRPr>
          </a:p>
          <a:p>
            <a:pPr indent="266700" algn="just">
              <a:spcAft>
                <a:spcPct val="0"/>
              </a:spcAft>
            </a:pPr>
            <a:endParaRPr lang="en-US" altLang="zh-CN" sz="2800" kern="100" smtClean="0">
              <a:solidFill>
                <a:srgbClr val="0000FF"/>
              </a:solidFill>
              <a:latin typeface="Times New Roman" panose="02020603050405020304"/>
              <a:cs typeface="Times New Roman" panose="02020603050405020304"/>
            </a:endParaRPr>
          </a:p>
          <a:p>
            <a:pPr indent="266700" algn="just">
              <a:spcAft>
                <a:spcPct val="0"/>
              </a:spcAft>
            </a:pPr>
            <a:r>
              <a:rPr lang="zh-CN" altLang="zh-CN" sz="2800" kern="100" smtClean="0">
                <a:solidFill>
                  <a:srgbClr val="0000FF"/>
                </a:solidFill>
                <a:latin typeface="Times New Roman" panose="02020603050405020304"/>
                <a:cs typeface="Times New Roman" panose="02020603050405020304"/>
              </a:rPr>
              <a:t>马克思主义</a:t>
            </a:r>
            <a:r>
              <a:rPr lang="zh-CN" altLang="zh-CN" sz="2800" kern="100">
                <a:solidFill>
                  <a:srgbClr val="0000FF"/>
                </a:solidFill>
                <a:latin typeface="Times New Roman" panose="02020603050405020304"/>
                <a:cs typeface="Times New Roman" panose="02020603050405020304"/>
              </a:rPr>
              <a:t>包括三部分，即马克思主义哲学、马克思主义政治经济学、科学社会主义。</a:t>
            </a:r>
            <a:endParaRPr lang="zh-CN" altLang="zh-CN" sz="2800" kern="100">
              <a:effectLst/>
              <a:latin typeface="宋体" panose="02010600030101010101" pitchFamily="2" charset="-122"/>
              <a:cs typeface="Courier New" panose="02070309020205020404"/>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9" name="TextBox 18"/>
          <p:cNvSpPr txBox="1"/>
          <p:nvPr/>
        </p:nvSpPr>
        <p:spPr>
          <a:xfrm>
            <a:off x="612000" y="620688"/>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zh-CN" altLang="zh-CN" sz="2600" kern="100">
                <a:latin typeface="Times New Roman" panose="02020603050405020304"/>
                <a:ea typeface="黑体" panose="02010600030101010101" charset="-122"/>
                <a:cs typeface="Times New Roman" panose="02020603050405020304"/>
              </a:rPr>
              <a:t>二、马克思主义哲学的基本特征</a:t>
            </a:r>
            <a:endParaRPr lang="zh-CN" altLang="zh-CN" sz="2600" kern="100">
              <a:latin typeface="宋体" panose="02010600030101010101" pitchFamily="2" charset="-122"/>
              <a:cs typeface="Courier New" panose="02070309020205020404"/>
            </a:endParaRPr>
          </a:p>
          <a:p>
            <a:pPr indent="266700" algn="just">
              <a:spcAft>
                <a:spcPct val="0"/>
              </a:spcAft>
            </a:pPr>
            <a:r>
              <a:rPr lang="en-US" altLang="zh-CN" sz="2600" kern="100">
                <a:latin typeface="Times New Roman" panose="02020603050405020304"/>
                <a:ea typeface="黑体" panose="02010600030101010101" charset="-122"/>
                <a:cs typeface="Courier New" panose="02070309020205020404"/>
              </a:rPr>
              <a:t>1</a:t>
            </a:r>
            <a:r>
              <a:rPr lang="zh-CN" altLang="zh-CN" sz="2600" kern="100">
                <a:latin typeface="Times New Roman" panose="02020603050405020304"/>
                <a:cs typeface="Times New Roman" panose="02020603050405020304"/>
              </a:rPr>
              <a:t>．</a:t>
            </a:r>
            <a:r>
              <a:rPr lang="zh-CN" altLang="zh-CN" sz="2600" kern="100">
                <a:latin typeface="Times New Roman" panose="02020603050405020304"/>
                <a:ea typeface="黑体" panose="02010600030101010101" charset="-122"/>
                <a:cs typeface="Times New Roman" panose="02020603050405020304"/>
              </a:rPr>
              <a:t>实践观点是马克思主义哲学的核心观点</a:t>
            </a:r>
            <a:endParaRPr lang="zh-CN" altLang="zh-CN" sz="2600" kern="100">
              <a:latin typeface="宋体" panose="02010600030101010101" pitchFamily="2" charset="-122"/>
              <a:cs typeface="Courier New" panose="02070309020205020404"/>
            </a:endParaRPr>
          </a:p>
          <a:p>
            <a:pPr indent="266700" algn="just">
              <a:spcAft>
                <a:spcPct val="0"/>
              </a:spcAft>
            </a:pPr>
            <a:r>
              <a:rPr lang="zh-CN" altLang="zh-CN" sz="2600" kern="100">
                <a:latin typeface="Times New Roman" panose="02020603050405020304"/>
                <a:cs typeface="Times New Roman" panose="02020603050405020304"/>
              </a:rPr>
              <a:t>马克思主义哲学在科学</a:t>
            </a:r>
            <a:r>
              <a:rPr lang="en-US" altLang="zh-CN" sz="2600" kern="100">
                <a:latin typeface="Times New Roman" panose="02020603050405020304"/>
                <a:cs typeface="Courier New" panose="02070309020205020404"/>
              </a:rPr>
              <a:t>________</a:t>
            </a:r>
            <a:r>
              <a:rPr lang="zh-CN" altLang="zh-CN" sz="2600" kern="100">
                <a:latin typeface="Times New Roman" panose="02020603050405020304"/>
                <a:cs typeface="Times New Roman" panose="02020603050405020304"/>
              </a:rPr>
              <a:t>的基础上，坚持从</a:t>
            </a:r>
            <a:r>
              <a:rPr lang="en-US" altLang="zh-CN" sz="2600" kern="100" smtClean="0">
                <a:latin typeface="Times New Roman" panose="02020603050405020304"/>
                <a:cs typeface="Courier New" panose="02070309020205020404"/>
              </a:rPr>
              <a:t>_____</a:t>
            </a:r>
            <a:r>
              <a:rPr lang="zh-CN" altLang="zh-CN" sz="2600" kern="100" smtClean="0">
                <a:latin typeface="Times New Roman" panose="02020603050405020304"/>
                <a:cs typeface="Times New Roman" panose="02020603050405020304"/>
              </a:rPr>
              <a:t>出发</a:t>
            </a:r>
            <a:r>
              <a:rPr lang="zh-CN" altLang="zh-CN" sz="2600" kern="100">
                <a:latin typeface="Times New Roman" panose="02020603050405020304"/>
                <a:cs typeface="Times New Roman" panose="02020603050405020304"/>
              </a:rPr>
              <a:t>认识周围世界，第一次在科学的基础上实现了唯物主义与</a:t>
            </a:r>
            <a:r>
              <a:rPr lang="en-US" altLang="zh-CN" sz="2600" kern="100">
                <a:latin typeface="Times New Roman" panose="02020603050405020304"/>
                <a:cs typeface="Courier New" panose="02070309020205020404"/>
              </a:rPr>
              <a:t>________</a:t>
            </a:r>
            <a:r>
              <a:rPr lang="zh-CN" altLang="zh-CN" sz="2600" kern="100">
                <a:latin typeface="Times New Roman" panose="02020603050405020304"/>
                <a:cs typeface="Times New Roman" panose="02020603050405020304"/>
              </a:rPr>
              <a:t>的有机结合，它把唯物辩证的观点贯穿于社会历史研究领域，实现了唯物辩证的自然观与</a:t>
            </a:r>
            <a:r>
              <a:rPr lang="en-US" altLang="zh-CN" sz="2600" kern="100">
                <a:latin typeface="Times New Roman" panose="02020603050405020304"/>
                <a:cs typeface="Courier New" panose="02070309020205020404"/>
              </a:rPr>
              <a:t>________</a:t>
            </a:r>
            <a:r>
              <a:rPr lang="zh-CN" altLang="zh-CN" sz="2600" kern="100">
                <a:latin typeface="Times New Roman" panose="02020603050405020304"/>
                <a:cs typeface="Times New Roman" panose="02020603050405020304"/>
              </a:rPr>
              <a:t>的统一。</a:t>
            </a:r>
            <a:endParaRPr lang="zh-CN" altLang="zh-CN" sz="2600" kern="100">
              <a:latin typeface="宋体" panose="02010600030101010101" pitchFamily="2" charset="-122"/>
              <a:cs typeface="Courier New" panose="02070309020205020404"/>
            </a:endParaRPr>
          </a:p>
          <a:p>
            <a:pPr indent="266700" algn="just">
              <a:spcAft>
                <a:spcPct val="0"/>
              </a:spcAft>
            </a:pPr>
            <a:r>
              <a:rPr lang="en-US" altLang="zh-CN" sz="2600" kern="100">
                <a:latin typeface="Times New Roman" panose="02020603050405020304"/>
                <a:ea typeface="黑体" panose="02010600030101010101" charset="-122"/>
                <a:cs typeface="Courier New" panose="02070309020205020404"/>
              </a:rPr>
              <a:t>2.</a:t>
            </a:r>
            <a:r>
              <a:rPr lang="zh-CN" altLang="zh-CN" sz="2600" kern="100">
                <a:latin typeface="Times New Roman" panose="02020603050405020304"/>
                <a:ea typeface="黑体" panose="02010600030101010101" charset="-122"/>
                <a:cs typeface="Times New Roman" panose="02020603050405020304"/>
              </a:rPr>
              <a:t>实现了实践基础上的科学性和革命性的统一</a:t>
            </a:r>
            <a:endParaRPr lang="zh-CN" altLang="zh-CN" sz="2600" kern="100">
              <a:latin typeface="宋体" panose="02010600030101010101" pitchFamily="2" charset="-122"/>
              <a:cs typeface="Courier New" panose="02070309020205020404"/>
            </a:endParaRPr>
          </a:p>
          <a:p>
            <a:pPr indent="266700" algn="just">
              <a:spcAft>
                <a:spcPct val="0"/>
              </a:spcAft>
            </a:pPr>
            <a:r>
              <a:rPr lang="en-US" altLang="zh-CN" sz="2600" kern="100">
                <a:latin typeface="Times New Roman" panose="02020603050405020304"/>
                <a:cs typeface="Courier New" panose="02070309020205020404"/>
              </a:rPr>
              <a:t>(1)</a:t>
            </a:r>
            <a:r>
              <a:rPr lang="zh-CN" altLang="zh-CN" sz="2600" kern="100">
                <a:latin typeface="Times New Roman" panose="02020603050405020304"/>
                <a:cs typeface="Times New Roman" panose="02020603050405020304"/>
              </a:rPr>
              <a:t>马克思主义哲学之所以是科学的，就在于它正确揭示了世界的本质和运动</a:t>
            </a:r>
            <a:r>
              <a:rPr lang="en-US" altLang="zh-CN" sz="2600" kern="100" smtClean="0">
                <a:latin typeface="Times New Roman" panose="02020603050405020304"/>
                <a:cs typeface="Courier New" panose="02070309020205020404"/>
              </a:rPr>
              <a:t>_____</a:t>
            </a:r>
            <a:r>
              <a:rPr lang="zh-CN" altLang="zh-CN" sz="2600" kern="100" smtClean="0">
                <a:latin typeface="Times New Roman" panose="02020603050405020304"/>
                <a:cs typeface="Times New Roman" panose="02020603050405020304"/>
              </a:rPr>
              <a:t>，</a:t>
            </a:r>
            <a:r>
              <a:rPr lang="zh-CN" altLang="zh-CN" sz="2600" kern="100">
                <a:latin typeface="Times New Roman" panose="02020603050405020304"/>
                <a:cs typeface="Times New Roman" panose="02020603050405020304"/>
              </a:rPr>
              <a:t>它的全部理论都</a:t>
            </a:r>
            <a:r>
              <a:rPr lang="en-US" altLang="zh-CN" sz="2600" kern="100" smtClean="0">
                <a:latin typeface="Times New Roman" panose="02020603050405020304"/>
                <a:cs typeface="Courier New" panose="02070309020205020404"/>
              </a:rPr>
              <a:t>_____</a:t>
            </a:r>
            <a:r>
              <a:rPr lang="zh-CN" altLang="zh-CN" sz="2600" kern="100" smtClean="0">
                <a:latin typeface="Times New Roman" panose="02020603050405020304"/>
                <a:cs typeface="Times New Roman" panose="02020603050405020304"/>
              </a:rPr>
              <a:t>实践</a:t>
            </a:r>
            <a:r>
              <a:rPr lang="zh-CN" altLang="zh-CN" sz="2600" kern="100">
                <a:latin typeface="Times New Roman" panose="02020603050405020304"/>
                <a:cs typeface="Times New Roman" panose="02020603050405020304"/>
              </a:rPr>
              <a:t>，又经过实践的</a:t>
            </a:r>
            <a:r>
              <a:rPr lang="en-US" altLang="zh-CN" sz="2600" kern="100">
                <a:latin typeface="Times New Roman" panose="02020603050405020304"/>
                <a:cs typeface="Courier New" panose="02070309020205020404"/>
              </a:rPr>
              <a:t>________</a:t>
            </a:r>
            <a:r>
              <a:rPr lang="zh-CN" altLang="zh-CN" sz="2600" kern="100">
                <a:latin typeface="Times New Roman" panose="02020603050405020304"/>
                <a:cs typeface="Times New Roman" panose="02020603050405020304"/>
              </a:rPr>
              <a:t>。</a:t>
            </a:r>
            <a:endParaRPr lang="zh-CN" altLang="zh-CN" sz="2600" kern="100">
              <a:latin typeface="宋体" panose="02010600030101010101" pitchFamily="2" charset="-122"/>
              <a:cs typeface="Courier New" panose="02070309020205020404"/>
            </a:endParaRPr>
          </a:p>
          <a:p>
            <a:pPr indent="266700" algn="just">
              <a:spcAft>
                <a:spcPct val="0"/>
              </a:spcAft>
            </a:pPr>
            <a:r>
              <a:rPr lang="en-US" altLang="zh-CN" sz="2600" kern="100">
                <a:latin typeface="Times New Roman" panose="02020603050405020304"/>
                <a:cs typeface="Courier New" panose="02070309020205020404"/>
              </a:rPr>
              <a:t>(2)</a:t>
            </a:r>
            <a:r>
              <a:rPr lang="zh-CN" altLang="zh-CN" sz="2600" kern="100">
                <a:latin typeface="Times New Roman" panose="02020603050405020304"/>
                <a:cs typeface="Times New Roman" panose="02020603050405020304"/>
              </a:rPr>
              <a:t>马克思主义哲学之所以是革命的，就在于它是</a:t>
            </a:r>
            <a:r>
              <a:rPr lang="en-US" altLang="zh-CN" sz="2600" kern="100">
                <a:latin typeface="Times New Roman" panose="02020603050405020304"/>
                <a:cs typeface="Courier New" panose="02070309020205020404"/>
              </a:rPr>
              <a:t>________</a:t>
            </a:r>
            <a:r>
              <a:rPr lang="zh-CN" altLang="zh-CN" sz="2600" kern="100">
                <a:latin typeface="Times New Roman" panose="02020603050405020304"/>
                <a:cs typeface="Times New Roman" panose="02020603050405020304"/>
              </a:rPr>
              <a:t>的科学、</a:t>
            </a:r>
            <a:r>
              <a:rPr lang="en-US" altLang="zh-CN" sz="2600" kern="100" smtClean="0">
                <a:latin typeface="Times New Roman" panose="02020603050405020304"/>
                <a:cs typeface="Courier New" panose="02070309020205020404"/>
              </a:rPr>
              <a:t>_____</a:t>
            </a:r>
            <a:r>
              <a:rPr lang="zh-CN" altLang="zh-CN" sz="2600" kern="100" smtClean="0">
                <a:latin typeface="Times New Roman" panose="02020603050405020304"/>
                <a:cs typeface="Times New Roman" panose="02020603050405020304"/>
              </a:rPr>
              <a:t>人类</a:t>
            </a:r>
            <a:r>
              <a:rPr lang="zh-CN" altLang="zh-CN" sz="2600" kern="100">
                <a:latin typeface="Times New Roman" panose="02020603050405020304"/>
                <a:cs typeface="Times New Roman" panose="02020603050405020304"/>
              </a:rPr>
              <a:t>解放的科学，是无产阶级的</a:t>
            </a:r>
            <a:r>
              <a:rPr lang="en-US" altLang="zh-CN" sz="2600" kern="100" smtClean="0">
                <a:latin typeface="Times New Roman" panose="02020603050405020304"/>
                <a:cs typeface="Courier New" panose="02070309020205020404"/>
              </a:rPr>
              <a:t>______</a:t>
            </a:r>
            <a:r>
              <a:rPr lang="zh-CN" altLang="zh-CN" sz="2600" kern="100" smtClean="0">
                <a:latin typeface="Times New Roman" panose="02020603050405020304"/>
                <a:cs typeface="Times New Roman" panose="02020603050405020304"/>
              </a:rPr>
              <a:t>的</a:t>
            </a:r>
            <a:r>
              <a:rPr lang="zh-CN" altLang="zh-CN" sz="2600" kern="100">
                <a:latin typeface="Times New Roman" panose="02020603050405020304"/>
                <a:cs typeface="Times New Roman" panose="02020603050405020304"/>
              </a:rPr>
              <a:t>世界观和方法论</a:t>
            </a:r>
            <a:r>
              <a:rPr lang="zh-CN" altLang="zh-CN" sz="2600" kern="100" smtClean="0">
                <a:latin typeface="Times New Roman" panose="02020603050405020304"/>
                <a:cs typeface="Times New Roman" panose="02020603050405020304"/>
              </a:rPr>
              <a:t>。</a:t>
            </a:r>
            <a:endParaRPr lang="en-US" altLang="zh-CN" sz="2600" kern="100" smtClean="0">
              <a:latin typeface="Times New Roman" panose="02020603050405020304"/>
              <a:cs typeface="Times New Roman" panose="02020603050405020304"/>
            </a:endParaRPr>
          </a:p>
          <a:p>
            <a:pPr indent="266700" algn="just">
              <a:spcAft>
                <a:spcPct val="0"/>
              </a:spcAft>
            </a:pPr>
            <a:r>
              <a:rPr lang="zh-CN" altLang="zh-CN" sz="2600" kern="100">
                <a:solidFill>
                  <a:srgbClr val="0000FF"/>
                </a:solidFill>
                <a:latin typeface="Times New Roman" panose="02020603050405020304"/>
                <a:cs typeface="Times New Roman" panose="02020603050405020304"/>
              </a:rPr>
              <a:t>马克思主义哲学实现的三个统一是马克思主义哲学区别于以往一切旧哲学的基本特征</a:t>
            </a:r>
            <a:r>
              <a:rPr lang="zh-CN" altLang="zh-CN" sz="2600" kern="100" smtClean="0">
                <a:solidFill>
                  <a:srgbClr val="0000FF"/>
                </a:solidFill>
                <a:latin typeface="Times New Roman" panose="02020603050405020304"/>
                <a:cs typeface="Times New Roman" panose="02020603050405020304"/>
              </a:rPr>
              <a:t>。</a:t>
            </a:r>
            <a:endParaRPr lang="zh-CN" altLang="zh-CN" sz="2600" kern="100">
              <a:effectLst/>
              <a:latin typeface="宋体" panose="02010600030101010101" pitchFamily="2" charset="-122"/>
              <a:cs typeface="Courier New" panose="02070309020205020404"/>
            </a:endParaRPr>
          </a:p>
        </p:txBody>
      </p:sp>
      <p:pic>
        <p:nvPicPr>
          <p:cNvPr id="3" name="Picture 3" descr="C:\Users\Administrator\Desktop\图片2.png"/>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695606" y="6319663"/>
            <a:ext cx="817563" cy="493713"/>
          </a:xfrm>
          <a:prstGeom prst="rect">
            <a:avLst/>
          </a:prstGeom>
          <a:noFill/>
          <a:extLst>
            <a:ext uri="{909E8E84-426E-40DD-AFC4-6F175D3DCCD1}">
              <a14:hiddenFill xmlns:a14="http://schemas.microsoft.com/office/drawing/2010/main">
                <a:solidFill>
                  <a:srgbClr val="FFFFFF"/>
                </a:solidFill>
              </a14:hiddenFill>
            </a:ext>
          </a:extLst>
        </p:spPr>
      </p:pic>
      <p:sp>
        <p:nvSpPr>
          <p:cNvPr id="2" name="矩形 1"/>
          <p:cNvSpPr/>
          <p:nvPr/>
        </p:nvSpPr>
        <p:spPr>
          <a:xfrm>
            <a:off x="4483154" y="1455961"/>
            <a:ext cx="1107996"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a:solidFill>
                  <a:srgbClr val="FF0000"/>
                </a:solidFill>
                <a:latin typeface="Times New Roman" panose="02020603050405020304"/>
                <a:cs typeface="Times New Roman" panose="02020603050405020304"/>
              </a:rPr>
              <a:t>实践观</a:t>
            </a:r>
            <a:endParaRPr lang="zh-CN" altLang="en-US"/>
          </a:p>
        </p:txBody>
      </p:sp>
      <p:sp>
        <p:nvSpPr>
          <p:cNvPr id="5" name="矩形 4"/>
          <p:cNvSpPr/>
          <p:nvPr/>
        </p:nvSpPr>
        <p:spPr>
          <a:xfrm>
            <a:off x="8319323" y="1455961"/>
            <a:ext cx="800219"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a:solidFill>
                  <a:srgbClr val="FF0000"/>
                </a:solidFill>
                <a:latin typeface="Times New Roman" panose="02020603050405020304"/>
                <a:cs typeface="Times New Roman" panose="02020603050405020304"/>
              </a:rPr>
              <a:t>实际</a:t>
            </a:r>
            <a:endParaRPr lang="zh-CN" altLang="en-US"/>
          </a:p>
        </p:txBody>
      </p:sp>
      <p:sp>
        <p:nvSpPr>
          <p:cNvPr id="6" name="矩形 5"/>
          <p:cNvSpPr/>
          <p:nvPr/>
        </p:nvSpPr>
        <p:spPr>
          <a:xfrm>
            <a:off x="7544026" y="1866909"/>
            <a:ext cx="1107996"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a:solidFill>
                  <a:srgbClr val="FF0000"/>
                </a:solidFill>
                <a:latin typeface="Times New Roman" panose="02020603050405020304"/>
                <a:cs typeface="Times New Roman" panose="02020603050405020304"/>
              </a:rPr>
              <a:t>辩证法</a:t>
            </a:r>
            <a:endParaRPr lang="zh-CN" altLang="en-US"/>
          </a:p>
        </p:txBody>
      </p:sp>
      <p:sp>
        <p:nvSpPr>
          <p:cNvPr id="7" name="矩形 6"/>
          <p:cNvSpPr/>
          <p:nvPr/>
        </p:nvSpPr>
        <p:spPr>
          <a:xfrm>
            <a:off x="838622" y="2646838"/>
            <a:ext cx="1107996"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a:solidFill>
                  <a:srgbClr val="FF0000"/>
                </a:solidFill>
                <a:latin typeface="Times New Roman" panose="02020603050405020304"/>
                <a:cs typeface="Times New Roman" panose="02020603050405020304"/>
              </a:rPr>
              <a:t>历史观</a:t>
            </a:r>
            <a:endParaRPr lang="zh-CN" altLang="en-US"/>
          </a:p>
        </p:txBody>
      </p:sp>
      <p:sp>
        <p:nvSpPr>
          <p:cNvPr id="8" name="矩形 7"/>
          <p:cNvSpPr/>
          <p:nvPr/>
        </p:nvSpPr>
        <p:spPr>
          <a:xfrm>
            <a:off x="1414686" y="3832225"/>
            <a:ext cx="800219"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a:solidFill>
                  <a:srgbClr val="FF0000"/>
                </a:solidFill>
                <a:latin typeface="Times New Roman" panose="02020603050405020304"/>
                <a:cs typeface="Times New Roman" panose="02020603050405020304"/>
              </a:rPr>
              <a:t>规律</a:t>
            </a:r>
            <a:endParaRPr lang="zh-CN" altLang="en-US"/>
          </a:p>
        </p:txBody>
      </p:sp>
      <p:sp>
        <p:nvSpPr>
          <p:cNvPr id="9" name="矩形 8"/>
          <p:cNvSpPr/>
          <p:nvPr/>
        </p:nvSpPr>
        <p:spPr>
          <a:xfrm>
            <a:off x="4934947" y="3832224"/>
            <a:ext cx="800219"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a:solidFill>
                  <a:srgbClr val="FF0000"/>
                </a:solidFill>
                <a:latin typeface="Times New Roman" panose="02020603050405020304"/>
                <a:cs typeface="Times New Roman" panose="02020603050405020304"/>
              </a:rPr>
              <a:t>来自</a:t>
            </a:r>
            <a:endParaRPr lang="zh-CN" altLang="en-US"/>
          </a:p>
        </p:txBody>
      </p:sp>
      <p:sp>
        <p:nvSpPr>
          <p:cNvPr id="10" name="矩形 9"/>
          <p:cNvSpPr/>
          <p:nvPr/>
        </p:nvSpPr>
        <p:spPr>
          <a:xfrm>
            <a:off x="8639874" y="3830180"/>
            <a:ext cx="1415772"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a:solidFill>
                  <a:srgbClr val="FF0000"/>
                </a:solidFill>
                <a:latin typeface="Times New Roman" panose="02020603050405020304"/>
                <a:cs typeface="Times New Roman" panose="02020603050405020304"/>
              </a:rPr>
              <a:t>反复检验</a:t>
            </a:r>
            <a:endParaRPr lang="zh-CN" altLang="en-US"/>
          </a:p>
        </p:txBody>
      </p:sp>
      <p:sp>
        <p:nvSpPr>
          <p:cNvPr id="11" name="矩形 10"/>
          <p:cNvSpPr/>
          <p:nvPr/>
        </p:nvSpPr>
        <p:spPr>
          <a:xfrm>
            <a:off x="7991802" y="4221882"/>
            <a:ext cx="1415772"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a:solidFill>
                  <a:srgbClr val="FF0000"/>
                </a:solidFill>
                <a:latin typeface="Times New Roman" panose="02020603050405020304"/>
                <a:cs typeface="Times New Roman" panose="02020603050405020304"/>
              </a:rPr>
              <a:t>改变世界</a:t>
            </a:r>
            <a:endParaRPr lang="zh-CN" altLang="en-US"/>
          </a:p>
        </p:txBody>
      </p:sp>
      <p:sp>
        <p:nvSpPr>
          <p:cNvPr id="13" name="矩形 12"/>
          <p:cNvSpPr/>
          <p:nvPr/>
        </p:nvSpPr>
        <p:spPr>
          <a:xfrm>
            <a:off x="10695587" y="4221882"/>
            <a:ext cx="800219"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a:solidFill>
                  <a:srgbClr val="FF0000"/>
                </a:solidFill>
                <a:latin typeface="Times New Roman" panose="02020603050405020304"/>
                <a:cs typeface="Times New Roman" panose="02020603050405020304"/>
              </a:rPr>
              <a:t>指导</a:t>
            </a:r>
            <a:endParaRPr lang="zh-CN" altLang="en-US"/>
          </a:p>
        </p:txBody>
      </p:sp>
      <p:sp>
        <p:nvSpPr>
          <p:cNvPr id="14" name="矩形 13"/>
          <p:cNvSpPr/>
          <p:nvPr/>
        </p:nvSpPr>
        <p:spPr>
          <a:xfrm>
            <a:off x="5511011" y="4623556"/>
            <a:ext cx="800219"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a:solidFill>
                  <a:srgbClr val="FF0000"/>
                </a:solidFill>
                <a:latin typeface="Times New Roman" panose="02020603050405020304"/>
                <a:cs typeface="Times New Roman" panose="02020603050405020304"/>
              </a:rPr>
              <a:t>科学</a:t>
            </a:r>
            <a:endParaRPr lang="zh-CN" altLang="en-US"/>
          </a:p>
        </p:txBody>
      </p:sp>
    </p:spTree>
  </p:cSld>
  <p:clrMapOvr>
    <a:masterClrMapping/>
  </p:clrMapOvr>
  <p:transition/>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nodeType="clickPar">
                      <p:stCondLst>
                        <p:cond delay="0"/>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p:stCondLst>
                              <p:cond delay="0"/>
                            </p:stCondLst>
                            <p:childTnLst>
                              <p:par>
                                <p:cTn id="17" presetID="1" presetClass="entr" presetSubtype="0" dur="1"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p:stCondLst>
                              <p:cond delay="0"/>
                            </p:stCondLst>
                            <p:childTnLst>
                              <p:par>
                                <p:cTn id="21" presetID="1" presetClass="entr" presetSubtype="0" dur="1"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p:stCondLst>
                              <p:cond delay="0"/>
                            </p:stCondLst>
                            <p:childTnLst>
                              <p:par>
                                <p:cTn id="25" presetID="1" presetClass="entr" presetSubtype="0" dur="1"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p:stCondLst>
                              <p:cond delay="0"/>
                            </p:stCondLst>
                            <p:childTnLst>
                              <p:par>
                                <p:cTn id="29" presetID="1" presetClass="entr" presetSubtype="0" dur="1"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p:stCondLst>
                              <p:cond delay="0"/>
                            </p:stCondLst>
                            <p:childTnLst>
                              <p:par>
                                <p:cTn id="33" presetID="1" presetClass="entr" presetSubtype="0" dur="1" fill="hold" grpId="0" nodeType="click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p:stCondLst>
                              <p:cond delay="0"/>
                            </p:stCondLst>
                            <p:childTnLst>
                              <p:par>
                                <p:cTn id="37" presetID="1" presetClass="entr" presetSubtype="0" dur="1" fill="hold" grpId="0" nodeType="clickEffect">
                                  <p:stCondLst>
                                    <p:cond delay="0"/>
                                  </p:stCondLst>
                                  <p:childTnLst>
                                    <p:set>
                                      <p:cBhvr>
                                        <p:cTn id="38" dur="1" fill="hold">
                                          <p:stCondLst>
                                            <p:cond delay="0"/>
                                          </p:stCondLst>
                                        </p:cTn>
                                        <p:tgtEl>
                                          <p:spTgt spid="13"/>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p:stCondLst>
                              <p:cond delay="0"/>
                            </p:stCondLst>
                            <p:childTnLst>
                              <p:par>
                                <p:cTn id="41" presetID="1" presetClass="entr" presetSubtype="0" dur="1" fill="hold" grpId="0" nodeType="clickEffect">
                                  <p:stCondLst>
                                    <p:cond delay="0"/>
                                  </p:stCondLst>
                                  <p:childTnLst>
                                    <p:set>
                                      <p:cBhvr>
                                        <p:cTn id="42" dur="1" fill="hold">
                                          <p:stCondLst>
                                            <p:cond delay="0"/>
                                          </p:stCondLst>
                                        </p:cTn>
                                        <p:tgtEl>
                                          <p:spTgt spid="14"/>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p:stCondLst>
                              <p:cond delay="0"/>
                            </p:stCondLst>
                            <p:childTnLst>
                              <p:par>
                                <p:cTn id="45" presetID="10" presetClass="exit" presetSubtype="0" dur="500" fill="hold" grpId="1" nodeType="clickEffect">
                                  <p:stCondLst>
                                    <p:cond delay="0"/>
                                  </p:stCondLst>
                                  <p:childTnLst>
                                    <p:animEffect transition="out" filter="fade">
                                      <p:cBhvr>
                                        <p:cTn id="46" dur="500"/>
                                        <p:tgtEl>
                                          <p:spTgt spid="2"/>
                                        </p:tgtEl>
                                      </p:cBhvr>
                                    </p:animEffect>
                                    <p:set>
                                      <p:cBhvr>
                                        <p:cTn id="47" dur="1" fill="hold">
                                          <p:stCondLst>
                                            <p:cond delay="499"/>
                                          </p:stCondLst>
                                        </p:cTn>
                                        <p:tgtEl>
                                          <p:spTgt spid="2"/>
                                        </p:tgtEl>
                                        <p:attrNameLst>
                                          <p:attrName>style.visibility</p:attrName>
                                        </p:attrNameLst>
                                      </p:cBhvr>
                                      <p:to>
                                        <p:strVal val="hidden"/>
                                      </p:to>
                                    </p:set>
                                  </p:childTnLst>
                                </p:cTn>
                              </p:par>
                              <p:par>
                                <p:cTn id="48" presetID="10" presetClass="exit" presetSubtype="0" dur="500" fill="hold" grpId="1" nodeType="withEffect">
                                  <p:stCondLst>
                                    <p:cond delay="0"/>
                                  </p:stCondLst>
                                  <p:childTnLst>
                                    <p:animEffect transition="out" filter="fade">
                                      <p:cBhvr>
                                        <p:cTn id="49" dur="500"/>
                                        <p:tgtEl>
                                          <p:spTgt spid="5"/>
                                        </p:tgtEl>
                                      </p:cBhvr>
                                    </p:animEffect>
                                    <p:set>
                                      <p:cBhvr>
                                        <p:cTn id="50" dur="1" fill="hold">
                                          <p:stCondLst>
                                            <p:cond delay="499"/>
                                          </p:stCondLst>
                                        </p:cTn>
                                        <p:tgtEl>
                                          <p:spTgt spid="5"/>
                                        </p:tgtEl>
                                        <p:attrNameLst>
                                          <p:attrName>style.visibility</p:attrName>
                                        </p:attrNameLst>
                                      </p:cBhvr>
                                      <p:to>
                                        <p:strVal val="hidden"/>
                                      </p:to>
                                    </p:set>
                                  </p:childTnLst>
                                </p:cTn>
                              </p:par>
                              <p:par>
                                <p:cTn id="51" presetID="10" presetClass="exit" presetSubtype="0" dur="500" fill="hold" grpId="1" nodeType="withEffect">
                                  <p:stCondLst>
                                    <p:cond delay="0"/>
                                  </p:stCondLst>
                                  <p:childTnLst>
                                    <p:animEffect transition="out" filter="fade">
                                      <p:cBhvr>
                                        <p:cTn id="52" dur="500"/>
                                        <p:tgtEl>
                                          <p:spTgt spid="6"/>
                                        </p:tgtEl>
                                      </p:cBhvr>
                                    </p:animEffect>
                                    <p:set>
                                      <p:cBhvr>
                                        <p:cTn id="53" dur="1" fill="hold">
                                          <p:stCondLst>
                                            <p:cond delay="499"/>
                                          </p:stCondLst>
                                        </p:cTn>
                                        <p:tgtEl>
                                          <p:spTgt spid="6"/>
                                        </p:tgtEl>
                                        <p:attrNameLst>
                                          <p:attrName>style.visibility</p:attrName>
                                        </p:attrNameLst>
                                      </p:cBhvr>
                                      <p:to>
                                        <p:strVal val="hidden"/>
                                      </p:to>
                                    </p:set>
                                  </p:childTnLst>
                                </p:cTn>
                              </p:par>
                              <p:par>
                                <p:cTn id="54" presetID="10" presetClass="exit" presetSubtype="0" dur="500" fill="hold" grpId="1" nodeType="withEffect">
                                  <p:stCondLst>
                                    <p:cond delay="0"/>
                                  </p:stCondLst>
                                  <p:childTnLst>
                                    <p:animEffect transition="out" filter="fade">
                                      <p:cBhvr>
                                        <p:cTn id="55" dur="500"/>
                                        <p:tgtEl>
                                          <p:spTgt spid="7"/>
                                        </p:tgtEl>
                                      </p:cBhvr>
                                    </p:animEffect>
                                    <p:set>
                                      <p:cBhvr>
                                        <p:cTn id="56" dur="1" fill="hold">
                                          <p:stCondLst>
                                            <p:cond delay="499"/>
                                          </p:stCondLst>
                                        </p:cTn>
                                        <p:tgtEl>
                                          <p:spTgt spid="7"/>
                                        </p:tgtEl>
                                        <p:attrNameLst>
                                          <p:attrName>style.visibility</p:attrName>
                                        </p:attrNameLst>
                                      </p:cBhvr>
                                      <p:to>
                                        <p:strVal val="hidden"/>
                                      </p:to>
                                    </p:set>
                                  </p:childTnLst>
                                </p:cTn>
                              </p:par>
                              <p:par>
                                <p:cTn id="57" presetID="10" presetClass="exit" presetSubtype="0" dur="500" fill="hold" grpId="1" nodeType="withEffect">
                                  <p:stCondLst>
                                    <p:cond delay="0"/>
                                  </p:stCondLst>
                                  <p:childTnLst>
                                    <p:animEffect transition="out" filter="fade">
                                      <p:cBhvr>
                                        <p:cTn id="58" dur="500"/>
                                        <p:tgtEl>
                                          <p:spTgt spid="8"/>
                                        </p:tgtEl>
                                      </p:cBhvr>
                                    </p:animEffect>
                                    <p:set>
                                      <p:cBhvr>
                                        <p:cTn id="59" dur="1" fill="hold">
                                          <p:stCondLst>
                                            <p:cond delay="499"/>
                                          </p:stCondLst>
                                        </p:cTn>
                                        <p:tgtEl>
                                          <p:spTgt spid="8"/>
                                        </p:tgtEl>
                                        <p:attrNameLst>
                                          <p:attrName>style.visibility</p:attrName>
                                        </p:attrNameLst>
                                      </p:cBhvr>
                                      <p:to>
                                        <p:strVal val="hidden"/>
                                      </p:to>
                                    </p:set>
                                  </p:childTnLst>
                                </p:cTn>
                              </p:par>
                              <p:par>
                                <p:cTn id="60" presetID="10" presetClass="exit" presetSubtype="0" dur="500" fill="hold" grpId="1" nodeType="withEffect">
                                  <p:stCondLst>
                                    <p:cond delay="0"/>
                                  </p:stCondLst>
                                  <p:childTnLst>
                                    <p:animEffect transition="out" filter="fade">
                                      <p:cBhvr>
                                        <p:cTn id="61" dur="500"/>
                                        <p:tgtEl>
                                          <p:spTgt spid="9"/>
                                        </p:tgtEl>
                                      </p:cBhvr>
                                    </p:animEffect>
                                    <p:set>
                                      <p:cBhvr>
                                        <p:cTn id="62" dur="1" fill="hold">
                                          <p:stCondLst>
                                            <p:cond delay="499"/>
                                          </p:stCondLst>
                                        </p:cTn>
                                        <p:tgtEl>
                                          <p:spTgt spid="9"/>
                                        </p:tgtEl>
                                        <p:attrNameLst>
                                          <p:attrName>style.visibility</p:attrName>
                                        </p:attrNameLst>
                                      </p:cBhvr>
                                      <p:to>
                                        <p:strVal val="hidden"/>
                                      </p:to>
                                    </p:set>
                                  </p:childTnLst>
                                </p:cTn>
                              </p:par>
                              <p:par>
                                <p:cTn id="63" presetID="10" presetClass="exit" presetSubtype="0" dur="500" fill="hold" grpId="1" nodeType="withEffect">
                                  <p:stCondLst>
                                    <p:cond delay="0"/>
                                  </p:stCondLst>
                                  <p:childTnLst>
                                    <p:animEffect transition="out" filter="fade">
                                      <p:cBhvr>
                                        <p:cTn id="64" dur="500"/>
                                        <p:tgtEl>
                                          <p:spTgt spid="10"/>
                                        </p:tgtEl>
                                      </p:cBhvr>
                                    </p:animEffect>
                                    <p:set>
                                      <p:cBhvr>
                                        <p:cTn id="65" dur="1" fill="hold">
                                          <p:stCondLst>
                                            <p:cond delay="499"/>
                                          </p:stCondLst>
                                        </p:cTn>
                                        <p:tgtEl>
                                          <p:spTgt spid="10"/>
                                        </p:tgtEl>
                                        <p:attrNameLst>
                                          <p:attrName>style.visibility</p:attrName>
                                        </p:attrNameLst>
                                      </p:cBhvr>
                                      <p:to>
                                        <p:strVal val="hidden"/>
                                      </p:to>
                                    </p:set>
                                  </p:childTnLst>
                                </p:cTn>
                              </p:par>
                              <p:par>
                                <p:cTn id="66" presetID="10" presetClass="exit" presetSubtype="0" dur="500" fill="hold" grpId="1" nodeType="withEffect">
                                  <p:stCondLst>
                                    <p:cond delay="0"/>
                                  </p:stCondLst>
                                  <p:childTnLst>
                                    <p:animEffect transition="out" filter="fade">
                                      <p:cBhvr>
                                        <p:cTn id="67" dur="500"/>
                                        <p:tgtEl>
                                          <p:spTgt spid="11"/>
                                        </p:tgtEl>
                                      </p:cBhvr>
                                    </p:animEffect>
                                    <p:set>
                                      <p:cBhvr>
                                        <p:cTn id="68" dur="1" fill="hold">
                                          <p:stCondLst>
                                            <p:cond delay="499"/>
                                          </p:stCondLst>
                                        </p:cTn>
                                        <p:tgtEl>
                                          <p:spTgt spid="11"/>
                                        </p:tgtEl>
                                        <p:attrNameLst>
                                          <p:attrName>style.visibility</p:attrName>
                                        </p:attrNameLst>
                                      </p:cBhvr>
                                      <p:to>
                                        <p:strVal val="hidden"/>
                                      </p:to>
                                    </p:set>
                                  </p:childTnLst>
                                </p:cTn>
                              </p:par>
                              <p:par>
                                <p:cTn id="69" presetID="10" presetClass="exit" presetSubtype="0" dur="500" fill="hold" grpId="1" nodeType="withEffect">
                                  <p:stCondLst>
                                    <p:cond delay="0"/>
                                  </p:stCondLst>
                                  <p:childTnLst>
                                    <p:animEffect transition="out" filter="fade">
                                      <p:cBhvr>
                                        <p:cTn id="70" dur="500"/>
                                        <p:tgtEl>
                                          <p:spTgt spid="13"/>
                                        </p:tgtEl>
                                      </p:cBhvr>
                                    </p:animEffect>
                                    <p:set>
                                      <p:cBhvr>
                                        <p:cTn id="71" dur="1" fill="hold">
                                          <p:stCondLst>
                                            <p:cond delay="499"/>
                                          </p:stCondLst>
                                        </p:cTn>
                                        <p:tgtEl>
                                          <p:spTgt spid="13"/>
                                        </p:tgtEl>
                                        <p:attrNameLst>
                                          <p:attrName>style.visibility</p:attrName>
                                        </p:attrNameLst>
                                      </p:cBhvr>
                                      <p:to>
                                        <p:strVal val="hidden"/>
                                      </p:to>
                                    </p:set>
                                  </p:childTnLst>
                                </p:cTn>
                              </p:par>
                              <p:par>
                                <p:cTn id="72" presetID="10" presetClass="exit" presetSubtype="0" dur="500" fill="hold" grpId="1" nodeType="withEffect">
                                  <p:stCondLst>
                                    <p:cond delay="0"/>
                                  </p:stCondLst>
                                  <p:childTnLst>
                                    <p:animEffect transition="out" filter="fade">
                                      <p:cBhvr>
                                        <p:cTn id="73" dur="500"/>
                                        <p:tgtEl>
                                          <p:spTgt spid="14"/>
                                        </p:tgtEl>
                                      </p:cBhvr>
                                    </p:animEffect>
                                    <p:set>
                                      <p:cBhvr>
                                        <p:cTn id="74" dur="1" fill="hold">
                                          <p:stCondLst>
                                            <p:cond delay="499"/>
                                          </p:stCondLst>
                                        </p:cTn>
                                        <p:tgtEl>
                                          <p:spTgt spid="14"/>
                                        </p:tgtEl>
                                        <p:attrNameLst>
                                          <p:attrName>style.visibility</p:attrName>
                                        </p:attrNameLst>
                                      </p:cBhvr>
                                      <p:to>
                                        <p:strVal val="hidden"/>
                                      </p:to>
                                    </p:set>
                                  </p:childTnLst>
                                </p:cTn>
                              </p:par>
                            </p:childTnLst>
                          </p:cTn>
                        </p:par>
                      </p:childTnLst>
                    </p:cTn>
                  </p:par>
                </p:childTnLst>
              </p:cTn>
              <p:nextCondLst>
                <p:cond evt="onClick" delay="0">
                  <p:tgtEl>
                    <p:spTgt spid="3"/>
                  </p:tgtEl>
                </p:cond>
              </p:nextCondLst>
            </p:seq>
          </p:childTnLst>
        </p:cTn>
      </p:par>
    </p:tnLst>
    <p:bldLst>
      <p:bldP spid="2" grpId="0"/>
      <p:bldP spid="2" grpId="1"/>
      <p:bldP spid="5" grpId="0"/>
      <p:bldP spid="5" grpId="1"/>
      <p:bldP spid="6" grpId="0"/>
      <p:bldP spid="6" grpId="1"/>
      <p:bldP spid="7" grpId="0"/>
      <p:bldP spid="7" grpId="1"/>
      <p:bldP spid="8" grpId="0"/>
      <p:bldP spid="8" grpId="1"/>
      <p:bldP spid="9" grpId="0"/>
      <p:bldP spid="9" grpId="1"/>
      <p:bldP spid="10" grpId="0"/>
      <p:bldP spid="10" grpId="1"/>
      <p:bldP spid="11" grpId="0"/>
      <p:bldP spid="11" grpId="1"/>
      <p:bldP spid="13" grpId="0"/>
      <p:bldP spid="13" grpId="1"/>
      <p:bldP spid="14" grpId="0"/>
      <p:bldP spid="14" grpId="1"/>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9" name="TextBox 18"/>
          <p:cNvSpPr txBox="1"/>
          <p:nvPr/>
        </p:nvSpPr>
        <p:spPr>
          <a:xfrm>
            <a:off x="612000" y="620688"/>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en-US" altLang="zh-CN" sz="2800" kern="100">
                <a:latin typeface="Times New Roman" panose="02020603050405020304"/>
                <a:ea typeface="黑体" panose="02010600030101010101" charset="-122"/>
                <a:cs typeface="Courier New" panose="02070309020205020404"/>
              </a:rPr>
              <a:t>3</a:t>
            </a:r>
            <a:r>
              <a:rPr lang="zh-CN" altLang="zh-CN" sz="2800" kern="100">
                <a:latin typeface="Times New Roman" panose="02020603050405020304"/>
                <a:cs typeface="Times New Roman" panose="02020603050405020304"/>
              </a:rPr>
              <a:t>．</a:t>
            </a:r>
            <a:r>
              <a:rPr lang="zh-CN" altLang="zh-CN" sz="2800" kern="100">
                <a:latin typeface="Times New Roman" panose="02020603050405020304"/>
                <a:ea typeface="黑体" panose="02010600030101010101" charset="-122"/>
                <a:cs typeface="Times New Roman" panose="02020603050405020304"/>
              </a:rPr>
              <a:t>与时俱进是马克思主义哲学独特的理论品质</a:t>
            </a:r>
            <a:endParaRPr lang="zh-CN" altLang="zh-CN" sz="2800" kern="100">
              <a:latin typeface="宋体" panose="02010600030101010101" pitchFamily="2" charset="-122"/>
              <a:cs typeface="Courier New" panose="02070309020205020404"/>
            </a:endParaRPr>
          </a:p>
          <a:p>
            <a:pPr indent="266700" algn="just">
              <a:spcAft>
                <a:spcPct val="0"/>
              </a:spcAft>
            </a:pPr>
            <a:r>
              <a:rPr lang="en-US" altLang="zh-CN" sz="2800" kern="100">
                <a:solidFill>
                  <a:srgbClr val="0000FF"/>
                </a:solidFill>
                <a:latin typeface="Times New Roman" panose="02020603050405020304"/>
                <a:cs typeface="Courier New" panose="02070309020205020404"/>
              </a:rPr>
              <a:t> </a:t>
            </a:r>
            <a:endParaRPr lang="zh-CN" altLang="zh-CN" sz="2800" kern="100">
              <a:latin typeface="宋体" panose="02010600030101010101" pitchFamily="2" charset="-122"/>
              <a:cs typeface="Courier New" panose="02070309020205020404"/>
            </a:endParaRPr>
          </a:p>
          <a:p>
            <a:pPr indent="266700" algn="just">
              <a:spcAft>
                <a:spcPct val="0"/>
              </a:spcAft>
            </a:pPr>
            <a:r>
              <a:rPr lang="zh-CN" altLang="zh-CN" sz="2800" kern="100">
                <a:solidFill>
                  <a:srgbClr val="0000FF"/>
                </a:solidFill>
                <a:latin typeface="Times New Roman" panose="02020603050405020304"/>
                <a:cs typeface="Times New Roman" panose="02020603050405020304"/>
              </a:rPr>
              <a:t>中国共产党为什么能，中国特色社会主义为什么好，归根到底是因为马克思主义行。</a:t>
            </a:r>
            <a:endParaRPr lang="zh-CN" altLang="zh-CN" sz="2800" kern="100">
              <a:effectLst/>
              <a:latin typeface="宋体" panose="02010600030101010101" pitchFamily="2" charset="-122"/>
              <a:cs typeface="Courier New" panose="02070309020205020404"/>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9" name="TextBox 18"/>
          <p:cNvSpPr txBox="1"/>
          <p:nvPr/>
        </p:nvSpPr>
        <p:spPr>
          <a:xfrm>
            <a:off x="612000" y="477466"/>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zh-CN" altLang="zh-CN" sz="2600" kern="100">
                <a:latin typeface="Times New Roman" panose="02020603050405020304"/>
                <a:ea typeface="黑体" panose="02010600030101010101" charset="-122"/>
                <a:cs typeface="Times New Roman" panose="02020603050405020304"/>
              </a:rPr>
              <a:t>三、马克思主义中国化的重大理论成果</a:t>
            </a:r>
            <a:endParaRPr lang="zh-CN" altLang="zh-CN" sz="2600" kern="100">
              <a:latin typeface="宋体" panose="02010600030101010101" pitchFamily="2" charset="-122"/>
              <a:cs typeface="Courier New" panose="02070309020205020404"/>
            </a:endParaRPr>
          </a:p>
          <a:p>
            <a:pPr indent="266700" algn="just">
              <a:spcAft>
                <a:spcPct val="0"/>
              </a:spcAft>
            </a:pPr>
            <a:r>
              <a:rPr lang="en-US" altLang="zh-CN" sz="2600" kern="100">
                <a:latin typeface="Times New Roman" panose="02020603050405020304"/>
                <a:ea typeface="黑体" panose="02010600030101010101" charset="-122"/>
                <a:cs typeface="Courier New" panose="02070309020205020404"/>
              </a:rPr>
              <a:t>1</a:t>
            </a:r>
            <a:r>
              <a:rPr lang="zh-CN" altLang="zh-CN" sz="2600" kern="100">
                <a:latin typeface="Times New Roman" panose="02020603050405020304"/>
                <a:cs typeface="Times New Roman" panose="02020603050405020304"/>
              </a:rPr>
              <a:t>．</a:t>
            </a:r>
            <a:r>
              <a:rPr lang="zh-CN" altLang="zh-CN" sz="2600" kern="100">
                <a:latin typeface="Times New Roman" panose="02020603050405020304"/>
                <a:ea typeface="黑体" panose="02010600030101010101" charset="-122"/>
                <a:cs typeface="Times New Roman" panose="02020603050405020304"/>
              </a:rPr>
              <a:t>毛泽东思想</a:t>
            </a:r>
            <a:endParaRPr lang="zh-CN" altLang="zh-CN" sz="2600" kern="100">
              <a:latin typeface="宋体" panose="02010600030101010101" pitchFamily="2" charset="-122"/>
              <a:cs typeface="Courier New" panose="02070309020205020404"/>
            </a:endParaRPr>
          </a:p>
          <a:p>
            <a:pPr indent="266700" algn="just">
              <a:spcAft>
                <a:spcPct val="0"/>
              </a:spcAft>
            </a:pPr>
            <a:r>
              <a:rPr lang="en-US" altLang="zh-CN" sz="2600" kern="100">
                <a:latin typeface="Times New Roman" panose="02020603050405020304"/>
                <a:cs typeface="Courier New" panose="02070309020205020404"/>
              </a:rPr>
              <a:t>(1)</a:t>
            </a:r>
            <a:r>
              <a:rPr lang="zh-CN" altLang="zh-CN" sz="2600" kern="100">
                <a:latin typeface="Times New Roman" panose="02020603050405020304"/>
                <a:cs typeface="Times New Roman" panose="02020603050405020304"/>
              </a:rPr>
              <a:t>内涵</a:t>
            </a:r>
            <a:endParaRPr lang="zh-CN" altLang="zh-CN" sz="2600" kern="100">
              <a:latin typeface="宋体" panose="02010600030101010101" pitchFamily="2" charset="-122"/>
              <a:cs typeface="Courier New" panose="02070309020205020404"/>
            </a:endParaRPr>
          </a:p>
          <a:p>
            <a:pPr indent="266700" algn="just">
              <a:spcAft>
                <a:spcPct val="0"/>
              </a:spcAft>
            </a:pPr>
            <a:r>
              <a:rPr lang="zh-CN" altLang="zh-CN" sz="2600" kern="100">
                <a:latin typeface="Times New Roman" panose="02020603050405020304"/>
                <a:cs typeface="Times New Roman" panose="02020603050405020304"/>
              </a:rPr>
              <a:t>毛泽东思想是马克思列宁主义在中国的创造性运用和发展，是被实践证明了的关于中国</a:t>
            </a:r>
            <a:r>
              <a:rPr lang="en-US" altLang="zh-CN" sz="2600" kern="100" smtClean="0">
                <a:latin typeface="Times New Roman" panose="02020603050405020304"/>
                <a:cs typeface="Courier New" panose="02070309020205020404"/>
              </a:rPr>
              <a:t>____________</a:t>
            </a:r>
            <a:r>
              <a:rPr lang="zh-CN" altLang="zh-CN" sz="2600" kern="100" smtClean="0">
                <a:latin typeface="Times New Roman" panose="02020603050405020304"/>
                <a:cs typeface="Times New Roman" panose="02020603050405020304"/>
              </a:rPr>
              <a:t>的</a:t>
            </a:r>
            <a:r>
              <a:rPr lang="zh-CN" altLang="zh-CN" sz="2600" kern="100">
                <a:latin typeface="Times New Roman" panose="02020603050405020304"/>
                <a:cs typeface="Times New Roman" panose="02020603050405020304"/>
              </a:rPr>
              <a:t>正确的理论原则和经验总结，是马克思主义中国化的</a:t>
            </a:r>
            <a:r>
              <a:rPr lang="en-US" altLang="zh-CN" sz="2600" kern="100">
                <a:latin typeface="Times New Roman" panose="02020603050405020304"/>
                <a:cs typeface="Courier New" panose="02070309020205020404"/>
              </a:rPr>
              <a:t>________</a:t>
            </a:r>
            <a:r>
              <a:rPr lang="zh-CN" altLang="zh-CN" sz="2600" kern="100">
                <a:latin typeface="Times New Roman" panose="02020603050405020304"/>
                <a:cs typeface="Times New Roman" panose="02020603050405020304"/>
              </a:rPr>
              <a:t>历史性飞跃。</a:t>
            </a:r>
            <a:endParaRPr lang="zh-CN" altLang="zh-CN" sz="2600" kern="100">
              <a:latin typeface="宋体" panose="02010600030101010101" pitchFamily="2" charset="-122"/>
              <a:cs typeface="Courier New" panose="02070309020205020404"/>
            </a:endParaRPr>
          </a:p>
          <a:p>
            <a:pPr indent="266700" algn="just">
              <a:spcAft>
                <a:spcPct val="0"/>
              </a:spcAft>
            </a:pPr>
            <a:r>
              <a:rPr lang="en-US" altLang="zh-CN" sz="2600" kern="100">
                <a:latin typeface="Times New Roman" panose="02020603050405020304"/>
                <a:cs typeface="Courier New" panose="02070309020205020404"/>
              </a:rPr>
              <a:t>(2)</a:t>
            </a:r>
            <a:r>
              <a:rPr lang="zh-CN" altLang="zh-CN" sz="2600" kern="100">
                <a:latin typeface="Times New Roman" panose="02020603050405020304"/>
                <a:cs typeface="Times New Roman" panose="02020603050405020304"/>
              </a:rPr>
              <a:t>精髓、灵魂</a:t>
            </a:r>
            <a:endParaRPr lang="zh-CN" altLang="zh-CN" sz="2600" kern="100">
              <a:latin typeface="宋体" panose="02010600030101010101" pitchFamily="2" charset="-122"/>
              <a:cs typeface="Courier New" panose="02070309020205020404"/>
            </a:endParaRPr>
          </a:p>
          <a:p>
            <a:pPr indent="266700" algn="just">
              <a:spcAft>
                <a:spcPct val="0"/>
              </a:spcAft>
            </a:pPr>
            <a:r>
              <a:rPr lang="en-US" altLang="zh-CN" sz="2600" kern="100">
                <a:latin typeface="Times New Roman" panose="02020603050405020304"/>
                <a:cs typeface="Courier New" panose="02070309020205020404"/>
              </a:rPr>
              <a:t>________</a:t>
            </a:r>
            <a:r>
              <a:rPr lang="zh-CN" altLang="zh-CN" sz="2600" kern="100">
                <a:latin typeface="Times New Roman" panose="02020603050405020304"/>
                <a:cs typeface="Times New Roman" panose="02020603050405020304"/>
              </a:rPr>
              <a:t>是毛泽东思想的精髓；实事求是、</a:t>
            </a:r>
            <a:r>
              <a:rPr lang="en-US" altLang="zh-CN" sz="2600" kern="100">
                <a:latin typeface="Times New Roman" panose="02020603050405020304"/>
                <a:cs typeface="Courier New" panose="02070309020205020404"/>
              </a:rPr>
              <a:t>________</a:t>
            </a:r>
            <a:r>
              <a:rPr lang="zh-CN" altLang="zh-CN" sz="2600" kern="100">
                <a:latin typeface="Times New Roman" panose="02020603050405020304"/>
                <a:cs typeface="Times New Roman" panose="02020603050405020304"/>
              </a:rPr>
              <a:t>、独立自主，是毛泽东思想活的灵魂。</a:t>
            </a:r>
            <a:endParaRPr lang="zh-CN" altLang="zh-CN" sz="2600" kern="100">
              <a:latin typeface="宋体" panose="02010600030101010101" pitchFamily="2" charset="-122"/>
              <a:cs typeface="Courier New" panose="02070309020205020404"/>
            </a:endParaRPr>
          </a:p>
          <a:p>
            <a:pPr indent="266700" algn="just">
              <a:spcAft>
                <a:spcPct val="0"/>
              </a:spcAft>
            </a:pPr>
            <a:r>
              <a:rPr lang="en-US" altLang="zh-CN" sz="2600" kern="100">
                <a:latin typeface="Times New Roman" panose="02020603050405020304"/>
                <a:cs typeface="Courier New" panose="02070309020205020404"/>
              </a:rPr>
              <a:t>2</a:t>
            </a:r>
            <a:r>
              <a:rPr lang="zh-CN" altLang="zh-CN" sz="2600" kern="100">
                <a:latin typeface="Times New Roman" panose="02020603050405020304"/>
                <a:cs typeface="Times New Roman" panose="02020603050405020304"/>
              </a:rPr>
              <a:t>．邓小平理论、</a:t>
            </a:r>
            <a:r>
              <a:rPr lang="en-US" altLang="zh-CN" sz="2600" kern="100">
                <a:latin typeface="宋体" panose="02010600030101010101" pitchFamily="2" charset="-122"/>
                <a:cs typeface="Times New Roman" panose="02020603050405020304"/>
              </a:rPr>
              <a:t>“</a:t>
            </a:r>
            <a:r>
              <a:rPr lang="zh-CN" altLang="zh-CN" sz="2600" kern="100">
                <a:latin typeface="Times New Roman" panose="02020603050405020304"/>
                <a:cs typeface="Times New Roman" panose="02020603050405020304"/>
              </a:rPr>
              <a:t>三个代表</a:t>
            </a:r>
            <a:r>
              <a:rPr lang="en-US" altLang="zh-CN" sz="2600" kern="100">
                <a:latin typeface="宋体" panose="02010600030101010101" pitchFamily="2" charset="-122"/>
                <a:cs typeface="Times New Roman" panose="02020603050405020304"/>
              </a:rPr>
              <a:t>”</a:t>
            </a:r>
            <a:r>
              <a:rPr lang="zh-CN" altLang="zh-CN" sz="2600" kern="100">
                <a:latin typeface="Times New Roman" panose="02020603050405020304"/>
                <a:cs typeface="Times New Roman" panose="02020603050405020304"/>
              </a:rPr>
              <a:t>重要思想和科学发展观，是马克思列宁主义的基本原理同</a:t>
            </a:r>
            <a:r>
              <a:rPr lang="en-US" altLang="zh-CN" sz="2600" kern="100">
                <a:latin typeface="Times New Roman" panose="02020603050405020304"/>
                <a:cs typeface="Courier New" panose="02070309020205020404"/>
              </a:rPr>
              <a:t>________</a:t>
            </a:r>
            <a:r>
              <a:rPr lang="zh-CN" altLang="zh-CN" sz="2600" kern="100">
                <a:latin typeface="Times New Roman" panose="02020603050405020304"/>
                <a:cs typeface="Times New Roman" panose="02020603050405020304"/>
              </a:rPr>
              <a:t>不同时期中国实践和时代特征相结合的产物，是对</a:t>
            </a:r>
            <a:r>
              <a:rPr lang="en-US" altLang="zh-CN" sz="2600" kern="100" smtClean="0">
                <a:latin typeface="Times New Roman" panose="02020603050405020304"/>
                <a:cs typeface="Courier New" panose="02070309020205020404"/>
              </a:rPr>
              <a:t>______________</a:t>
            </a:r>
            <a:r>
              <a:rPr lang="zh-CN" altLang="zh-CN" sz="2600" kern="100" smtClean="0">
                <a:latin typeface="Times New Roman" panose="02020603050405020304"/>
                <a:cs typeface="Times New Roman" panose="02020603050405020304"/>
              </a:rPr>
              <a:t>、</a:t>
            </a:r>
            <a:r>
              <a:rPr lang="en-US" altLang="zh-CN" sz="2600" kern="100">
                <a:latin typeface="Times New Roman" panose="02020603050405020304"/>
                <a:cs typeface="Courier New" panose="02070309020205020404"/>
              </a:rPr>
              <a:t>____________</a:t>
            </a:r>
            <a:r>
              <a:rPr lang="zh-CN" altLang="zh-CN" sz="2600" kern="100">
                <a:latin typeface="Times New Roman" panose="02020603050405020304"/>
                <a:cs typeface="Times New Roman" panose="02020603050405020304"/>
              </a:rPr>
              <a:t>的坚持和发展。</a:t>
            </a:r>
            <a:endParaRPr lang="zh-CN" altLang="zh-CN" sz="2600" kern="100">
              <a:latin typeface="宋体" panose="02010600030101010101" pitchFamily="2" charset="-122"/>
              <a:cs typeface="Courier New" panose="02070309020205020404"/>
            </a:endParaRPr>
          </a:p>
          <a:p>
            <a:pPr indent="266700" algn="just">
              <a:spcAft>
                <a:spcPct val="0"/>
              </a:spcAft>
            </a:pPr>
            <a:r>
              <a:rPr lang="en-US" altLang="zh-CN" sz="2600" kern="100">
                <a:latin typeface="Times New Roman" panose="02020603050405020304"/>
                <a:cs typeface="Courier New" panose="02070309020205020404"/>
              </a:rPr>
              <a:t>3</a:t>
            </a:r>
            <a:r>
              <a:rPr lang="zh-CN" altLang="zh-CN" sz="2600" kern="100">
                <a:latin typeface="Times New Roman" panose="02020603050405020304"/>
                <a:cs typeface="Times New Roman" panose="02020603050405020304"/>
              </a:rPr>
              <a:t>．习近平新时代中国特色社会主义思想是当代中国马克思主义、二十一世纪马克思主义，是</a:t>
            </a:r>
            <a:r>
              <a:rPr lang="en-US" altLang="zh-CN" sz="2600" kern="100">
                <a:latin typeface="Times New Roman" panose="02020603050405020304"/>
                <a:cs typeface="Courier New" panose="02070309020205020404"/>
              </a:rPr>
              <a:t>________</a:t>
            </a:r>
            <a:r>
              <a:rPr lang="zh-CN" altLang="zh-CN" sz="2600" kern="100">
                <a:latin typeface="Times New Roman" panose="02020603050405020304"/>
                <a:cs typeface="Times New Roman" panose="02020603050405020304"/>
              </a:rPr>
              <a:t>和</a:t>
            </a:r>
            <a:r>
              <a:rPr lang="en-US" altLang="zh-CN" sz="2600" kern="100">
                <a:latin typeface="Times New Roman" panose="02020603050405020304"/>
                <a:cs typeface="Courier New" panose="02070309020205020404"/>
              </a:rPr>
              <a:t>________</a:t>
            </a:r>
            <a:r>
              <a:rPr lang="zh-CN" altLang="zh-CN" sz="2600" kern="100">
                <a:latin typeface="Times New Roman" panose="02020603050405020304"/>
                <a:cs typeface="Times New Roman" panose="02020603050405020304"/>
              </a:rPr>
              <a:t>的时代精华，实现了马克思主义中国化</a:t>
            </a:r>
            <a:r>
              <a:rPr lang="en-US" altLang="zh-CN" sz="2600" kern="100" smtClean="0">
                <a:latin typeface="Times New Roman" panose="02020603050405020304"/>
                <a:cs typeface="Courier New" panose="02070309020205020404"/>
              </a:rPr>
              <a:t>______</a:t>
            </a:r>
            <a:r>
              <a:rPr lang="zh-CN" altLang="zh-CN" sz="2600" kern="100" smtClean="0">
                <a:latin typeface="Times New Roman" panose="02020603050405020304"/>
                <a:cs typeface="Times New Roman" panose="02020603050405020304"/>
              </a:rPr>
              <a:t>飞跃</a:t>
            </a:r>
            <a:r>
              <a:rPr lang="zh-CN" altLang="zh-CN" sz="2600" kern="100">
                <a:latin typeface="Times New Roman" panose="02020603050405020304"/>
                <a:cs typeface="Times New Roman" panose="02020603050405020304"/>
              </a:rPr>
              <a:t>。</a:t>
            </a:r>
            <a:endParaRPr lang="zh-CN" altLang="zh-CN" sz="2600" kern="100">
              <a:effectLst/>
              <a:latin typeface="宋体" panose="02010600030101010101" pitchFamily="2" charset="-122"/>
              <a:cs typeface="Courier New" panose="02070309020205020404"/>
            </a:endParaRPr>
          </a:p>
        </p:txBody>
      </p:sp>
      <p:pic>
        <p:nvPicPr>
          <p:cNvPr id="3" name="Picture 3" descr="C:\Users\Administrator\Desktop\图片2.png"/>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695606" y="6319663"/>
            <a:ext cx="817563" cy="493713"/>
          </a:xfrm>
          <a:prstGeom prst="rect">
            <a:avLst/>
          </a:prstGeom>
          <a:noFill/>
          <a:extLst>
            <a:ext uri="{909E8E84-426E-40DD-AFC4-6F175D3DCCD1}">
              <a14:hiddenFill xmlns:a14="http://schemas.microsoft.com/office/drawing/2010/main">
                <a:solidFill>
                  <a:srgbClr val="FFFFFF"/>
                </a:solidFill>
              </a14:hiddenFill>
            </a:ext>
          </a:extLst>
        </p:spPr>
      </p:pic>
      <p:sp>
        <p:nvSpPr>
          <p:cNvPr id="2" name="矩形 1"/>
          <p:cNvSpPr/>
          <p:nvPr/>
        </p:nvSpPr>
        <p:spPr>
          <a:xfrm>
            <a:off x="3214886" y="2104033"/>
            <a:ext cx="1723549"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a:solidFill>
                  <a:srgbClr val="FF0000"/>
                </a:solidFill>
                <a:latin typeface="Times New Roman" panose="02020603050405020304"/>
                <a:cs typeface="Times New Roman" panose="02020603050405020304"/>
              </a:rPr>
              <a:t>革命和建设</a:t>
            </a:r>
            <a:endParaRPr lang="zh-CN" altLang="en-US"/>
          </a:p>
        </p:txBody>
      </p:sp>
      <p:sp>
        <p:nvSpPr>
          <p:cNvPr id="5" name="矩形 4"/>
          <p:cNvSpPr/>
          <p:nvPr/>
        </p:nvSpPr>
        <p:spPr>
          <a:xfrm>
            <a:off x="2538938" y="2493690"/>
            <a:ext cx="1107996"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a:solidFill>
                  <a:srgbClr val="FF0000"/>
                </a:solidFill>
                <a:latin typeface="Times New Roman" panose="02020603050405020304"/>
                <a:cs typeface="Times New Roman" panose="02020603050405020304"/>
              </a:rPr>
              <a:t>第一次</a:t>
            </a:r>
            <a:endParaRPr lang="zh-CN" altLang="en-US"/>
          </a:p>
        </p:txBody>
      </p:sp>
      <p:sp>
        <p:nvSpPr>
          <p:cNvPr id="6" name="矩形 5"/>
          <p:cNvSpPr/>
          <p:nvPr/>
        </p:nvSpPr>
        <p:spPr>
          <a:xfrm>
            <a:off x="935018" y="3256161"/>
            <a:ext cx="1415772"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a:solidFill>
                  <a:srgbClr val="FF0000"/>
                </a:solidFill>
                <a:latin typeface="Times New Roman" panose="02020603050405020304"/>
                <a:cs typeface="Times New Roman" panose="02020603050405020304"/>
              </a:rPr>
              <a:t>实事求是</a:t>
            </a:r>
            <a:endParaRPr lang="zh-CN" altLang="en-US"/>
          </a:p>
        </p:txBody>
      </p:sp>
      <p:sp>
        <p:nvSpPr>
          <p:cNvPr id="7" name="矩形 6"/>
          <p:cNvSpPr/>
          <p:nvPr/>
        </p:nvSpPr>
        <p:spPr>
          <a:xfrm>
            <a:off x="7343730" y="3256161"/>
            <a:ext cx="1415772"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a:solidFill>
                  <a:srgbClr val="FF0000"/>
                </a:solidFill>
                <a:latin typeface="Times New Roman" panose="02020603050405020304"/>
                <a:cs typeface="Times New Roman" panose="02020603050405020304"/>
              </a:rPr>
              <a:t>群众路线</a:t>
            </a:r>
            <a:endParaRPr lang="zh-CN" altLang="en-US"/>
          </a:p>
        </p:txBody>
      </p:sp>
      <p:sp>
        <p:nvSpPr>
          <p:cNvPr id="8" name="矩形 7"/>
          <p:cNvSpPr/>
          <p:nvPr/>
        </p:nvSpPr>
        <p:spPr>
          <a:xfrm>
            <a:off x="2998862" y="4480297"/>
            <a:ext cx="1415772"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a:solidFill>
                  <a:srgbClr val="FF0000"/>
                </a:solidFill>
                <a:latin typeface="Times New Roman" panose="02020603050405020304"/>
                <a:cs typeface="Times New Roman" panose="02020603050405020304"/>
              </a:rPr>
              <a:t>改革开放</a:t>
            </a:r>
            <a:endParaRPr lang="zh-CN" altLang="en-US"/>
          </a:p>
        </p:txBody>
      </p:sp>
      <p:sp>
        <p:nvSpPr>
          <p:cNvPr id="9" name="矩形 8"/>
          <p:cNvSpPr/>
          <p:nvPr/>
        </p:nvSpPr>
        <p:spPr>
          <a:xfrm>
            <a:off x="1054646" y="4869954"/>
            <a:ext cx="2339102"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a:solidFill>
                  <a:srgbClr val="FF0000"/>
                </a:solidFill>
                <a:latin typeface="Times New Roman" panose="02020603050405020304"/>
                <a:cs typeface="Times New Roman" panose="02020603050405020304"/>
              </a:rPr>
              <a:t>马克思列宁主义</a:t>
            </a:r>
            <a:endParaRPr lang="zh-CN" altLang="en-US"/>
          </a:p>
        </p:txBody>
      </p:sp>
      <p:sp>
        <p:nvSpPr>
          <p:cNvPr id="10" name="矩形 9"/>
          <p:cNvSpPr/>
          <p:nvPr/>
        </p:nvSpPr>
        <p:spPr>
          <a:xfrm>
            <a:off x="3867601" y="4869954"/>
            <a:ext cx="1723549"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a:solidFill>
                  <a:srgbClr val="FF0000"/>
                </a:solidFill>
                <a:latin typeface="Times New Roman" panose="02020603050405020304"/>
                <a:cs typeface="Times New Roman" panose="02020603050405020304"/>
              </a:rPr>
              <a:t>毛泽东思想</a:t>
            </a:r>
            <a:endParaRPr lang="zh-CN" altLang="en-US"/>
          </a:p>
        </p:txBody>
      </p:sp>
      <p:sp>
        <p:nvSpPr>
          <p:cNvPr id="11" name="矩形 10"/>
          <p:cNvSpPr/>
          <p:nvPr/>
        </p:nvSpPr>
        <p:spPr>
          <a:xfrm>
            <a:off x="3646934" y="5662042"/>
            <a:ext cx="1415772"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a:solidFill>
                  <a:srgbClr val="FF0000"/>
                </a:solidFill>
                <a:latin typeface="Times New Roman" panose="02020603050405020304"/>
                <a:cs typeface="Times New Roman" panose="02020603050405020304"/>
              </a:rPr>
              <a:t>中华文化</a:t>
            </a:r>
            <a:endParaRPr lang="zh-CN" altLang="en-US"/>
          </a:p>
        </p:txBody>
      </p:sp>
      <p:sp>
        <p:nvSpPr>
          <p:cNvPr id="12" name="矩形 11"/>
          <p:cNvSpPr/>
          <p:nvPr/>
        </p:nvSpPr>
        <p:spPr>
          <a:xfrm>
            <a:off x="5327506" y="5662042"/>
            <a:ext cx="1415772"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a:solidFill>
                  <a:srgbClr val="FF0000"/>
                </a:solidFill>
                <a:latin typeface="Times New Roman" panose="02020603050405020304"/>
                <a:cs typeface="Times New Roman" panose="02020603050405020304"/>
              </a:rPr>
              <a:t>中国精神</a:t>
            </a:r>
            <a:endParaRPr lang="zh-CN" altLang="en-US"/>
          </a:p>
        </p:txBody>
      </p:sp>
      <p:sp>
        <p:nvSpPr>
          <p:cNvPr id="13" name="矩形 12"/>
          <p:cNvSpPr/>
          <p:nvPr/>
        </p:nvSpPr>
        <p:spPr>
          <a:xfrm>
            <a:off x="1846734" y="6064473"/>
            <a:ext cx="800219"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a:solidFill>
                  <a:srgbClr val="FF0000"/>
                </a:solidFill>
                <a:latin typeface="Times New Roman" panose="02020603050405020304"/>
                <a:cs typeface="Times New Roman" panose="02020603050405020304"/>
              </a:rPr>
              <a:t>新的</a:t>
            </a:r>
            <a:endParaRPr lang="zh-CN" altLang="en-US"/>
          </a:p>
        </p:txBody>
      </p:sp>
    </p:spTree>
  </p:cSld>
  <p:clrMapOvr>
    <a:masterClrMapping/>
  </p:clrMapOvr>
  <p:transition/>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nodeType="clickPar">
                      <p:stCondLst>
                        <p:cond delay="0"/>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p:stCondLst>
                              <p:cond delay="0"/>
                            </p:stCondLst>
                            <p:childTnLst>
                              <p:par>
                                <p:cTn id="17" presetID="1" presetClass="entr" presetSubtype="0" dur="1"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p:stCondLst>
                              <p:cond delay="0"/>
                            </p:stCondLst>
                            <p:childTnLst>
                              <p:par>
                                <p:cTn id="21" presetID="1" presetClass="entr" presetSubtype="0" dur="1"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p:stCondLst>
                              <p:cond delay="0"/>
                            </p:stCondLst>
                            <p:childTnLst>
                              <p:par>
                                <p:cTn id="25" presetID="1" presetClass="entr" presetSubtype="0" dur="1"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p:stCondLst>
                              <p:cond delay="0"/>
                            </p:stCondLst>
                            <p:childTnLst>
                              <p:par>
                                <p:cTn id="29" presetID="1" presetClass="entr" presetSubtype="0" dur="1"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p:stCondLst>
                              <p:cond delay="0"/>
                            </p:stCondLst>
                            <p:childTnLst>
                              <p:par>
                                <p:cTn id="33" presetID="1" presetClass="entr" presetSubtype="0" dur="1" fill="hold" grpId="0" nodeType="click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p:stCondLst>
                              <p:cond delay="0"/>
                            </p:stCondLst>
                            <p:childTnLst>
                              <p:par>
                                <p:cTn id="37" presetID="1" presetClass="entr" presetSubtype="0" dur="1" fill="hold" grpId="0" nodeType="clickEffect">
                                  <p:stCondLst>
                                    <p:cond delay="0"/>
                                  </p:stCondLst>
                                  <p:childTnLst>
                                    <p:set>
                                      <p:cBhvr>
                                        <p:cTn id="38" dur="1" fill="hold">
                                          <p:stCondLst>
                                            <p:cond delay="0"/>
                                          </p:stCondLst>
                                        </p:cTn>
                                        <p:tgtEl>
                                          <p:spTgt spid="12"/>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p:stCondLst>
                              <p:cond delay="0"/>
                            </p:stCondLst>
                            <p:childTnLst>
                              <p:par>
                                <p:cTn id="41" presetID="1" presetClass="entr" presetSubtype="0" dur="1" fill="hold" grpId="0" nodeType="clickEffect">
                                  <p:stCondLst>
                                    <p:cond delay="0"/>
                                  </p:stCondLst>
                                  <p:childTnLst>
                                    <p:set>
                                      <p:cBhvr>
                                        <p:cTn id="42" dur="1" fill="hold">
                                          <p:stCondLst>
                                            <p:cond delay="0"/>
                                          </p:stCondLst>
                                        </p:cTn>
                                        <p:tgtEl>
                                          <p:spTgt spid="13"/>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p:stCondLst>
                              <p:cond delay="0"/>
                            </p:stCondLst>
                            <p:childTnLst>
                              <p:par>
                                <p:cTn id="45" presetID="10" presetClass="exit" presetSubtype="0" dur="500" fill="hold" grpId="1" nodeType="clickEffect">
                                  <p:stCondLst>
                                    <p:cond delay="0"/>
                                  </p:stCondLst>
                                  <p:childTnLst>
                                    <p:animEffect transition="out" filter="fade">
                                      <p:cBhvr>
                                        <p:cTn id="46" dur="500"/>
                                        <p:tgtEl>
                                          <p:spTgt spid="2"/>
                                        </p:tgtEl>
                                      </p:cBhvr>
                                    </p:animEffect>
                                    <p:set>
                                      <p:cBhvr>
                                        <p:cTn id="47" dur="1" fill="hold">
                                          <p:stCondLst>
                                            <p:cond delay="499"/>
                                          </p:stCondLst>
                                        </p:cTn>
                                        <p:tgtEl>
                                          <p:spTgt spid="2"/>
                                        </p:tgtEl>
                                        <p:attrNameLst>
                                          <p:attrName>style.visibility</p:attrName>
                                        </p:attrNameLst>
                                      </p:cBhvr>
                                      <p:to>
                                        <p:strVal val="hidden"/>
                                      </p:to>
                                    </p:set>
                                  </p:childTnLst>
                                </p:cTn>
                              </p:par>
                              <p:par>
                                <p:cTn id="48" presetID="10" presetClass="exit" presetSubtype="0" dur="500" fill="hold" grpId="1" nodeType="withEffect">
                                  <p:stCondLst>
                                    <p:cond delay="0"/>
                                  </p:stCondLst>
                                  <p:childTnLst>
                                    <p:animEffect transition="out" filter="fade">
                                      <p:cBhvr>
                                        <p:cTn id="49" dur="500"/>
                                        <p:tgtEl>
                                          <p:spTgt spid="5"/>
                                        </p:tgtEl>
                                      </p:cBhvr>
                                    </p:animEffect>
                                    <p:set>
                                      <p:cBhvr>
                                        <p:cTn id="50" dur="1" fill="hold">
                                          <p:stCondLst>
                                            <p:cond delay="499"/>
                                          </p:stCondLst>
                                        </p:cTn>
                                        <p:tgtEl>
                                          <p:spTgt spid="5"/>
                                        </p:tgtEl>
                                        <p:attrNameLst>
                                          <p:attrName>style.visibility</p:attrName>
                                        </p:attrNameLst>
                                      </p:cBhvr>
                                      <p:to>
                                        <p:strVal val="hidden"/>
                                      </p:to>
                                    </p:set>
                                  </p:childTnLst>
                                </p:cTn>
                              </p:par>
                              <p:par>
                                <p:cTn id="51" presetID="10" presetClass="exit" presetSubtype="0" dur="500" fill="hold" grpId="1" nodeType="withEffect">
                                  <p:stCondLst>
                                    <p:cond delay="0"/>
                                  </p:stCondLst>
                                  <p:childTnLst>
                                    <p:animEffect transition="out" filter="fade">
                                      <p:cBhvr>
                                        <p:cTn id="52" dur="500"/>
                                        <p:tgtEl>
                                          <p:spTgt spid="6"/>
                                        </p:tgtEl>
                                      </p:cBhvr>
                                    </p:animEffect>
                                    <p:set>
                                      <p:cBhvr>
                                        <p:cTn id="53" dur="1" fill="hold">
                                          <p:stCondLst>
                                            <p:cond delay="499"/>
                                          </p:stCondLst>
                                        </p:cTn>
                                        <p:tgtEl>
                                          <p:spTgt spid="6"/>
                                        </p:tgtEl>
                                        <p:attrNameLst>
                                          <p:attrName>style.visibility</p:attrName>
                                        </p:attrNameLst>
                                      </p:cBhvr>
                                      <p:to>
                                        <p:strVal val="hidden"/>
                                      </p:to>
                                    </p:set>
                                  </p:childTnLst>
                                </p:cTn>
                              </p:par>
                              <p:par>
                                <p:cTn id="54" presetID="10" presetClass="exit" presetSubtype="0" dur="500" fill="hold" grpId="1" nodeType="withEffect">
                                  <p:stCondLst>
                                    <p:cond delay="0"/>
                                  </p:stCondLst>
                                  <p:childTnLst>
                                    <p:animEffect transition="out" filter="fade">
                                      <p:cBhvr>
                                        <p:cTn id="55" dur="500"/>
                                        <p:tgtEl>
                                          <p:spTgt spid="7"/>
                                        </p:tgtEl>
                                      </p:cBhvr>
                                    </p:animEffect>
                                    <p:set>
                                      <p:cBhvr>
                                        <p:cTn id="56" dur="1" fill="hold">
                                          <p:stCondLst>
                                            <p:cond delay="499"/>
                                          </p:stCondLst>
                                        </p:cTn>
                                        <p:tgtEl>
                                          <p:spTgt spid="7"/>
                                        </p:tgtEl>
                                        <p:attrNameLst>
                                          <p:attrName>style.visibility</p:attrName>
                                        </p:attrNameLst>
                                      </p:cBhvr>
                                      <p:to>
                                        <p:strVal val="hidden"/>
                                      </p:to>
                                    </p:set>
                                  </p:childTnLst>
                                </p:cTn>
                              </p:par>
                              <p:par>
                                <p:cTn id="57" presetID="10" presetClass="exit" presetSubtype="0" dur="500" fill="hold" grpId="1" nodeType="withEffect">
                                  <p:stCondLst>
                                    <p:cond delay="0"/>
                                  </p:stCondLst>
                                  <p:childTnLst>
                                    <p:animEffect transition="out" filter="fade">
                                      <p:cBhvr>
                                        <p:cTn id="58" dur="500"/>
                                        <p:tgtEl>
                                          <p:spTgt spid="8"/>
                                        </p:tgtEl>
                                      </p:cBhvr>
                                    </p:animEffect>
                                    <p:set>
                                      <p:cBhvr>
                                        <p:cTn id="59" dur="1" fill="hold">
                                          <p:stCondLst>
                                            <p:cond delay="499"/>
                                          </p:stCondLst>
                                        </p:cTn>
                                        <p:tgtEl>
                                          <p:spTgt spid="8"/>
                                        </p:tgtEl>
                                        <p:attrNameLst>
                                          <p:attrName>style.visibility</p:attrName>
                                        </p:attrNameLst>
                                      </p:cBhvr>
                                      <p:to>
                                        <p:strVal val="hidden"/>
                                      </p:to>
                                    </p:set>
                                  </p:childTnLst>
                                </p:cTn>
                              </p:par>
                              <p:par>
                                <p:cTn id="60" presetID="10" presetClass="exit" presetSubtype="0" dur="500" fill="hold" grpId="1" nodeType="withEffect">
                                  <p:stCondLst>
                                    <p:cond delay="0"/>
                                  </p:stCondLst>
                                  <p:childTnLst>
                                    <p:animEffect transition="out" filter="fade">
                                      <p:cBhvr>
                                        <p:cTn id="61" dur="500"/>
                                        <p:tgtEl>
                                          <p:spTgt spid="9"/>
                                        </p:tgtEl>
                                      </p:cBhvr>
                                    </p:animEffect>
                                    <p:set>
                                      <p:cBhvr>
                                        <p:cTn id="62" dur="1" fill="hold">
                                          <p:stCondLst>
                                            <p:cond delay="499"/>
                                          </p:stCondLst>
                                        </p:cTn>
                                        <p:tgtEl>
                                          <p:spTgt spid="9"/>
                                        </p:tgtEl>
                                        <p:attrNameLst>
                                          <p:attrName>style.visibility</p:attrName>
                                        </p:attrNameLst>
                                      </p:cBhvr>
                                      <p:to>
                                        <p:strVal val="hidden"/>
                                      </p:to>
                                    </p:set>
                                  </p:childTnLst>
                                </p:cTn>
                              </p:par>
                              <p:par>
                                <p:cTn id="63" presetID="10" presetClass="exit" presetSubtype="0" dur="500" fill="hold" grpId="1" nodeType="withEffect">
                                  <p:stCondLst>
                                    <p:cond delay="0"/>
                                  </p:stCondLst>
                                  <p:childTnLst>
                                    <p:animEffect transition="out" filter="fade">
                                      <p:cBhvr>
                                        <p:cTn id="64" dur="500"/>
                                        <p:tgtEl>
                                          <p:spTgt spid="10"/>
                                        </p:tgtEl>
                                      </p:cBhvr>
                                    </p:animEffect>
                                    <p:set>
                                      <p:cBhvr>
                                        <p:cTn id="65" dur="1" fill="hold">
                                          <p:stCondLst>
                                            <p:cond delay="499"/>
                                          </p:stCondLst>
                                        </p:cTn>
                                        <p:tgtEl>
                                          <p:spTgt spid="10"/>
                                        </p:tgtEl>
                                        <p:attrNameLst>
                                          <p:attrName>style.visibility</p:attrName>
                                        </p:attrNameLst>
                                      </p:cBhvr>
                                      <p:to>
                                        <p:strVal val="hidden"/>
                                      </p:to>
                                    </p:set>
                                  </p:childTnLst>
                                </p:cTn>
                              </p:par>
                              <p:par>
                                <p:cTn id="66" presetID="10" presetClass="exit" presetSubtype="0" dur="500" fill="hold" grpId="1" nodeType="withEffect">
                                  <p:stCondLst>
                                    <p:cond delay="0"/>
                                  </p:stCondLst>
                                  <p:childTnLst>
                                    <p:animEffect transition="out" filter="fade">
                                      <p:cBhvr>
                                        <p:cTn id="67" dur="500"/>
                                        <p:tgtEl>
                                          <p:spTgt spid="11"/>
                                        </p:tgtEl>
                                      </p:cBhvr>
                                    </p:animEffect>
                                    <p:set>
                                      <p:cBhvr>
                                        <p:cTn id="68" dur="1" fill="hold">
                                          <p:stCondLst>
                                            <p:cond delay="499"/>
                                          </p:stCondLst>
                                        </p:cTn>
                                        <p:tgtEl>
                                          <p:spTgt spid="11"/>
                                        </p:tgtEl>
                                        <p:attrNameLst>
                                          <p:attrName>style.visibility</p:attrName>
                                        </p:attrNameLst>
                                      </p:cBhvr>
                                      <p:to>
                                        <p:strVal val="hidden"/>
                                      </p:to>
                                    </p:set>
                                  </p:childTnLst>
                                </p:cTn>
                              </p:par>
                              <p:par>
                                <p:cTn id="69" presetID="10" presetClass="exit" presetSubtype="0" dur="500" fill="hold" grpId="1" nodeType="withEffect">
                                  <p:stCondLst>
                                    <p:cond delay="0"/>
                                  </p:stCondLst>
                                  <p:childTnLst>
                                    <p:animEffect transition="out" filter="fade">
                                      <p:cBhvr>
                                        <p:cTn id="70" dur="500"/>
                                        <p:tgtEl>
                                          <p:spTgt spid="12"/>
                                        </p:tgtEl>
                                      </p:cBhvr>
                                    </p:animEffect>
                                    <p:set>
                                      <p:cBhvr>
                                        <p:cTn id="71" dur="1" fill="hold">
                                          <p:stCondLst>
                                            <p:cond delay="499"/>
                                          </p:stCondLst>
                                        </p:cTn>
                                        <p:tgtEl>
                                          <p:spTgt spid="12"/>
                                        </p:tgtEl>
                                        <p:attrNameLst>
                                          <p:attrName>style.visibility</p:attrName>
                                        </p:attrNameLst>
                                      </p:cBhvr>
                                      <p:to>
                                        <p:strVal val="hidden"/>
                                      </p:to>
                                    </p:set>
                                  </p:childTnLst>
                                </p:cTn>
                              </p:par>
                              <p:par>
                                <p:cTn id="72" presetID="10" presetClass="exit" presetSubtype="0" dur="500" fill="hold" grpId="1" nodeType="withEffect">
                                  <p:stCondLst>
                                    <p:cond delay="0"/>
                                  </p:stCondLst>
                                  <p:childTnLst>
                                    <p:animEffect transition="out" filter="fade">
                                      <p:cBhvr>
                                        <p:cTn id="73" dur="500"/>
                                        <p:tgtEl>
                                          <p:spTgt spid="13"/>
                                        </p:tgtEl>
                                      </p:cBhvr>
                                    </p:animEffect>
                                    <p:set>
                                      <p:cBhvr>
                                        <p:cTn id="74" dur="1" fill="hold">
                                          <p:stCondLst>
                                            <p:cond delay="499"/>
                                          </p:stCondLst>
                                        </p:cTn>
                                        <p:tgtEl>
                                          <p:spTgt spid="13"/>
                                        </p:tgtEl>
                                        <p:attrNameLst>
                                          <p:attrName>style.visibility</p:attrName>
                                        </p:attrNameLst>
                                      </p:cBhvr>
                                      <p:to>
                                        <p:strVal val="hidden"/>
                                      </p:to>
                                    </p:set>
                                  </p:childTnLst>
                                </p:cTn>
                              </p:par>
                            </p:childTnLst>
                          </p:cTn>
                        </p:par>
                      </p:childTnLst>
                    </p:cTn>
                  </p:par>
                </p:childTnLst>
              </p:cTn>
              <p:nextCondLst>
                <p:cond evt="onClick" delay="0">
                  <p:tgtEl>
                    <p:spTgt spid="3"/>
                  </p:tgtEl>
                </p:cond>
              </p:nextCondLst>
            </p:seq>
          </p:childTnLst>
        </p:cTn>
      </p:par>
    </p:tnLst>
    <p:bldLst>
      <p:bldP spid="2" grpId="0"/>
      <p:bldP spid="2" grpId="1"/>
      <p:bldP spid="5" grpId="0"/>
      <p:bldP spid="5" grpId="1"/>
      <p:bldP spid="6" grpId="0"/>
      <p:bldP spid="6" grpId="1"/>
      <p:bldP spid="7" grpId="0"/>
      <p:bldP spid="7" grpId="1"/>
      <p:bldP spid="8" grpId="0"/>
      <p:bldP spid="8" grpId="1"/>
      <p:bldP spid="9" grpId="0"/>
      <p:bldP spid="9" grpId="1"/>
      <p:bldP spid="10" grpId="0"/>
      <p:bldP spid="10" grpId="1"/>
      <p:bldP spid="11" grpId="0"/>
      <p:bldP spid="11" grpId="1"/>
      <p:bldP spid="12" grpId="0"/>
      <p:bldP spid="12" grpId="1"/>
      <p:bldP spid="13" grpId="0"/>
      <p:bldP spid="13" grpId="1"/>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9" name="TextBox 18"/>
          <p:cNvSpPr txBox="1"/>
          <p:nvPr/>
        </p:nvSpPr>
        <p:spPr>
          <a:xfrm>
            <a:off x="612000" y="620688"/>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ctr">
              <a:spcAft>
                <a:spcPct val="0"/>
              </a:spcAft>
            </a:pPr>
            <a:r>
              <a:rPr lang="zh-CN" altLang="zh-CN" sz="2600" kern="100">
                <a:latin typeface="Times New Roman" panose="02020603050405020304"/>
                <a:cs typeface="Times New Roman" panose="02020603050405020304"/>
              </a:rPr>
              <a:t>【辨</a:t>
            </a:r>
            <a:r>
              <a:rPr lang="zh-CN" altLang="zh-CN" sz="2600" kern="100">
                <a:latin typeface="宋体" panose="02010600030101010101" pitchFamily="2" charset="-122"/>
                <a:ea typeface="Times New Roman" panose="02020603050405020304"/>
                <a:cs typeface="Courier New" panose="02070309020205020404"/>
              </a:rPr>
              <a:t> </a:t>
            </a:r>
            <a:r>
              <a:rPr lang="zh-CN" altLang="zh-CN" sz="2600" kern="100">
                <a:latin typeface="Times New Roman" panose="02020603050405020304"/>
                <a:cs typeface="Times New Roman" panose="02020603050405020304"/>
              </a:rPr>
              <a:t>识</a:t>
            </a:r>
            <a:r>
              <a:rPr lang="zh-CN" altLang="zh-CN" sz="2600" kern="100">
                <a:latin typeface="宋体" panose="02010600030101010101" pitchFamily="2" charset="-122"/>
                <a:ea typeface="Times New Roman" panose="02020603050405020304"/>
                <a:cs typeface="Courier New" panose="02070309020205020404"/>
              </a:rPr>
              <a:t> </a:t>
            </a:r>
            <a:r>
              <a:rPr lang="zh-CN" altLang="zh-CN" sz="2600" kern="100">
                <a:latin typeface="Times New Roman" panose="02020603050405020304"/>
                <a:cs typeface="Times New Roman" panose="02020603050405020304"/>
              </a:rPr>
              <a:t>判</a:t>
            </a:r>
            <a:r>
              <a:rPr lang="zh-CN" altLang="zh-CN" sz="2600" kern="100">
                <a:latin typeface="宋体" panose="02010600030101010101" pitchFamily="2" charset="-122"/>
                <a:ea typeface="Times New Roman" panose="02020603050405020304"/>
                <a:cs typeface="Courier New" panose="02070309020205020404"/>
              </a:rPr>
              <a:t> </a:t>
            </a:r>
            <a:r>
              <a:rPr lang="zh-CN" altLang="zh-CN" sz="2600" kern="100">
                <a:latin typeface="Times New Roman" panose="02020603050405020304"/>
                <a:cs typeface="Times New Roman" panose="02020603050405020304"/>
              </a:rPr>
              <a:t>断】</a:t>
            </a:r>
            <a:endParaRPr lang="zh-CN" altLang="zh-CN" sz="2600" kern="100">
              <a:latin typeface="宋体" panose="02010600030101010101" pitchFamily="2" charset="-122"/>
              <a:cs typeface="Courier New" panose="02070309020205020404"/>
            </a:endParaRPr>
          </a:p>
          <a:p>
            <a:pPr indent="266700" algn="just">
              <a:spcAft>
                <a:spcPct val="0"/>
              </a:spcAft>
            </a:pPr>
            <a:r>
              <a:rPr lang="en-US" altLang="zh-CN" sz="2600" kern="100">
                <a:latin typeface="Times New Roman" panose="02020603050405020304"/>
                <a:cs typeface="Courier New" panose="02070309020205020404"/>
              </a:rPr>
              <a:t>1.</a:t>
            </a:r>
            <a:r>
              <a:rPr lang="zh-CN" altLang="zh-CN" sz="2600" kern="100">
                <a:latin typeface="Times New Roman" panose="02020603050405020304"/>
                <a:cs typeface="Times New Roman" panose="02020603050405020304"/>
              </a:rPr>
              <a:t>马克思主义哲学是无产阶级反对资产阶级、争取自由解放斗争的必然结果。</a:t>
            </a:r>
            <a:r>
              <a:rPr lang="en-US" altLang="zh-CN" sz="2600" kern="100">
                <a:latin typeface="Times New Roman" panose="02020603050405020304"/>
                <a:cs typeface="Courier New" panose="02070309020205020404"/>
              </a:rPr>
              <a:t>(</a:t>
            </a:r>
            <a:r>
              <a:rPr lang="zh-CN" altLang="zh-CN" sz="2600" kern="100">
                <a:latin typeface="Times New Roman" panose="02020603050405020304"/>
                <a:cs typeface="Times New Roman" panose="02020603050405020304"/>
              </a:rPr>
              <a:t>　　</a:t>
            </a:r>
            <a:r>
              <a:rPr lang="en-US" altLang="zh-CN" sz="2600" kern="100">
                <a:latin typeface="Times New Roman" panose="02020603050405020304"/>
                <a:cs typeface="Courier New" panose="02070309020205020404"/>
              </a:rPr>
              <a:t>)</a:t>
            </a:r>
            <a:endParaRPr lang="zh-CN" altLang="zh-CN" sz="2600" kern="100">
              <a:latin typeface="宋体" panose="02010600030101010101" pitchFamily="2" charset="-122"/>
              <a:cs typeface="Courier New" panose="02070309020205020404"/>
            </a:endParaRPr>
          </a:p>
          <a:p>
            <a:pPr indent="266700" algn="just">
              <a:spcAft>
                <a:spcPct val="0"/>
              </a:spcAft>
            </a:pPr>
            <a:r>
              <a:rPr lang="en-US" altLang="zh-CN" sz="2600" kern="100">
                <a:latin typeface="Times New Roman" panose="02020603050405020304"/>
                <a:cs typeface="Courier New" panose="02070309020205020404"/>
              </a:rPr>
              <a:t>2</a:t>
            </a:r>
            <a:r>
              <a:rPr lang="zh-CN" altLang="zh-CN" sz="2600" kern="100">
                <a:latin typeface="Times New Roman" panose="02020603050405020304"/>
                <a:cs typeface="Times New Roman" panose="02020603050405020304"/>
              </a:rPr>
              <a:t>．马克思主义哲学是黑格尔的辩证法和费尔巴哈的唯物主义的相加。</a:t>
            </a:r>
            <a:r>
              <a:rPr lang="en-US" altLang="zh-CN" sz="2600" kern="100">
                <a:latin typeface="Times New Roman" panose="02020603050405020304"/>
                <a:cs typeface="Courier New" panose="02070309020205020404"/>
              </a:rPr>
              <a:t>(</a:t>
            </a:r>
            <a:r>
              <a:rPr lang="zh-CN" altLang="zh-CN" sz="2600" kern="100">
                <a:latin typeface="Times New Roman" panose="02020603050405020304"/>
                <a:cs typeface="Times New Roman" panose="02020603050405020304"/>
              </a:rPr>
              <a:t>　　</a:t>
            </a:r>
            <a:r>
              <a:rPr lang="en-US" altLang="zh-CN" sz="2600" kern="100">
                <a:latin typeface="Times New Roman" panose="02020603050405020304"/>
                <a:cs typeface="Courier New" panose="02070309020205020404"/>
              </a:rPr>
              <a:t>)</a:t>
            </a:r>
            <a:endParaRPr lang="zh-CN" altLang="zh-CN" sz="2600" kern="100">
              <a:latin typeface="宋体" panose="02010600030101010101" pitchFamily="2" charset="-122"/>
              <a:cs typeface="Courier New" panose="02070309020205020404"/>
            </a:endParaRPr>
          </a:p>
          <a:p>
            <a:pPr indent="266700" algn="just">
              <a:spcAft>
                <a:spcPct val="0"/>
              </a:spcAft>
            </a:pPr>
            <a:r>
              <a:rPr lang="en-US" altLang="zh-CN" sz="2600" kern="100">
                <a:latin typeface="Times New Roman" panose="02020603050405020304"/>
                <a:cs typeface="Courier New" panose="02070309020205020404"/>
              </a:rPr>
              <a:t>3</a:t>
            </a:r>
            <a:r>
              <a:rPr lang="zh-CN" altLang="zh-CN" sz="2600" kern="100">
                <a:latin typeface="Times New Roman" panose="02020603050405020304"/>
                <a:cs typeface="Times New Roman" panose="02020603050405020304"/>
              </a:rPr>
              <a:t>．马克思主义哲学创立后，就有了唯物主义和唯心主义的对立。</a:t>
            </a:r>
            <a:r>
              <a:rPr lang="en-US" altLang="zh-CN" sz="2600" kern="100">
                <a:latin typeface="Times New Roman" panose="02020603050405020304"/>
                <a:cs typeface="Courier New" panose="02070309020205020404"/>
              </a:rPr>
              <a:t>(</a:t>
            </a:r>
            <a:r>
              <a:rPr lang="zh-CN" altLang="zh-CN" sz="2600" kern="100">
                <a:latin typeface="Times New Roman" panose="02020603050405020304"/>
                <a:cs typeface="Times New Roman" panose="02020603050405020304"/>
              </a:rPr>
              <a:t>　　</a:t>
            </a:r>
            <a:r>
              <a:rPr lang="en-US" altLang="zh-CN" sz="2600" kern="100">
                <a:latin typeface="Times New Roman" panose="02020603050405020304"/>
                <a:cs typeface="Courier New" panose="02070309020205020404"/>
              </a:rPr>
              <a:t>)</a:t>
            </a:r>
            <a:endParaRPr lang="zh-CN" altLang="zh-CN" sz="2600" kern="100">
              <a:latin typeface="宋体" panose="02010600030101010101" pitchFamily="2" charset="-122"/>
              <a:cs typeface="Courier New" panose="02070309020205020404"/>
            </a:endParaRPr>
          </a:p>
          <a:p>
            <a:pPr indent="266700" algn="just">
              <a:spcAft>
                <a:spcPct val="0"/>
              </a:spcAft>
            </a:pPr>
            <a:r>
              <a:rPr lang="en-US" altLang="zh-CN" sz="2600" kern="100">
                <a:latin typeface="Times New Roman" panose="02020603050405020304"/>
                <a:cs typeface="Courier New" panose="02070309020205020404"/>
              </a:rPr>
              <a:t>4</a:t>
            </a:r>
            <a:r>
              <a:rPr lang="zh-CN" altLang="zh-CN" sz="2600" kern="100">
                <a:latin typeface="Times New Roman" panose="02020603050405020304"/>
                <a:cs typeface="Times New Roman" panose="02020603050405020304"/>
              </a:rPr>
              <a:t>．马克思主义哲学第一次实现了世界观和方法论的统一。</a:t>
            </a:r>
            <a:r>
              <a:rPr lang="en-US" altLang="zh-CN" sz="2600" kern="100">
                <a:latin typeface="Times New Roman" panose="02020603050405020304"/>
                <a:cs typeface="Courier New" panose="02070309020205020404"/>
              </a:rPr>
              <a:t>(</a:t>
            </a:r>
            <a:r>
              <a:rPr lang="zh-CN" altLang="zh-CN" sz="2600" kern="100">
                <a:latin typeface="Times New Roman" panose="02020603050405020304"/>
                <a:cs typeface="Times New Roman" panose="02020603050405020304"/>
              </a:rPr>
              <a:t>　　</a:t>
            </a:r>
            <a:r>
              <a:rPr lang="en-US" altLang="zh-CN" sz="2600" kern="100">
                <a:latin typeface="Times New Roman" panose="02020603050405020304"/>
                <a:cs typeface="Courier New" panose="02070309020205020404"/>
              </a:rPr>
              <a:t>)</a:t>
            </a:r>
            <a:endParaRPr lang="zh-CN" altLang="zh-CN" sz="2600" kern="100">
              <a:latin typeface="宋体" panose="02010600030101010101" pitchFamily="2" charset="-122"/>
              <a:cs typeface="Courier New" panose="02070309020205020404"/>
            </a:endParaRPr>
          </a:p>
          <a:p>
            <a:pPr indent="266700" algn="just">
              <a:spcAft>
                <a:spcPct val="0"/>
              </a:spcAft>
            </a:pPr>
            <a:r>
              <a:rPr lang="en-US" altLang="zh-CN" sz="2600" kern="100">
                <a:latin typeface="Times New Roman" panose="02020603050405020304"/>
                <a:cs typeface="Courier New" panose="02070309020205020404"/>
              </a:rPr>
              <a:t>5</a:t>
            </a:r>
            <a:r>
              <a:rPr lang="zh-CN" altLang="zh-CN" sz="2600" kern="100">
                <a:latin typeface="Times New Roman" panose="02020603050405020304"/>
                <a:cs typeface="Times New Roman" panose="02020603050405020304"/>
              </a:rPr>
              <a:t>．实践观点是马克思主义哲学的核心观点。</a:t>
            </a:r>
            <a:r>
              <a:rPr lang="en-US" altLang="zh-CN" sz="2600" kern="100">
                <a:latin typeface="Times New Roman" panose="02020603050405020304"/>
                <a:cs typeface="Courier New" panose="02070309020205020404"/>
              </a:rPr>
              <a:t>(</a:t>
            </a:r>
            <a:r>
              <a:rPr lang="zh-CN" altLang="zh-CN" sz="2600" kern="100">
                <a:latin typeface="Times New Roman" panose="02020603050405020304"/>
                <a:cs typeface="Times New Roman" panose="02020603050405020304"/>
              </a:rPr>
              <a:t>　　</a:t>
            </a:r>
            <a:r>
              <a:rPr lang="en-US" altLang="zh-CN" sz="2600" kern="100">
                <a:latin typeface="Times New Roman" panose="02020603050405020304"/>
                <a:cs typeface="Courier New" panose="02070309020205020404"/>
              </a:rPr>
              <a:t>)</a:t>
            </a:r>
            <a:endParaRPr lang="zh-CN" altLang="zh-CN" sz="2600" kern="100">
              <a:latin typeface="宋体" panose="02010600030101010101" pitchFamily="2" charset="-122"/>
              <a:cs typeface="Courier New" panose="02070309020205020404"/>
            </a:endParaRPr>
          </a:p>
          <a:p>
            <a:pPr indent="266700" algn="just">
              <a:spcAft>
                <a:spcPct val="0"/>
              </a:spcAft>
            </a:pPr>
            <a:r>
              <a:rPr lang="en-US" altLang="zh-CN" sz="2600" kern="100">
                <a:latin typeface="Times New Roman" panose="02020603050405020304"/>
                <a:cs typeface="Courier New" panose="02070309020205020404"/>
              </a:rPr>
              <a:t>6</a:t>
            </a:r>
            <a:r>
              <a:rPr lang="zh-CN" altLang="zh-CN" sz="2600" kern="100">
                <a:latin typeface="Times New Roman" panose="02020603050405020304"/>
                <a:cs typeface="Times New Roman" panose="02020603050405020304"/>
              </a:rPr>
              <a:t>．包括毛泽东思想在内的中国特色社会主义理论体系是马克思主义中国化的重大理论成果。</a:t>
            </a:r>
            <a:r>
              <a:rPr lang="en-US" altLang="zh-CN" sz="2600" kern="100">
                <a:latin typeface="Times New Roman" panose="02020603050405020304"/>
                <a:cs typeface="Courier New" panose="02070309020205020404"/>
              </a:rPr>
              <a:t>(</a:t>
            </a:r>
            <a:r>
              <a:rPr lang="zh-CN" altLang="zh-CN" sz="2600" kern="100">
                <a:latin typeface="Times New Roman" panose="02020603050405020304"/>
                <a:cs typeface="Times New Roman" panose="02020603050405020304"/>
              </a:rPr>
              <a:t>　　</a:t>
            </a:r>
            <a:r>
              <a:rPr lang="en-US" altLang="zh-CN" sz="2600" kern="100">
                <a:latin typeface="Times New Roman" panose="02020603050405020304"/>
                <a:cs typeface="Courier New" panose="02070309020205020404"/>
              </a:rPr>
              <a:t>)</a:t>
            </a:r>
            <a:endParaRPr lang="zh-CN" altLang="zh-CN" sz="2600" kern="100">
              <a:latin typeface="宋体" panose="02010600030101010101" pitchFamily="2" charset="-122"/>
              <a:cs typeface="Courier New" panose="02070309020205020404"/>
            </a:endParaRPr>
          </a:p>
          <a:p>
            <a:pPr indent="266700" algn="just">
              <a:spcAft>
                <a:spcPct val="0"/>
              </a:spcAft>
            </a:pPr>
            <a:r>
              <a:rPr lang="en-US" altLang="zh-CN" sz="2600" kern="100">
                <a:latin typeface="Times New Roman" panose="02020603050405020304"/>
                <a:cs typeface="Courier New" panose="02070309020205020404"/>
              </a:rPr>
              <a:t>7</a:t>
            </a:r>
            <a:r>
              <a:rPr lang="zh-CN" altLang="zh-CN" sz="2600" kern="100">
                <a:latin typeface="Times New Roman" panose="02020603050405020304"/>
                <a:cs typeface="Times New Roman" panose="02020603050405020304"/>
              </a:rPr>
              <a:t>．马克思主义哲学的历史使命是实现中华民族的伟大复兴。</a:t>
            </a:r>
            <a:r>
              <a:rPr lang="en-US" altLang="zh-CN" sz="2600" kern="100">
                <a:latin typeface="Times New Roman" panose="02020603050405020304"/>
                <a:cs typeface="Courier New" panose="02070309020205020404"/>
              </a:rPr>
              <a:t>(</a:t>
            </a:r>
            <a:r>
              <a:rPr lang="zh-CN" altLang="zh-CN" sz="2600" kern="100">
                <a:latin typeface="Times New Roman" panose="02020603050405020304"/>
                <a:cs typeface="Times New Roman" panose="02020603050405020304"/>
              </a:rPr>
              <a:t>　　</a:t>
            </a:r>
            <a:r>
              <a:rPr lang="en-US" altLang="zh-CN" sz="2600" kern="100">
                <a:latin typeface="Times New Roman" panose="02020603050405020304"/>
                <a:cs typeface="Courier New" panose="02070309020205020404"/>
              </a:rPr>
              <a:t>)</a:t>
            </a:r>
            <a:endParaRPr lang="zh-CN" altLang="zh-CN" sz="2600" kern="100">
              <a:latin typeface="宋体" panose="02010600030101010101" pitchFamily="2" charset="-122"/>
              <a:cs typeface="Courier New" panose="02070309020205020404"/>
            </a:endParaRPr>
          </a:p>
          <a:p>
            <a:pPr indent="266700" algn="just">
              <a:spcAft>
                <a:spcPct val="0"/>
              </a:spcAft>
            </a:pPr>
            <a:r>
              <a:rPr lang="en-US" altLang="zh-CN" sz="2600" kern="100">
                <a:latin typeface="Times New Roman" panose="02020603050405020304"/>
                <a:cs typeface="Courier New" panose="02070309020205020404"/>
              </a:rPr>
              <a:t>8</a:t>
            </a:r>
            <a:r>
              <a:rPr lang="zh-CN" altLang="zh-CN" sz="2600" kern="100">
                <a:latin typeface="Times New Roman" panose="02020603050405020304"/>
                <a:cs typeface="Times New Roman" panose="02020603050405020304"/>
              </a:rPr>
              <a:t>．马克思主义哲学第一次实现了唯物主义和辩证法的结合。</a:t>
            </a:r>
            <a:r>
              <a:rPr lang="en-US" altLang="zh-CN" sz="2600" kern="100">
                <a:latin typeface="Times New Roman" panose="02020603050405020304"/>
                <a:cs typeface="Courier New" panose="02070309020205020404"/>
              </a:rPr>
              <a:t>(</a:t>
            </a:r>
            <a:r>
              <a:rPr lang="zh-CN" altLang="zh-CN" sz="2600" kern="100">
                <a:latin typeface="Times New Roman" panose="02020603050405020304"/>
                <a:cs typeface="Times New Roman" panose="02020603050405020304"/>
              </a:rPr>
              <a:t>　　</a:t>
            </a:r>
            <a:r>
              <a:rPr lang="en-US" altLang="zh-CN" sz="2600" kern="100">
                <a:latin typeface="Times New Roman" panose="02020603050405020304"/>
                <a:cs typeface="Courier New" panose="02070309020205020404"/>
              </a:rPr>
              <a:t>)</a:t>
            </a:r>
            <a:endParaRPr lang="zh-CN" altLang="zh-CN" sz="2600" kern="100">
              <a:latin typeface="宋体" panose="02010600030101010101" pitchFamily="2" charset="-122"/>
              <a:cs typeface="Courier New" panose="02070309020205020404"/>
            </a:endParaRPr>
          </a:p>
          <a:p>
            <a:pPr indent="266700" algn="just">
              <a:spcAft>
                <a:spcPct val="0"/>
              </a:spcAft>
            </a:pPr>
            <a:r>
              <a:rPr lang="en-US" altLang="zh-CN" sz="2600" kern="100">
                <a:latin typeface="Times New Roman" panose="02020603050405020304"/>
                <a:cs typeface="Courier New" panose="02070309020205020404"/>
              </a:rPr>
              <a:t>9</a:t>
            </a:r>
            <a:r>
              <a:rPr lang="zh-CN" altLang="zh-CN" sz="2600" kern="100">
                <a:latin typeface="Times New Roman" panose="02020603050405020304"/>
                <a:cs typeface="Times New Roman" panose="02020603050405020304"/>
              </a:rPr>
              <a:t>．习近平新时代中国特色社会主义思想是马克思主义中国化的最新成果。</a:t>
            </a:r>
            <a:r>
              <a:rPr lang="en-US" altLang="zh-CN" sz="2600" kern="100">
                <a:latin typeface="Times New Roman" panose="02020603050405020304"/>
                <a:cs typeface="Courier New" panose="02070309020205020404"/>
              </a:rPr>
              <a:t>(</a:t>
            </a:r>
            <a:r>
              <a:rPr lang="zh-CN" altLang="zh-CN" sz="2600" kern="100">
                <a:latin typeface="Times New Roman" panose="02020603050405020304"/>
                <a:cs typeface="Times New Roman" panose="02020603050405020304"/>
              </a:rPr>
              <a:t>　　</a:t>
            </a:r>
            <a:r>
              <a:rPr lang="en-US" altLang="zh-CN" sz="2600" kern="100">
                <a:latin typeface="Times New Roman" panose="02020603050405020304"/>
                <a:cs typeface="Courier New" panose="02070309020205020404"/>
              </a:rPr>
              <a:t>)</a:t>
            </a:r>
            <a:endParaRPr lang="zh-CN" altLang="zh-CN" sz="2600" kern="100">
              <a:effectLst/>
              <a:latin typeface="宋体" panose="02010600030101010101" pitchFamily="2" charset="-122"/>
              <a:cs typeface="Courier New" panose="02070309020205020404"/>
            </a:endParaRPr>
          </a:p>
        </p:txBody>
      </p:sp>
      <p:pic>
        <p:nvPicPr>
          <p:cNvPr id="3" name="Picture 3" descr="C:\Users\Administrator\Desktop\图片2.png"/>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695606" y="6319663"/>
            <a:ext cx="817563" cy="493713"/>
          </a:xfrm>
          <a:prstGeom prst="rect">
            <a:avLst/>
          </a:prstGeom>
          <a:noFill/>
          <a:extLst>
            <a:ext uri="{909E8E84-426E-40DD-AFC4-6F175D3DCCD1}">
              <a14:hiddenFill xmlns:a14="http://schemas.microsoft.com/office/drawing/2010/main">
                <a:solidFill>
                  <a:srgbClr val="FFFFFF"/>
                </a:solidFill>
              </a14:hiddenFill>
            </a:ext>
          </a:extLst>
        </p:spPr>
      </p:pic>
      <p:sp>
        <p:nvSpPr>
          <p:cNvPr id="2" name="矩形 1"/>
          <p:cNvSpPr/>
          <p:nvPr/>
        </p:nvSpPr>
        <p:spPr>
          <a:xfrm>
            <a:off x="1558579" y="1455961"/>
            <a:ext cx="492443"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en-US" altLang="zh-CN" b="1">
                <a:solidFill>
                  <a:srgbClr val="FF0000"/>
                </a:solidFill>
                <a:latin typeface="宋体" panose="02010600030101010101" pitchFamily="2" charset="-122"/>
                <a:cs typeface="Times New Roman" panose="02020603050405020304"/>
              </a:rPr>
              <a:t>×</a:t>
            </a:r>
            <a:endParaRPr lang="zh-CN" altLang="en-US" b="1"/>
          </a:p>
        </p:txBody>
      </p:sp>
      <p:sp>
        <p:nvSpPr>
          <p:cNvPr id="5" name="矩形 4"/>
          <p:cNvSpPr/>
          <p:nvPr/>
        </p:nvSpPr>
        <p:spPr>
          <a:xfrm>
            <a:off x="913121" y="2248049"/>
            <a:ext cx="492443"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en-US" altLang="zh-CN" b="1">
                <a:solidFill>
                  <a:srgbClr val="FF0000"/>
                </a:solidFill>
                <a:latin typeface="宋体" panose="02010600030101010101" pitchFamily="2" charset="-122"/>
                <a:cs typeface="Times New Roman" panose="02020603050405020304"/>
              </a:rPr>
              <a:t>×</a:t>
            </a:r>
            <a:endParaRPr lang="zh-CN" altLang="en-US" b="1"/>
          </a:p>
        </p:txBody>
      </p:sp>
      <p:sp>
        <p:nvSpPr>
          <p:cNvPr id="6" name="矩形 5"/>
          <p:cNvSpPr/>
          <p:nvPr/>
        </p:nvSpPr>
        <p:spPr>
          <a:xfrm>
            <a:off x="10595003" y="2637706"/>
            <a:ext cx="492443"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en-US" altLang="zh-CN" b="1">
                <a:solidFill>
                  <a:srgbClr val="FF0000"/>
                </a:solidFill>
                <a:latin typeface="宋体" panose="02010600030101010101" pitchFamily="2" charset="-122"/>
                <a:cs typeface="Times New Roman" panose="02020603050405020304"/>
              </a:rPr>
              <a:t>×</a:t>
            </a:r>
            <a:endParaRPr lang="zh-CN" altLang="en-US" b="1"/>
          </a:p>
        </p:txBody>
      </p:sp>
      <p:sp>
        <p:nvSpPr>
          <p:cNvPr id="7" name="矩形 6"/>
          <p:cNvSpPr/>
          <p:nvPr/>
        </p:nvSpPr>
        <p:spPr>
          <a:xfrm>
            <a:off x="9615467" y="3040137"/>
            <a:ext cx="800219"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en-US" altLang="zh-CN" b="1">
                <a:solidFill>
                  <a:srgbClr val="FF0000"/>
                </a:solidFill>
                <a:latin typeface="宋体" panose="02010600030101010101" pitchFamily="2" charset="-122"/>
                <a:cs typeface="Times New Roman" panose="02020603050405020304"/>
              </a:rPr>
              <a:t>×</a:t>
            </a:r>
            <a:r>
              <a:rPr lang="zh-CN" altLang="zh-CN" b="1">
                <a:latin typeface="Times New Roman" panose="02020603050405020304"/>
                <a:ea typeface="仿宋_GB2312" panose="02010609030101010101" charset="-122"/>
                <a:cs typeface="Times New Roman" panose="02020603050405020304"/>
              </a:rPr>
              <a:t>　</a:t>
            </a:r>
            <a:endParaRPr lang="zh-CN" altLang="en-US" b="1"/>
          </a:p>
        </p:txBody>
      </p:sp>
      <p:sp>
        <p:nvSpPr>
          <p:cNvPr id="8" name="矩形 7"/>
          <p:cNvSpPr/>
          <p:nvPr/>
        </p:nvSpPr>
        <p:spPr>
          <a:xfrm>
            <a:off x="7618987" y="3429794"/>
            <a:ext cx="492443"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en-US" altLang="zh-CN" b="1">
                <a:solidFill>
                  <a:srgbClr val="FF0000"/>
                </a:solidFill>
                <a:latin typeface="宋体" panose="02010600030101010101" pitchFamily="2" charset="-122"/>
                <a:ea typeface="仿宋_GB2312" panose="02010609030101010101" charset="-122"/>
                <a:cs typeface="Times New Roman" panose="02020603050405020304"/>
              </a:rPr>
              <a:t>√</a:t>
            </a:r>
            <a:endParaRPr lang="zh-CN" altLang="en-US" b="1"/>
          </a:p>
        </p:txBody>
      </p:sp>
      <p:sp>
        <p:nvSpPr>
          <p:cNvPr id="9" name="矩形 8"/>
          <p:cNvSpPr/>
          <p:nvPr/>
        </p:nvSpPr>
        <p:spPr>
          <a:xfrm>
            <a:off x="3946579" y="4221882"/>
            <a:ext cx="492443"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en-US" altLang="zh-CN" b="1">
                <a:solidFill>
                  <a:srgbClr val="FF0000"/>
                </a:solidFill>
                <a:latin typeface="宋体" panose="02010600030101010101" pitchFamily="2" charset="-122"/>
                <a:cs typeface="Times New Roman" panose="02020603050405020304"/>
              </a:rPr>
              <a:t>×</a:t>
            </a:r>
            <a:endParaRPr lang="zh-CN" altLang="en-US" b="1"/>
          </a:p>
        </p:txBody>
      </p:sp>
      <p:sp>
        <p:nvSpPr>
          <p:cNvPr id="10" name="矩形 9"/>
          <p:cNvSpPr/>
          <p:nvPr/>
        </p:nvSpPr>
        <p:spPr>
          <a:xfrm>
            <a:off x="9923243" y="4624313"/>
            <a:ext cx="492443"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en-US" altLang="zh-CN" b="1">
                <a:solidFill>
                  <a:srgbClr val="FF0000"/>
                </a:solidFill>
                <a:latin typeface="宋体" panose="02010600030101010101" pitchFamily="2" charset="-122"/>
                <a:cs typeface="Times New Roman" panose="02020603050405020304"/>
              </a:rPr>
              <a:t>×</a:t>
            </a:r>
            <a:endParaRPr lang="zh-CN" altLang="en-US" b="1"/>
          </a:p>
        </p:txBody>
      </p:sp>
      <p:sp>
        <p:nvSpPr>
          <p:cNvPr id="11" name="矩形 10"/>
          <p:cNvSpPr/>
          <p:nvPr/>
        </p:nvSpPr>
        <p:spPr>
          <a:xfrm>
            <a:off x="9923243" y="5013970"/>
            <a:ext cx="492443"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en-US" altLang="zh-CN" b="1">
                <a:solidFill>
                  <a:srgbClr val="FF0000"/>
                </a:solidFill>
                <a:latin typeface="宋体" panose="02010600030101010101" pitchFamily="2" charset="-122"/>
                <a:cs typeface="Times New Roman" panose="02020603050405020304"/>
              </a:rPr>
              <a:t>×</a:t>
            </a:r>
            <a:endParaRPr lang="zh-CN" altLang="en-US" b="1"/>
          </a:p>
        </p:txBody>
      </p:sp>
      <p:sp>
        <p:nvSpPr>
          <p:cNvPr id="12" name="矩形 11"/>
          <p:cNvSpPr/>
          <p:nvPr/>
        </p:nvSpPr>
        <p:spPr>
          <a:xfrm>
            <a:off x="922243" y="5806058"/>
            <a:ext cx="492443"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en-US" altLang="zh-CN" b="1">
                <a:solidFill>
                  <a:srgbClr val="FF0000"/>
                </a:solidFill>
                <a:latin typeface="宋体" panose="02010600030101010101" pitchFamily="2" charset="-122"/>
                <a:ea typeface="仿宋_GB2312" panose="02010609030101010101" charset="-122"/>
                <a:cs typeface="Times New Roman" panose="02020603050405020304"/>
              </a:rPr>
              <a:t>√</a:t>
            </a:r>
            <a:endParaRPr lang="zh-CN" altLang="en-US" b="1"/>
          </a:p>
        </p:txBody>
      </p:sp>
    </p:spTree>
  </p:cSld>
  <p:clrMapOvr>
    <a:masterClrMapping/>
  </p:clrMapOvr>
  <p:transition/>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nodeType="clickPar">
                      <p:stCondLst>
                        <p:cond delay="0"/>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p:stCondLst>
                              <p:cond delay="0"/>
                            </p:stCondLst>
                            <p:childTnLst>
                              <p:par>
                                <p:cTn id="17" presetID="1" presetClass="entr" presetSubtype="0" dur="1"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p:stCondLst>
                              <p:cond delay="0"/>
                            </p:stCondLst>
                            <p:childTnLst>
                              <p:par>
                                <p:cTn id="21" presetID="1" presetClass="entr" presetSubtype="0" dur="1"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p:stCondLst>
                              <p:cond delay="0"/>
                            </p:stCondLst>
                            <p:childTnLst>
                              <p:par>
                                <p:cTn id="25" presetID="1" presetClass="entr" presetSubtype="0" dur="1"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p:stCondLst>
                              <p:cond delay="0"/>
                            </p:stCondLst>
                            <p:childTnLst>
                              <p:par>
                                <p:cTn id="29" presetID="1" presetClass="entr" presetSubtype="0" dur="1"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p:stCondLst>
                              <p:cond delay="0"/>
                            </p:stCondLst>
                            <p:childTnLst>
                              <p:par>
                                <p:cTn id="33" presetID="1" presetClass="entr" presetSubtype="0" dur="1" fill="hold" grpId="0" nodeType="click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p:stCondLst>
                              <p:cond delay="0"/>
                            </p:stCondLst>
                            <p:childTnLst>
                              <p:par>
                                <p:cTn id="37" presetID="1" presetClass="entr" presetSubtype="0" dur="1" fill="hold" grpId="0" nodeType="clickEffect">
                                  <p:stCondLst>
                                    <p:cond delay="0"/>
                                  </p:stCondLst>
                                  <p:childTnLst>
                                    <p:set>
                                      <p:cBhvr>
                                        <p:cTn id="38" dur="1" fill="hold">
                                          <p:stCondLst>
                                            <p:cond delay="0"/>
                                          </p:stCondLst>
                                        </p:cTn>
                                        <p:tgtEl>
                                          <p:spTgt spid="12"/>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p:stCondLst>
                              <p:cond delay="0"/>
                            </p:stCondLst>
                            <p:childTnLst>
                              <p:par>
                                <p:cTn id="41" presetID="10" presetClass="exit" presetSubtype="0" dur="500" fill="hold" grpId="1" nodeType="clickEffect">
                                  <p:stCondLst>
                                    <p:cond delay="0"/>
                                  </p:stCondLst>
                                  <p:childTnLst>
                                    <p:animEffect transition="out" filter="fade">
                                      <p:cBhvr>
                                        <p:cTn id="42" dur="500"/>
                                        <p:tgtEl>
                                          <p:spTgt spid="2"/>
                                        </p:tgtEl>
                                      </p:cBhvr>
                                    </p:animEffect>
                                    <p:set>
                                      <p:cBhvr>
                                        <p:cTn id="43" dur="1" fill="hold">
                                          <p:stCondLst>
                                            <p:cond delay="499"/>
                                          </p:stCondLst>
                                        </p:cTn>
                                        <p:tgtEl>
                                          <p:spTgt spid="2"/>
                                        </p:tgtEl>
                                        <p:attrNameLst>
                                          <p:attrName>style.visibility</p:attrName>
                                        </p:attrNameLst>
                                      </p:cBhvr>
                                      <p:to>
                                        <p:strVal val="hidden"/>
                                      </p:to>
                                    </p:set>
                                  </p:childTnLst>
                                </p:cTn>
                              </p:par>
                              <p:par>
                                <p:cTn id="44" presetID="10" presetClass="exit" presetSubtype="0" dur="500" fill="hold" grpId="1" nodeType="withEffect">
                                  <p:stCondLst>
                                    <p:cond delay="0"/>
                                  </p:stCondLst>
                                  <p:childTnLst>
                                    <p:animEffect transition="out" filter="fade">
                                      <p:cBhvr>
                                        <p:cTn id="45" dur="500"/>
                                        <p:tgtEl>
                                          <p:spTgt spid="5"/>
                                        </p:tgtEl>
                                      </p:cBhvr>
                                    </p:animEffect>
                                    <p:set>
                                      <p:cBhvr>
                                        <p:cTn id="46" dur="1" fill="hold">
                                          <p:stCondLst>
                                            <p:cond delay="499"/>
                                          </p:stCondLst>
                                        </p:cTn>
                                        <p:tgtEl>
                                          <p:spTgt spid="5"/>
                                        </p:tgtEl>
                                        <p:attrNameLst>
                                          <p:attrName>style.visibility</p:attrName>
                                        </p:attrNameLst>
                                      </p:cBhvr>
                                      <p:to>
                                        <p:strVal val="hidden"/>
                                      </p:to>
                                    </p:set>
                                  </p:childTnLst>
                                </p:cTn>
                              </p:par>
                              <p:par>
                                <p:cTn id="47" presetID="10" presetClass="exit" presetSubtype="0" dur="500" fill="hold" grpId="1" nodeType="withEffect">
                                  <p:stCondLst>
                                    <p:cond delay="0"/>
                                  </p:stCondLst>
                                  <p:childTnLst>
                                    <p:animEffect transition="out" filter="fade">
                                      <p:cBhvr>
                                        <p:cTn id="48" dur="500"/>
                                        <p:tgtEl>
                                          <p:spTgt spid="6"/>
                                        </p:tgtEl>
                                      </p:cBhvr>
                                    </p:animEffect>
                                    <p:set>
                                      <p:cBhvr>
                                        <p:cTn id="49" dur="1" fill="hold">
                                          <p:stCondLst>
                                            <p:cond delay="499"/>
                                          </p:stCondLst>
                                        </p:cTn>
                                        <p:tgtEl>
                                          <p:spTgt spid="6"/>
                                        </p:tgtEl>
                                        <p:attrNameLst>
                                          <p:attrName>style.visibility</p:attrName>
                                        </p:attrNameLst>
                                      </p:cBhvr>
                                      <p:to>
                                        <p:strVal val="hidden"/>
                                      </p:to>
                                    </p:set>
                                  </p:childTnLst>
                                </p:cTn>
                              </p:par>
                              <p:par>
                                <p:cTn id="50" presetID="10" presetClass="exit" presetSubtype="0" dur="500" fill="hold" grpId="1" nodeType="withEffect">
                                  <p:stCondLst>
                                    <p:cond delay="0"/>
                                  </p:stCondLst>
                                  <p:childTnLst>
                                    <p:animEffect transition="out" filter="fade">
                                      <p:cBhvr>
                                        <p:cTn id="51" dur="500"/>
                                        <p:tgtEl>
                                          <p:spTgt spid="7"/>
                                        </p:tgtEl>
                                      </p:cBhvr>
                                    </p:animEffect>
                                    <p:set>
                                      <p:cBhvr>
                                        <p:cTn id="52" dur="1" fill="hold">
                                          <p:stCondLst>
                                            <p:cond delay="499"/>
                                          </p:stCondLst>
                                        </p:cTn>
                                        <p:tgtEl>
                                          <p:spTgt spid="7"/>
                                        </p:tgtEl>
                                        <p:attrNameLst>
                                          <p:attrName>style.visibility</p:attrName>
                                        </p:attrNameLst>
                                      </p:cBhvr>
                                      <p:to>
                                        <p:strVal val="hidden"/>
                                      </p:to>
                                    </p:set>
                                  </p:childTnLst>
                                </p:cTn>
                              </p:par>
                              <p:par>
                                <p:cTn id="53" presetID="10" presetClass="exit" presetSubtype="0" dur="500" fill="hold" grpId="1" nodeType="withEffect">
                                  <p:stCondLst>
                                    <p:cond delay="0"/>
                                  </p:stCondLst>
                                  <p:childTnLst>
                                    <p:animEffect transition="out" filter="fade">
                                      <p:cBhvr>
                                        <p:cTn id="54" dur="500"/>
                                        <p:tgtEl>
                                          <p:spTgt spid="8"/>
                                        </p:tgtEl>
                                      </p:cBhvr>
                                    </p:animEffect>
                                    <p:set>
                                      <p:cBhvr>
                                        <p:cTn id="55" dur="1" fill="hold">
                                          <p:stCondLst>
                                            <p:cond delay="499"/>
                                          </p:stCondLst>
                                        </p:cTn>
                                        <p:tgtEl>
                                          <p:spTgt spid="8"/>
                                        </p:tgtEl>
                                        <p:attrNameLst>
                                          <p:attrName>style.visibility</p:attrName>
                                        </p:attrNameLst>
                                      </p:cBhvr>
                                      <p:to>
                                        <p:strVal val="hidden"/>
                                      </p:to>
                                    </p:set>
                                  </p:childTnLst>
                                </p:cTn>
                              </p:par>
                              <p:par>
                                <p:cTn id="56" presetID="10" presetClass="exit" presetSubtype="0" dur="500" fill="hold" grpId="1" nodeType="withEffect">
                                  <p:stCondLst>
                                    <p:cond delay="0"/>
                                  </p:stCondLst>
                                  <p:childTnLst>
                                    <p:animEffect transition="out" filter="fade">
                                      <p:cBhvr>
                                        <p:cTn id="57" dur="500"/>
                                        <p:tgtEl>
                                          <p:spTgt spid="9"/>
                                        </p:tgtEl>
                                      </p:cBhvr>
                                    </p:animEffect>
                                    <p:set>
                                      <p:cBhvr>
                                        <p:cTn id="58" dur="1" fill="hold">
                                          <p:stCondLst>
                                            <p:cond delay="499"/>
                                          </p:stCondLst>
                                        </p:cTn>
                                        <p:tgtEl>
                                          <p:spTgt spid="9"/>
                                        </p:tgtEl>
                                        <p:attrNameLst>
                                          <p:attrName>style.visibility</p:attrName>
                                        </p:attrNameLst>
                                      </p:cBhvr>
                                      <p:to>
                                        <p:strVal val="hidden"/>
                                      </p:to>
                                    </p:set>
                                  </p:childTnLst>
                                </p:cTn>
                              </p:par>
                              <p:par>
                                <p:cTn id="59" presetID="10" presetClass="exit" presetSubtype="0" dur="500" fill="hold" grpId="1" nodeType="withEffect">
                                  <p:stCondLst>
                                    <p:cond delay="0"/>
                                  </p:stCondLst>
                                  <p:childTnLst>
                                    <p:animEffect transition="out" filter="fade">
                                      <p:cBhvr>
                                        <p:cTn id="60" dur="500"/>
                                        <p:tgtEl>
                                          <p:spTgt spid="10"/>
                                        </p:tgtEl>
                                      </p:cBhvr>
                                    </p:animEffect>
                                    <p:set>
                                      <p:cBhvr>
                                        <p:cTn id="61" dur="1" fill="hold">
                                          <p:stCondLst>
                                            <p:cond delay="499"/>
                                          </p:stCondLst>
                                        </p:cTn>
                                        <p:tgtEl>
                                          <p:spTgt spid="10"/>
                                        </p:tgtEl>
                                        <p:attrNameLst>
                                          <p:attrName>style.visibility</p:attrName>
                                        </p:attrNameLst>
                                      </p:cBhvr>
                                      <p:to>
                                        <p:strVal val="hidden"/>
                                      </p:to>
                                    </p:set>
                                  </p:childTnLst>
                                </p:cTn>
                              </p:par>
                              <p:par>
                                <p:cTn id="62" presetID="10" presetClass="exit" presetSubtype="0" dur="500" fill="hold" grpId="1" nodeType="withEffect">
                                  <p:stCondLst>
                                    <p:cond delay="0"/>
                                  </p:stCondLst>
                                  <p:childTnLst>
                                    <p:animEffect transition="out" filter="fade">
                                      <p:cBhvr>
                                        <p:cTn id="63" dur="500"/>
                                        <p:tgtEl>
                                          <p:spTgt spid="11"/>
                                        </p:tgtEl>
                                      </p:cBhvr>
                                    </p:animEffect>
                                    <p:set>
                                      <p:cBhvr>
                                        <p:cTn id="64" dur="1" fill="hold">
                                          <p:stCondLst>
                                            <p:cond delay="499"/>
                                          </p:stCondLst>
                                        </p:cTn>
                                        <p:tgtEl>
                                          <p:spTgt spid="11"/>
                                        </p:tgtEl>
                                        <p:attrNameLst>
                                          <p:attrName>style.visibility</p:attrName>
                                        </p:attrNameLst>
                                      </p:cBhvr>
                                      <p:to>
                                        <p:strVal val="hidden"/>
                                      </p:to>
                                    </p:set>
                                  </p:childTnLst>
                                </p:cTn>
                              </p:par>
                              <p:par>
                                <p:cTn id="65" presetID="10" presetClass="exit" presetSubtype="0" dur="500" fill="hold" grpId="1" nodeType="withEffect">
                                  <p:stCondLst>
                                    <p:cond delay="0"/>
                                  </p:stCondLst>
                                  <p:childTnLst>
                                    <p:animEffect transition="out" filter="fade">
                                      <p:cBhvr>
                                        <p:cTn id="66" dur="500"/>
                                        <p:tgtEl>
                                          <p:spTgt spid="12"/>
                                        </p:tgtEl>
                                      </p:cBhvr>
                                    </p:animEffect>
                                    <p:set>
                                      <p:cBhvr>
                                        <p:cTn id="67" dur="1" fill="hold">
                                          <p:stCondLst>
                                            <p:cond delay="499"/>
                                          </p:stCondLst>
                                        </p:cTn>
                                        <p:tgtEl>
                                          <p:spTgt spid="12"/>
                                        </p:tgtEl>
                                        <p:attrNameLst>
                                          <p:attrName>style.visibility</p:attrName>
                                        </p:attrNameLst>
                                      </p:cBhvr>
                                      <p:to>
                                        <p:strVal val="hidden"/>
                                      </p:to>
                                    </p:set>
                                  </p:childTnLst>
                                </p:cTn>
                              </p:par>
                            </p:childTnLst>
                          </p:cTn>
                        </p:par>
                      </p:childTnLst>
                    </p:cTn>
                  </p:par>
                </p:childTnLst>
              </p:cTn>
              <p:nextCondLst>
                <p:cond evt="onClick" delay="0">
                  <p:tgtEl>
                    <p:spTgt spid="3"/>
                  </p:tgtEl>
                </p:cond>
              </p:nextCondLst>
            </p:seq>
          </p:childTnLst>
        </p:cTn>
      </p:par>
    </p:tnLst>
    <p:bldLst>
      <p:bldP spid="2" grpId="0"/>
      <p:bldP spid="2" grpId="1"/>
      <p:bldP spid="5" grpId="0"/>
      <p:bldP spid="5" grpId="1"/>
      <p:bldP spid="6" grpId="0"/>
      <p:bldP spid="6" grpId="1"/>
      <p:bldP spid="7" grpId="0"/>
      <p:bldP spid="7" grpId="1"/>
      <p:bldP spid="8" grpId="0"/>
      <p:bldP spid="8" grpId="1"/>
      <p:bldP spid="9" grpId="0"/>
      <p:bldP spid="9" grpId="1"/>
      <p:bldP spid="10" grpId="0"/>
      <p:bldP spid="10" grpId="1"/>
      <p:bldP spid="11" grpId="0"/>
      <p:bldP spid="11" grpId="1"/>
      <p:bldP spid="12" grpId="0"/>
      <p:bldP spid="12" grpId="1"/>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9" name="TextBox 18"/>
          <p:cNvSpPr txBox="1"/>
          <p:nvPr/>
        </p:nvSpPr>
        <p:spPr>
          <a:xfrm>
            <a:off x="612000" y="620688"/>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ctr">
              <a:spcAft>
                <a:spcPct val="0"/>
              </a:spcAft>
            </a:pPr>
            <a:r>
              <a:rPr lang="zh-CN" altLang="zh-CN" sz="2800" kern="100">
                <a:latin typeface="Times New Roman" panose="02020603050405020304"/>
                <a:cs typeface="Times New Roman" panose="02020603050405020304"/>
              </a:rPr>
              <a:t>【体</a:t>
            </a:r>
            <a:r>
              <a:rPr lang="zh-CN" altLang="zh-CN" sz="2800" kern="100">
                <a:latin typeface="宋体" panose="02010600030101010101" pitchFamily="2" charset="-122"/>
                <a:ea typeface="Times New Roman" panose="02020603050405020304"/>
                <a:cs typeface="Courier New" panose="02070309020205020404"/>
              </a:rPr>
              <a:t> </a:t>
            </a:r>
            <a:r>
              <a:rPr lang="zh-CN" altLang="zh-CN" sz="2800" kern="100">
                <a:latin typeface="Times New Roman" panose="02020603050405020304"/>
                <a:cs typeface="Times New Roman" panose="02020603050405020304"/>
              </a:rPr>
              <a:t>系</a:t>
            </a:r>
            <a:r>
              <a:rPr lang="zh-CN" altLang="zh-CN" sz="2800" kern="100">
                <a:latin typeface="宋体" panose="02010600030101010101" pitchFamily="2" charset="-122"/>
                <a:ea typeface="Times New Roman" panose="02020603050405020304"/>
                <a:cs typeface="Courier New" panose="02070309020205020404"/>
              </a:rPr>
              <a:t> </a:t>
            </a:r>
            <a:r>
              <a:rPr lang="zh-CN" altLang="zh-CN" sz="2800" kern="100">
                <a:latin typeface="Times New Roman" panose="02020603050405020304"/>
                <a:cs typeface="Times New Roman" panose="02020603050405020304"/>
              </a:rPr>
              <a:t>建</a:t>
            </a:r>
            <a:r>
              <a:rPr lang="zh-CN" altLang="zh-CN" sz="2800" kern="100">
                <a:latin typeface="宋体" panose="02010600030101010101" pitchFamily="2" charset="-122"/>
                <a:ea typeface="Times New Roman" panose="02020603050405020304"/>
                <a:cs typeface="Courier New" panose="02070309020205020404"/>
              </a:rPr>
              <a:t> </a:t>
            </a:r>
            <a:r>
              <a:rPr lang="zh-CN" altLang="zh-CN" sz="2800" kern="100">
                <a:latin typeface="Times New Roman" panose="02020603050405020304"/>
                <a:cs typeface="Times New Roman" panose="02020603050405020304"/>
              </a:rPr>
              <a:t>构】</a:t>
            </a:r>
            <a:endParaRPr lang="zh-CN" altLang="zh-CN" sz="2800" kern="100">
              <a:effectLst/>
              <a:latin typeface="宋体" panose="02010600030101010101" pitchFamily="2" charset="-122"/>
              <a:cs typeface="Courier New" panose="02070309020205020404"/>
            </a:endParaRPr>
          </a:p>
        </p:txBody>
      </p:sp>
      <p:pic>
        <p:nvPicPr>
          <p:cNvPr id="5" name="图片 4" descr="22新政治四14"/>
          <p:cNvPicPr/>
          <p:nvPr/>
        </p:nvPicPr>
        <p:blipFill>
          <a:blip r:embed="rId2">
            <a:extLst>
              <a:ext uri="{28A0092B-C50C-407E-A947-70E740481C1C}">
                <a14:useLocalDpi xmlns:a14="http://schemas.microsoft.com/office/drawing/2010/main" val="0"/>
              </a:ext>
            </a:extLst>
          </a:blip>
          <a:stretch>
            <a:fillRect/>
          </a:stretch>
        </p:blipFill>
        <p:spPr bwMode="auto">
          <a:xfrm>
            <a:off x="3483923" y="1549914"/>
            <a:ext cx="5716803" cy="3536064"/>
          </a:xfrm>
          <a:prstGeom prst="rect">
            <a:avLst/>
          </a:prstGeom>
          <a:noFill/>
          <a:ln>
            <a:noFill/>
          </a:ln>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动作按钮: 自定义 2">
            <a:hlinkClick action="ppaction://noaction" highlightClick="1"/>
          </p:cNvPr>
          <p:cNvSpPr/>
          <p:nvPr/>
        </p:nvSpPr>
        <p:spPr>
          <a:xfrm>
            <a:off x="3862958" y="2493690"/>
            <a:ext cx="4608512" cy="1080120"/>
          </a:xfrm>
          <a:prstGeom prst="actionButtonBlank">
            <a:avLst/>
          </a:prstGeom>
          <a:solidFill>
            <a:schemeClr val="tx2">
              <a:lumMod val="50000"/>
            </a:schemeClr>
          </a:solidFill>
          <a:ln>
            <a:noFill/>
          </a:ln>
          <a:effectLst>
            <a:reflection blurRad="6350" stA="50000" endA="300" endPos="55500" dist="50800" dir="5400000" sy="-100000" algn="bl" rotWithShape="0"/>
          </a:effectLst>
        </p:spPr>
        <p:style>
          <a:lnRef idx="2">
            <a:schemeClr val="dk1"/>
          </a:lnRef>
          <a:fillRef idx="1">
            <a:schemeClr val="lt1"/>
          </a:fillRef>
          <a:effectRef idx="0">
            <a:schemeClr val="dk1"/>
          </a:effectRef>
          <a:fontRef idx="minor">
            <a:schemeClr val="dk1"/>
          </a:fontRef>
        </p:style>
        <p:txBody>
          <a:bodyPr rtlCol="0" anchor="ctr"/>
          <a:lstStyle>
            <a:defPPr>
              <a:defRPr lang="zh-CN"/>
            </a:defPPr>
            <a:lvl1pPr marL="0" algn="l" defTabSz="1218565" rtl="0" eaLnBrk="1" latinLnBrk="0" hangingPunct="1">
              <a:defRPr sz="2400" kern="1200">
                <a:solidFill>
                  <a:srgbClr val="000000"/>
                </a:solidFill>
                <a:latin typeface="Calibri"/>
                <a:ea typeface="+mn-ea"/>
                <a:cs typeface="+mn-cs"/>
              </a:defRPr>
            </a:lvl1pPr>
            <a:lvl2pPr marL="609600" algn="l" defTabSz="1218565" rtl="0" eaLnBrk="1" latinLnBrk="0" hangingPunct="1">
              <a:defRPr sz="2400" kern="1200">
                <a:solidFill>
                  <a:srgbClr val="000000"/>
                </a:solidFill>
                <a:latin typeface="Calibri"/>
                <a:ea typeface="+mn-ea"/>
                <a:cs typeface="+mn-cs"/>
              </a:defRPr>
            </a:lvl2pPr>
            <a:lvl3pPr marL="1219200" algn="l" defTabSz="1218565" rtl="0" eaLnBrk="1" latinLnBrk="0" hangingPunct="1">
              <a:defRPr sz="2400" kern="1200">
                <a:solidFill>
                  <a:srgbClr val="000000"/>
                </a:solidFill>
                <a:latin typeface="Calibri"/>
                <a:ea typeface="+mn-ea"/>
                <a:cs typeface="+mn-cs"/>
              </a:defRPr>
            </a:lvl3pPr>
            <a:lvl4pPr marL="1828800" algn="l" defTabSz="1218565" rtl="0" eaLnBrk="1" latinLnBrk="0" hangingPunct="1">
              <a:defRPr sz="2400" kern="1200">
                <a:solidFill>
                  <a:srgbClr val="000000"/>
                </a:solidFill>
                <a:latin typeface="Calibri"/>
                <a:ea typeface="+mn-ea"/>
                <a:cs typeface="+mn-cs"/>
              </a:defRPr>
            </a:lvl4pPr>
            <a:lvl5pPr marL="2438400" algn="l" defTabSz="1218565" rtl="0" eaLnBrk="1" latinLnBrk="0" hangingPunct="1">
              <a:defRPr sz="2400" kern="1200">
                <a:solidFill>
                  <a:srgbClr val="000000"/>
                </a:solidFill>
                <a:latin typeface="Calibri"/>
                <a:ea typeface="+mn-ea"/>
                <a:cs typeface="+mn-cs"/>
              </a:defRPr>
            </a:lvl5pPr>
            <a:lvl6pPr marL="3048000" algn="l" defTabSz="1218565" rtl="0" eaLnBrk="1" latinLnBrk="0" hangingPunct="1">
              <a:defRPr sz="2400" kern="1200">
                <a:solidFill>
                  <a:srgbClr val="000000"/>
                </a:solidFill>
                <a:latin typeface="Calibri"/>
                <a:ea typeface="+mn-ea"/>
                <a:cs typeface="+mn-cs"/>
              </a:defRPr>
            </a:lvl6pPr>
            <a:lvl7pPr marL="3657600" algn="l" defTabSz="1218565" rtl="0" eaLnBrk="1" latinLnBrk="0" hangingPunct="1">
              <a:defRPr sz="2400" kern="1200">
                <a:solidFill>
                  <a:srgbClr val="000000"/>
                </a:solidFill>
                <a:latin typeface="Calibri"/>
                <a:ea typeface="+mn-ea"/>
                <a:cs typeface="+mn-cs"/>
              </a:defRPr>
            </a:lvl7pPr>
            <a:lvl8pPr marL="4267200" algn="l" defTabSz="1218565" rtl="0" eaLnBrk="1" latinLnBrk="0" hangingPunct="1">
              <a:defRPr sz="2400" kern="1200">
                <a:solidFill>
                  <a:srgbClr val="000000"/>
                </a:solidFill>
                <a:latin typeface="Calibri"/>
                <a:ea typeface="+mn-ea"/>
                <a:cs typeface="+mn-cs"/>
              </a:defRPr>
            </a:lvl8pPr>
            <a:lvl9pPr marL="4876800" algn="l" defTabSz="1218565" rtl="0" eaLnBrk="1" latinLnBrk="0" hangingPunct="1">
              <a:defRPr sz="2400" kern="1200">
                <a:solidFill>
                  <a:srgbClr val="000000"/>
                </a:solidFill>
                <a:latin typeface="Calibri"/>
                <a:ea typeface="+mn-ea"/>
                <a:cs typeface="+mn-cs"/>
              </a:defRPr>
            </a:lvl9pPr>
          </a:lstStyle>
          <a:p>
            <a:pPr algn="ctr"/>
            <a:r>
              <a:rPr lang="zh-CN" altLang="en-US" sz="3200">
                <a:solidFill>
                  <a:schemeClr val="bg1"/>
                </a:solidFill>
                <a:latin typeface="黑体" panose="02010600030101010101" charset="-122"/>
                <a:ea typeface="黑体" panose="02010600030101010101" charset="-122"/>
              </a:rPr>
              <a:t>议题</a:t>
            </a:r>
            <a:r>
              <a:rPr lang="zh-CN" altLang="zh-CN" sz="3200">
                <a:solidFill>
                  <a:schemeClr val="bg1"/>
                </a:solidFill>
                <a:latin typeface="黑体" panose="02010600030101010101" charset="-122"/>
                <a:ea typeface="黑体" panose="02010600030101010101" charset="-122"/>
              </a:rPr>
              <a:t>探究</a:t>
            </a:r>
            <a:r>
              <a:rPr lang="en-US" altLang="zh-CN" sz="3200">
                <a:solidFill>
                  <a:schemeClr val="bg1"/>
                </a:solidFill>
                <a:latin typeface="黑体" panose="02010600030101010101" charset="-122"/>
                <a:ea typeface="黑体" panose="02010600030101010101" charset="-122"/>
              </a:rPr>
              <a:t>·</a:t>
            </a:r>
            <a:r>
              <a:rPr lang="zh-CN" altLang="en-US" sz="3200">
                <a:solidFill>
                  <a:schemeClr val="bg1"/>
                </a:solidFill>
                <a:latin typeface="黑体" panose="02010600030101010101" charset="-122"/>
                <a:ea typeface="黑体" panose="02010600030101010101" charset="-122"/>
              </a:rPr>
              <a:t>提素养</a:t>
            </a:r>
            <a:endParaRPr lang="zh-CN" altLang="zh-CN" sz="3200" b="1">
              <a:solidFill>
                <a:schemeClr val="bg1"/>
              </a:solidFill>
              <a:latin typeface="黑体" panose="02010600030101010101" charset="-122"/>
              <a:ea typeface="黑体" panose="02010600030101010101" charset="-122"/>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9" name="TextBox 18"/>
          <p:cNvSpPr txBox="1"/>
          <p:nvPr/>
        </p:nvSpPr>
        <p:spPr>
          <a:xfrm>
            <a:off x="612000" y="620688"/>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spcAft>
                <a:spcPct val="0"/>
              </a:spcAft>
            </a:pPr>
            <a:r>
              <a:rPr lang="zh-CN" altLang="zh-CN" sz="2800" kern="100">
                <a:latin typeface="Times New Roman" panose="02020603050405020304"/>
                <a:cs typeface="Times New Roman" panose="02020603050405020304"/>
              </a:rPr>
              <a:t>议题　如何理解马克思主义哲学的基本特征、马克思主义哲学的中国化</a:t>
            </a:r>
            <a:r>
              <a:rPr lang="zh-CN" altLang="zh-CN" sz="2800" kern="100" smtClean="0">
                <a:latin typeface="Times New Roman" panose="02020603050405020304"/>
                <a:cs typeface="Times New Roman" panose="02020603050405020304"/>
              </a:rPr>
              <a:t>？</a:t>
            </a:r>
            <a:endParaRPr lang="en-US" altLang="zh-CN" sz="2800" kern="100" smtClean="0">
              <a:latin typeface="Times New Roman" panose="02020603050405020304"/>
              <a:cs typeface="Times New Roman" panose="02020603050405020304"/>
            </a:endParaRPr>
          </a:p>
          <a:p>
            <a:pPr indent="266700">
              <a:spcAft>
                <a:spcPct val="0"/>
              </a:spcAft>
            </a:pPr>
            <a:endParaRPr lang="en-US" altLang="zh-CN" sz="2800" kern="100">
              <a:effectLst/>
              <a:latin typeface="Times New Roman" panose="02020603050405020304"/>
              <a:cs typeface="Times New Roman" panose="02020603050405020304"/>
            </a:endParaRPr>
          </a:p>
          <a:p>
            <a:pPr indent="266700">
              <a:spcAft>
                <a:spcPct val="0"/>
              </a:spcAft>
            </a:pPr>
            <a:endParaRPr lang="en-US" altLang="zh-CN" sz="2800" kern="100" smtClean="0">
              <a:latin typeface="Times New Roman" panose="02020603050405020304"/>
              <a:cs typeface="Times New Roman" panose="02020603050405020304"/>
            </a:endParaRPr>
          </a:p>
          <a:p>
            <a:pPr indent="266700">
              <a:spcAft>
                <a:spcPct val="0"/>
              </a:spcAft>
            </a:pPr>
            <a:endParaRPr lang="en-US" altLang="zh-CN" sz="2800" kern="100">
              <a:effectLst/>
              <a:latin typeface="Times New Roman" panose="02020603050405020304"/>
              <a:cs typeface="Times New Roman" panose="02020603050405020304"/>
            </a:endParaRPr>
          </a:p>
          <a:p>
            <a:pPr indent="266700">
              <a:spcAft>
                <a:spcPct val="0"/>
              </a:spcAft>
            </a:pPr>
            <a:endParaRPr lang="en-US" altLang="zh-CN" sz="2800" kern="100" smtClean="0">
              <a:latin typeface="Times New Roman" panose="02020603050405020304"/>
              <a:cs typeface="Times New Roman" panose="02020603050405020304"/>
            </a:endParaRPr>
          </a:p>
          <a:p>
            <a:pPr indent="266700">
              <a:spcAft>
                <a:spcPct val="0"/>
              </a:spcAft>
            </a:pPr>
            <a:endParaRPr lang="en-US" altLang="zh-CN" sz="2800" kern="100">
              <a:effectLst/>
              <a:latin typeface="Times New Roman" panose="02020603050405020304"/>
              <a:cs typeface="Times New Roman" panose="02020603050405020304"/>
            </a:endParaRPr>
          </a:p>
          <a:p>
            <a:pPr indent="266700">
              <a:spcAft>
                <a:spcPct val="0"/>
              </a:spcAft>
            </a:pPr>
            <a:endParaRPr lang="en-US" altLang="zh-CN" sz="2800" kern="100" smtClean="0">
              <a:latin typeface="Times New Roman" panose="02020603050405020304"/>
              <a:cs typeface="Times New Roman" panose="02020603050405020304"/>
            </a:endParaRPr>
          </a:p>
          <a:p>
            <a:pPr indent="266700">
              <a:spcAft>
                <a:spcPct val="0"/>
              </a:spcAft>
            </a:pPr>
            <a:endParaRPr lang="en-US" altLang="zh-CN" sz="2800" kern="100">
              <a:effectLst/>
              <a:latin typeface="Times New Roman" panose="02020603050405020304"/>
              <a:cs typeface="Times New Roman" panose="02020603050405020304"/>
            </a:endParaRPr>
          </a:p>
          <a:p>
            <a:pPr indent="266700" algn="ctr">
              <a:spcAft>
                <a:spcPct val="0"/>
              </a:spcAft>
            </a:pPr>
            <a:r>
              <a:rPr lang="zh-CN" altLang="zh-CN" sz="2800" kern="100">
                <a:latin typeface="Times New Roman" panose="02020603050405020304"/>
                <a:ea typeface="黑体" panose="02010600030101010101" charset="-122"/>
                <a:cs typeface="Times New Roman" panose="02020603050405020304"/>
              </a:rPr>
              <a:t>材料一</a:t>
            </a:r>
            <a:r>
              <a:rPr lang="zh-CN" altLang="zh-CN" sz="2800" kern="100">
                <a:latin typeface="Times New Roman" panose="02020603050405020304"/>
                <a:ea typeface="楷体_GB2312" panose="02010609030101010101" charset="-122"/>
                <a:cs typeface="Times New Roman" panose="02020603050405020304"/>
              </a:rPr>
              <a:t>　习近平总书记向来重视马克思主义哲学的学习和运用，多次强调</a:t>
            </a:r>
            <a:r>
              <a:rPr lang="en-US" altLang="zh-CN" sz="2800" kern="100">
                <a:latin typeface="宋体" panose="02010600030101010101" pitchFamily="2" charset="-122"/>
                <a:cs typeface="Times New Roman" panose="02020603050405020304"/>
              </a:rPr>
              <a:t>“</a:t>
            </a:r>
            <a:r>
              <a:rPr lang="zh-CN" altLang="zh-CN" sz="2800" kern="100">
                <a:latin typeface="Times New Roman" panose="02020603050405020304"/>
                <a:ea typeface="楷体_GB2312" panose="02010609030101010101" charset="-122"/>
                <a:cs typeface="Times New Roman" panose="02020603050405020304"/>
              </a:rPr>
              <a:t>党的各级领导干部特别是高级干部要原原本本学习和研读经典著作，努力把马克思主义哲学作为自己的看家本领</a:t>
            </a:r>
            <a:r>
              <a:rPr lang="zh-CN" altLang="zh-CN" sz="2800" kern="100">
                <a:latin typeface="宋体" panose="02010600030101010101" pitchFamily="2" charset="-122"/>
                <a:cs typeface="Times New Roman" panose="02020603050405020304"/>
              </a:rPr>
              <a:t>”“</a:t>
            </a:r>
            <a:r>
              <a:rPr lang="zh-CN" altLang="zh-CN" sz="2800" kern="100">
                <a:latin typeface="Times New Roman" panose="02020603050405020304"/>
                <a:ea typeface="楷体_GB2312" panose="02010609030101010101" charset="-122"/>
                <a:cs typeface="Times New Roman" panose="02020603050405020304"/>
              </a:rPr>
              <a:t>通过坚持不懈地学习，学会运用马克思主义立场、观点、方法观察和解决问题</a:t>
            </a:r>
            <a:r>
              <a:rPr lang="zh-CN" altLang="zh-CN" sz="2800" kern="100">
                <a:latin typeface="宋体" panose="02010600030101010101" pitchFamily="2" charset="-122"/>
                <a:cs typeface="Times New Roman" panose="02020603050405020304"/>
              </a:rPr>
              <a:t>”</a:t>
            </a:r>
            <a:r>
              <a:rPr lang="zh-CN" altLang="zh-CN" sz="2800" kern="100">
                <a:latin typeface="Times New Roman" panose="02020603050405020304"/>
                <a:ea typeface="楷体_GB2312" panose="02010609030101010101" charset="-122"/>
                <a:cs typeface="Times New Roman" panose="02020603050405020304"/>
              </a:rPr>
              <a:t>。</a:t>
            </a:r>
            <a:endParaRPr lang="zh-CN" altLang="zh-CN" sz="2800" kern="100">
              <a:latin typeface="宋体" panose="02010600030101010101" pitchFamily="2" charset="-122"/>
              <a:cs typeface="Courier New" panose="02070309020205020404"/>
            </a:endParaRPr>
          </a:p>
          <a:p>
            <a:pPr indent="266700">
              <a:spcAft>
                <a:spcPct val="0"/>
              </a:spcAft>
            </a:pPr>
            <a:endParaRPr lang="zh-CN" altLang="zh-CN" sz="2800" kern="100">
              <a:effectLst/>
              <a:latin typeface="宋体" panose="02010600030101010101" pitchFamily="2" charset="-122"/>
              <a:cs typeface="Courier New" panose="02070309020205020404"/>
            </a:endParaRPr>
          </a:p>
        </p:txBody>
      </p:sp>
      <p:pic>
        <p:nvPicPr>
          <p:cNvPr id="5" name="图片 4" descr="师政新四25"/>
          <p:cNvPicPr/>
          <p:nvPr/>
        </p:nvPicPr>
        <p:blipFill>
          <a:blip r:embed="rId2">
            <a:extLst>
              <a:ext uri="{28A0092B-C50C-407E-A947-70E740481C1C}">
                <a14:useLocalDpi xmlns:a14="http://schemas.microsoft.com/office/drawing/2010/main" val="0"/>
              </a:ext>
            </a:extLst>
          </a:blip>
          <a:stretch>
            <a:fillRect/>
          </a:stretch>
        </p:blipFill>
        <p:spPr bwMode="auto">
          <a:xfrm>
            <a:off x="4116017" y="1573495"/>
            <a:ext cx="3935965" cy="2864411"/>
          </a:xfrm>
          <a:prstGeom prst="rect">
            <a:avLst/>
          </a:prstGeom>
          <a:noFill/>
          <a:ln>
            <a:noFill/>
          </a:ln>
        </p:spPr>
      </p:pic>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9" name="TextBox 18"/>
          <p:cNvSpPr txBox="1"/>
          <p:nvPr/>
        </p:nvSpPr>
        <p:spPr>
          <a:xfrm>
            <a:off x="612000" y="620688"/>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zh-CN" altLang="zh-CN" sz="2800" kern="100">
                <a:latin typeface="Times New Roman" panose="02020603050405020304"/>
                <a:ea typeface="黑体" panose="02010600030101010101" charset="-122"/>
                <a:cs typeface="Times New Roman" panose="02020603050405020304"/>
              </a:rPr>
              <a:t>材料二　</a:t>
            </a:r>
            <a:r>
              <a:rPr lang="zh-CN" altLang="zh-CN" sz="2800" kern="100">
                <a:latin typeface="Times New Roman" panose="02020603050405020304"/>
                <a:ea typeface="楷体_GB2312" panose="02010609030101010101" charset="-122"/>
                <a:cs typeface="Times New Roman" panose="02020603050405020304"/>
              </a:rPr>
              <a:t>古典名句，是中华文化长河中历经砥砺的智慧结晶，是传承中华民族优秀传统文化的经典载体。习近平总书记在系列重要讲话和文章中多处引经据典，生动传神，寓意深邃，极具启迪意义。请阅读以下材料：</a:t>
            </a:r>
            <a:endParaRPr lang="zh-CN" altLang="zh-CN" sz="2800" kern="100">
              <a:effectLst/>
              <a:latin typeface="宋体" panose="02010600030101010101" pitchFamily="2" charset="-122"/>
              <a:cs typeface="Courier New" panose="02070309020205020404"/>
            </a:endParaRPr>
          </a:p>
        </p:txBody>
      </p:sp>
      <p:pic>
        <p:nvPicPr>
          <p:cNvPr id="5" name="图片 4" descr="师政新四26"/>
          <p:cNvPicPr/>
          <p:nvPr/>
        </p:nvPicPr>
        <p:blipFill>
          <a:blip r:embed="rId2">
            <a:extLst>
              <a:ext uri="{28A0092B-C50C-407E-A947-70E740481C1C}">
                <a14:useLocalDpi xmlns:a14="http://schemas.microsoft.com/office/drawing/2010/main" val="0"/>
              </a:ext>
            </a:extLst>
          </a:blip>
          <a:stretch>
            <a:fillRect/>
          </a:stretch>
        </p:blipFill>
        <p:spPr bwMode="auto">
          <a:xfrm>
            <a:off x="2474207" y="2421682"/>
            <a:ext cx="7219586" cy="2879249"/>
          </a:xfrm>
          <a:prstGeom prst="rect">
            <a:avLst/>
          </a:prstGeom>
          <a:noFill/>
          <a:ln>
            <a:noFill/>
          </a:ln>
        </p:spPr>
      </p:pic>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9" name="TextBox 18"/>
          <p:cNvSpPr txBox="1"/>
          <p:nvPr/>
        </p:nvSpPr>
        <p:spPr>
          <a:xfrm>
            <a:off x="612000" y="620688"/>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zh-CN" altLang="zh-CN" sz="2600" kern="100">
                <a:latin typeface="Times New Roman" panose="02020603050405020304"/>
                <a:ea typeface="黑体" panose="02010600030101010101" charset="-122"/>
                <a:cs typeface="Times New Roman" panose="02020603050405020304"/>
              </a:rPr>
              <a:t>材料三　</a:t>
            </a:r>
            <a:r>
              <a:rPr lang="zh-CN" altLang="zh-CN" sz="2600" kern="100">
                <a:latin typeface="Times New Roman" panose="02020603050405020304"/>
                <a:ea typeface="楷体_GB2312" panose="02010609030101010101" charset="-122"/>
                <a:cs typeface="Times New Roman" panose="02020603050405020304"/>
              </a:rPr>
              <a:t>改革开放以来，当代中国马克思主义哲学通过三个</a:t>
            </a:r>
            <a:r>
              <a:rPr lang="en-US" altLang="zh-CN" sz="2600" kern="100">
                <a:latin typeface="宋体" panose="02010600030101010101" pitchFamily="2" charset="-122"/>
                <a:cs typeface="Times New Roman" panose="02020603050405020304"/>
              </a:rPr>
              <a:t>“</a:t>
            </a:r>
            <a:r>
              <a:rPr lang="zh-CN" altLang="zh-CN" sz="2600" kern="100">
                <a:latin typeface="Times New Roman" panose="02020603050405020304"/>
                <a:ea typeface="楷体_GB2312" panose="02010609030101010101" charset="-122"/>
                <a:cs typeface="Times New Roman" panose="02020603050405020304"/>
              </a:rPr>
              <a:t>结合</a:t>
            </a:r>
            <a:r>
              <a:rPr lang="en-US" altLang="zh-CN" sz="2600" kern="100">
                <a:latin typeface="宋体" panose="02010600030101010101" pitchFamily="2" charset="-122"/>
                <a:cs typeface="Times New Roman" panose="02020603050405020304"/>
              </a:rPr>
              <a:t>”</a:t>
            </a:r>
            <a:r>
              <a:rPr lang="zh-CN" altLang="zh-CN" sz="2600" kern="100">
                <a:latin typeface="Times New Roman" panose="02020603050405020304"/>
                <a:ea typeface="楷体_GB2312" panose="02010609030101010101" charset="-122"/>
                <a:cs typeface="Times New Roman" panose="02020603050405020304"/>
              </a:rPr>
              <a:t>，达到了新的高度。一是把马克思主义哲学同中国实际结合起来，立足中国国情，彰显中国特色，形成了体现中国特色、民族风格、大众需求的当代中国的马克思主义哲学。二是把国情同世情结合起来，既立足国情、扎根本土，又洞察全球风云、把握世界潮流；既突出马克思主义哲学中国化的民族性，又彰显当代中国马克思主义哲学的世界性。三是把科学认识同价值目标结合起来，坚持在理论创新中做到科学性与价值性的统一，为中国特色社会主义实践提供指导性的基本理念和哲学基础</a:t>
            </a:r>
            <a:r>
              <a:rPr lang="zh-CN" altLang="zh-CN" sz="2600" kern="100" smtClean="0">
                <a:latin typeface="Times New Roman" panose="02020603050405020304"/>
                <a:ea typeface="楷体_GB2312" panose="02010609030101010101" charset="-122"/>
                <a:cs typeface="Times New Roman" panose="02020603050405020304"/>
              </a:rPr>
              <a:t>。</a:t>
            </a:r>
            <a:endParaRPr lang="en-US" altLang="zh-CN" sz="2600" kern="100" smtClean="0">
              <a:latin typeface="Times New Roman" panose="02020603050405020304"/>
              <a:ea typeface="楷体_GB2312" panose="02010609030101010101" charset="-122"/>
              <a:cs typeface="Times New Roman" panose="02020603050405020304"/>
            </a:endParaRPr>
          </a:p>
          <a:p>
            <a:pPr indent="266700" algn="just">
              <a:spcAft>
                <a:spcPct val="0"/>
              </a:spcAft>
            </a:pPr>
            <a:r>
              <a:rPr lang="zh-CN" altLang="zh-CN" sz="2600" kern="100">
                <a:latin typeface="Times New Roman" panose="02020603050405020304"/>
                <a:cs typeface="Times New Roman" panose="02020603050405020304"/>
              </a:rPr>
              <a:t>探究</a:t>
            </a:r>
            <a:r>
              <a:rPr lang="en-US" altLang="zh-CN" sz="2600" kern="100">
                <a:latin typeface="Times New Roman" panose="02020603050405020304"/>
                <a:cs typeface="Courier New" panose="02070309020205020404"/>
              </a:rPr>
              <a:t>1</a:t>
            </a:r>
            <a:r>
              <a:rPr lang="zh-CN" altLang="zh-CN" sz="2600" kern="100">
                <a:latin typeface="Times New Roman" panose="02020603050405020304"/>
                <a:cs typeface="Times New Roman" panose="02020603050405020304"/>
              </a:rPr>
              <a:t>：合作探究：为什么要把马克思主义哲学作为领导干部的看家本领？</a:t>
            </a:r>
            <a:endParaRPr lang="zh-CN" altLang="zh-CN" sz="2600" kern="100">
              <a:latin typeface="宋体" panose="02010600030101010101" pitchFamily="2" charset="-122"/>
              <a:cs typeface="Courier New" panose="02070309020205020404"/>
            </a:endParaRPr>
          </a:p>
          <a:p>
            <a:pPr indent="266700" algn="just">
              <a:spcAft>
                <a:spcPct val="0"/>
              </a:spcAft>
            </a:pPr>
            <a:endParaRPr lang="zh-CN" altLang="zh-CN" sz="2800" kern="100">
              <a:effectLst/>
              <a:latin typeface="宋体" panose="02010600030101010101" pitchFamily="2" charset="-122"/>
              <a:cs typeface="Courier New" panose="02070309020205020404"/>
            </a:endParaRPr>
          </a:p>
        </p:txBody>
      </p:sp>
      <p:pic>
        <p:nvPicPr>
          <p:cNvPr id="3" name="Picture 3" descr="C:\Users\Administrator\Desktop\图片2.png"/>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695606" y="6319663"/>
            <a:ext cx="817563" cy="493713"/>
          </a:xfrm>
          <a:prstGeom prst="rect">
            <a:avLst/>
          </a:prstGeom>
          <a:noFill/>
          <a:extLst>
            <a:ext uri="{909E8E84-426E-40DD-AFC4-6F175D3DCCD1}">
              <a14:hiddenFill xmlns:a14="http://schemas.microsoft.com/office/drawing/2010/main">
                <a:solidFill>
                  <a:srgbClr val="FFFFFF"/>
                </a:solidFill>
              </a14:hiddenFill>
            </a:ext>
          </a:extLst>
        </p:spPr>
      </p:pic>
      <p:sp>
        <p:nvSpPr>
          <p:cNvPr id="2" name="矩形 1"/>
          <p:cNvSpPr/>
          <p:nvPr/>
        </p:nvSpPr>
        <p:spPr>
          <a:xfrm>
            <a:off x="612000" y="4653930"/>
            <a:ext cx="10944000" cy="1200329"/>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zh-CN" altLang="zh-CN" kern="100">
                <a:solidFill>
                  <a:srgbClr val="FF0000"/>
                </a:solidFill>
                <a:latin typeface="Times New Roman" panose="02020603050405020304"/>
                <a:ea typeface="黑体" panose="02010600030101010101" charset="-122"/>
                <a:cs typeface="Times New Roman" panose="02020603050405020304"/>
              </a:rPr>
              <a:t>提示：</a:t>
            </a:r>
            <a:r>
              <a:rPr lang="zh-CN" altLang="zh-CN" kern="100">
                <a:latin typeface="Times New Roman" panose="02020603050405020304"/>
                <a:cs typeface="Times New Roman" panose="02020603050405020304"/>
              </a:rPr>
              <a:t>马克思主义是科学的理论、人民的理论；实践观点是马克思主义哲学的核心观点；实现了实践基础上的科学性和革命性的统一；与时俱进是马克思主义哲学独特的理论品质。</a:t>
            </a:r>
            <a:endParaRPr lang="zh-CN" altLang="zh-CN" kern="100">
              <a:effectLst/>
              <a:latin typeface="宋体" panose="02010600030101010101" pitchFamily="2" charset="-122"/>
              <a:cs typeface="Courier New" panose="02070309020205020404"/>
            </a:endParaRPr>
          </a:p>
        </p:txBody>
      </p:sp>
    </p:spTree>
  </p:cSld>
  <p:clrMapOvr>
    <a:masterClrMapping/>
  </p:clrMapOvr>
  <p:transition/>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nodeType="clickPar">
                      <p:stCondLst>
                        <p:cond delay="0"/>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0" presetClass="exit" presetSubtype="0" dur="500" fill="hold" grpId="1" nodeType="clickEffect">
                                  <p:stCondLst>
                                    <p:cond delay="0"/>
                                  </p:stCondLst>
                                  <p:childTnLst>
                                    <p:animEffect transition="out" filter="fade">
                                      <p:cBhvr>
                                        <p:cTn id="10" dur="500"/>
                                        <p:tgtEl>
                                          <p:spTgt spid="2"/>
                                        </p:tgtEl>
                                      </p:cBhvr>
                                    </p:animEffect>
                                    <p:set>
                                      <p:cBhvr>
                                        <p:cTn id="11" dur="1" fill="hold">
                                          <p:stCondLst>
                                            <p:cond delay="499"/>
                                          </p:stCondLst>
                                        </p:cTn>
                                        <p:tgtEl>
                                          <p:spTgt spid="2"/>
                                        </p:tgtEl>
                                        <p:attrNameLst>
                                          <p:attrName>style.visibility</p:attrName>
                                        </p:attrNameLst>
                                      </p:cBhvr>
                                      <p:to>
                                        <p:strVal val="hidden"/>
                                      </p:to>
                                    </p:set>
                                  </p:childTnLst>
                                </p:cTn>
                              </p:par>
                            </p:childTnLst>
                          </p:cTn>
                        </p:par>
                      </p:childTnLst>
                    </p:cTn>
                  </p:par>
                </p:childTnLst>
              </p:cTn>
              <p:nextCondLst>
                <p:cond evt="onClick" delay="0">
                  <p:tgtEl>
                    <p:spTgt spid="3"/>
                  </p:tgtEl>
                </p:cond>
              </p:nextCondLst>
            </p:seq>
          </p:childTnLst>
        </p:cTn>
      </p:par>
    </p:tnLst>
    <p:bldLst>
      <p:bldP spid="2" grpId="0"/>
      <p:bldP spid="2" grpId="1"/>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9" name="TextBox 18"/>
          <p:cNvSpPr txBox="1"/>
          <p:nvPr/>
        </p:nvSpPr>
        <p:spPr>
          <a:xfrm>
            <a:off x="612000" y="620688"/>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zh-CN" altLang="zh-CN" sz="2800" kern="100">
                <a:latin typeface="Times New Roman" panose="02020603050405020304"/>
                <a:cs typeface="Times New Roman" panose="02020603050405020304"/>
              </a:rPr>
              <a:t>探究</a:t>
            </a:r>
            <a:r>
              <a:rPr lang="en-US" altLang="zh-CN" sz="2800" kern="100">
                <a:latin typeface="Times New Roman" panose="02020603050405020304"/>
                <a:cs typeface="Courier New" panose="02070309020205020404"/>
              </a:rPr>
              <a:t>2</a:t>
            </a:r>
            <a:r>
              <a:rPr lang="zh-CN" altLang="zh-CN" sz="2800" kern="100">
                <a:latin typeface="Times New Roman" panose="02020603050405020304"/>
                <a:cs typeface="Times New Roman" panose="02020603050405020304"/>
              </a:rPr>
              <a:t>：图中习近平总书记引用的古典名句共同体现了马克思主义哲学的什么观点？请阐释该观点在马克思主义哲学中的重要性</a:t>
            </a:r>
            <a:r>
              <a:rPr lang="zh-CN" altLang="zh-CN" sz="2800" kern="100" smtClean="0">
                <a:latin typeface="Times New Roman" panose="02020603050405020304"/>
                <a:cs typeface="Times New Roman" panose="02020603050405020304"/>
              </a:rPr>
              <a:t>。</a:t>
            </a:r>
            <a:endParaRPr lang="en-US" altLang="zh-CN" sz="2800" kern="100" smtClean="0">
              <a:latin typeface="Times New Roman" panose="02020603050405020304"/>
              <a:cs typeface="Times New Roman" panose="02020603050405020304"/>
            </a:endParaRPr>
          </a:p>
          <a:p>
            <a:pPr indent="266700" algn="just">
              <a:spcAft>
                <a:spcPct val="0"/>
              </a:spcAft>
            </a:pPr>
            <a:endParaRPr lang="en-US" altLang="zh-CN" sz="2800" kern="100">
              <a:effectLst/>
              <a:latin typeface="Times New Roman" panose="02020603050405020304"/>
              <a:cs typeface="Times New Roman" panose="02020603050405020304"/>
            </a:endParaRPr>
          </a:p>
          <a:p>
            <a:pPr indent="266700" algn="just">
              <a:spcAft>
                <a:spcPct val="0"/>
              </a:spcAft>
            </a:pPr>
            <a:endParaRPr lang="en-US" altLang="zh-CN" sz="2800" kern="100" smtClean="0">
              <a:latin typeface="Times New Roman" panose="02020603050405020304"/>
              <a:cs typeface="Times New Roman" panose="02020603050405020304"/>
            </a:endParaRPr>
          </a:p>
          <a:p>
            <a:pPr indent="266700" algn="just">
              <a:spcAft>
                <a:spcPct val="0"/>
              </a:spcAft>
            </a:pPr>
            <a:endParaRPr lang="en-US" altLang="zh-CN" sz="2800" kern="100">
              <a:effectLst/>
              <a:latin typeface="Times New Roman" panose="02020603050405020304"/>
              <a:cs typeface="Times New Roman" panose="02020603050405020304"/>
            </a:endParaRPr>
          </a:p>
          <a:p>
            <a:pPr indent="266700" algn="just">
              <a:spcAft>
                <a:spcPct val="0"/>
              </a:spcAft>
            </a:pPr>
            <a:endParaRPr lang="en-US" altLang="zh-CN" sz="2800" kern="100" smtClean="0">
              <a:latin typeface="Times New Roman" panose="02020603050405020304"/>
              <a:cs typeface="Times New Roman" panose="02020603050405020304"/>
            </a:endParaRPr>
          </a:p>
          <a:p>
            <a:pPr indent="266700" algn="just">
              <a:spcAft>
                <a:spcPct val="0"/>
              </a:spcAft>
            </a:pPr>
            <a:endParaRPr lang="en-US" altLang="zh-CN" sz="2800" kern="100">
              <a:effectLst/>
              <a:latin typeface="Times New Roman" panose="02020603050405020304"/>
              <a:cs typeface="Times New Roman" panose="02020603050405020304"/>
            </a:endParaRPr>
          </a:p>
          <a:p>
            <a:pPr indent="266700" algn="just">
              <a:spcAft>
                <a:spcPct val="0"/>
              </a:spcAft>
            </a:pPr>
            <a:endParaRPr lang="en-US" altLang="zh-CN" sz="2800" kern="100" smtClean="0">
              <a:latin typeface="Times New Roman" panose="02020603050405020304"/>
              <a:cs typeface="Times New Roman" panose="02020603050405020304"/>
            </a:endParaRPr>
          </a:p>
          <a:p>
            <a:pPr indent="266700" algn="just">
              <a:spcAft>
                <a:spcPct val="0"/>
              </a:spcAft>
            </a:pPr>
            <a:endParaRPr lang="en-US" altLang="zh-CN" sz="2800" kern="100">
              <a:latin typeface="Times New Roman" panose="02020603050405020304"/>
              <a:cs typeface="Times New Roman" panose="02020603050405020304"/>
            </a:endParaRPr>
          </a:p>
          <a:p>
            <a:pPr indent="266700" algn="just">
              <a:spcAft>
                <a:spcPct val="0"/>
              </a:spcAft>
            </a:pPr>
            <a:endParaRPr lang="en-US" altLang="zh-CN" sz="2800" kern="100" smtClean="0">
              <a:latin typeface="Times New Roman" panose="02020603050405020304"/>
              <a:cs typeface="Times New Roman" panose="02020603050405020304"/>
            </a:endParaRPr>
          </a:p>
          <a:p>
            <a:pPr indent="266700" algn="just">
              <a:spcAft>
                <a:spcPct val="0"/>
              </a:spcAft>
            </a:pPr>
            <a:endParaRPr lang="zh-CN" altLang="zh-CN" sz="2800" kern="100">
              <a:latin typeface="宋体" panose="02010600030101010101" pitchFamily="2" charset="-122"/>
              <a:cs typeface="Courier New" panose="02070309020205020404"/>
            </a:endParaRPr>
          </a:p>
          <a:p>
            <a:pPr indent="266700" algn="just">
              <a:spcAft>
                <a:spcPct val="0"/>
              </a:spcAft>
            </a:pPr>
            <a:endParaRPr lang="zh-CN" altLang="zh-CN" sz="2800" kern="100">
              <a:effectLst/>
              <a:latin typeface="宋体" panose="02010600030101010101" pitchFamily="2" charset="-122"/>
              <a:cs typeface="Courier New" panose="02070309020205020404"/>
            </a:endParaRPr>
          </a:p>
        </p:txBody>
      </p:sp>
      <p:sp>
        <p:nvSpPr>
          <p:cNvPr id="2" name="矩形 1"/>
          <p:cNvSpPr/>
          <p:nvPr/>
        </p:nvSpPr>
        <p:spPr>
          <a:xfrm>
            <a:off x="612000" y="1678950"/>
            <a:ext cx="10944000" cy="3046988"/>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zh-CN" altLang="zh-CN" kern="100">
                <a:solidFill>
                  <a:srgbClr val="FF0000"/>
                </a:solidFill>
                <a:latin typeface="Times New Roman" panose="02020603050405020304"/>
                <a:ea typeface="黑体" panose="02010600030101010101" charset="-122"/>
                <a:cs typeface="Times New Roman" panose="02020603050405020304"/>
              </a:rPr>
              <a:t>提示：</a:t>
            </a:r>
            <a:r>
              <a:rPr lang="zh-CN" altLang="zh-CN" kern="100">
                <a:latin typeface="Times New Roman" panose="02020603050405020304"/>
                <a:cs typeface="Times New Roman" panose="02020603050405020304"/>
              </a:rPr>
              <a:t>实践观点是马克思主义哲学的核心观点。</a:t>
            </a:r>
            <a:r>
              <a:rPr lang="en-US" altLang="zh-CN" kern="100">
                <a:latin typeface="宋体" panose="02010600030101010101" pitchFamily="2" charset="-122"/>
                <a:cs typeface="Times New Roman" panose="02020603050405020304"/>
              </a:rPr>
              <a:t>①</a:t>
            </a:r>
            <a:r>
              <a:rPr lang="zh-CN" altLang="zh-CN" kern="100">
                <a:latin typeface="Times New Roman" panose="02020603050405020304"/>
                <a:cs typeface="Times New Roman" panose="02020603050405020304"/>
              </a:rPr>
              <a:t>马克思主义哲学在科学实践观的基础上，坚持从实际出发认识周围世界，第一次在科学的基础上实现了唯物主义与辩证法的有机结合，唯物辩证的自然观与历史观的统一。</a:t>
            </a:r>
            <a:r>
              <a:rPr lang="zh-CN" altLang="zh-CN" kern="100">
                <a:latin typeface="宋体" panose="02010600030101010101" pitchFamily="2" charset="-122"/>
                <a:cs typeface="Times New Roman" panose="02020603050405020304"/>
              </a:rPr>
              <a:t>②</a:t>
            </a:r>
            <a:r>
              <a:rPr lang="zh-CN" altLang="zh-CN" kern="100">
                <a:latin typeface="Times New Roman" panose="02020603050405020304"/>
                <a:cs typeface="Times New Roman" panose="02020603050405020304"/>
              </a:rPr>
              <a:t>马克思主义哲学实现了实践基础上的科学性和革命性的统一。它的全部理论都来自实践，又经过实践的反复检验。</a:t>
            </a:r>
            <a:r>
              <a:rPr lang="zh-CN" altLang="zh-CN" kern="100">
                <a:latin typeface="宋体" panose="02010600030101010101" pitchFamily="2" charset="-122"/>
                <a:cs typeface="Times New Roman" panose="02020603050405020304"/>
              </a:rPr>
              <a:t>③</a:t>
            </a:r>
            <a:r>
              <a:rPr lang="zh-CN" altLang="zh-CN" kern="100">
                <a:latin typeface="Times New Roman" panose="02020603050405020304"/>
                <a:cs typeface="Times New Roman" panose="02020603050405020304"/>
              </a:rPr>
              <a:t>根据实践的发展与时俱进是马克思主义哲学独特的理论品质。一部马克思主义哲学发展史就是马克思、恩格斯以及他们的后继者们不断根据时代、实践、认识发展而发展的历史，是不断吸收人类历史上一切优秀思想文化成果丰富自己的历史。</a:t>
            </a:r>
            <a:endParaRPr lang="zh-CN" altLang="zh-CN" kern="100">
              <a:effectLst/>
              <a:latin typeface="宋体" panose="02010600030101010101" pitchFamily="2" charset="-122"/>
              <a:cs typeface="Courier New" panose="02070309020205020404"/>
            </a:endParaRPr>
          </a:p>
        </p:txBody>
      </p:sp>
      <p:pic>
        <p:nvPicPr>
          <p:cNvPr id="6" name="Picture 3" descr="C:\Users\Administrator\Desktop\图片2.png"/>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695606" y="6319663"/>
            <a:ext cx="817563" cy="49371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nodeType="clickPar">
                      <p:stCondLst>
                        <p:cond delay="0"/>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0" presetClass="exit" presetSubtype="0" dur="500" fill="hold" grpId="1" nodeType="clickEffect">
                                  <p:stCondLst>
                                    <p:cond delay="0"/>
                                  </p:stCondLst>
                                  <p:childTnLst>
                                    <p:animEffect transition="out" filter="fade">
                                      <p:cBhvr>
                                        <p:cTn id="10" dur="500"/>
                                        <p:tgtEl>
                                          <p:spTgt spid="2"/>
                                        </p:tgtEl>
                                      </p:cBhvr>
                                    </p:animEffect>
                                    <p:set>
                                      <p:cBhvr>
                                        <p:cTn id="11" dur="1" fill="hold">
                                          <p:stCondLst>
                                            <p:cond delay="499"/>
                                          </p:stCondLst>
                                        </p:cTn>
                                        <p:tgtEl>
                                          <p:spTgt spid="2"/>
                                        </p:tgtEl>
                                        <p:attrNameLst>
                                          <p:attrName>style.visibility</p:attrName>
                                        </p:attrNameLst>
                                      </p:cBhvr>
                                      <p:to>
                                        <p:strVal val="hidden"/>
                                      </p:to>
                                    </p:set>
                                  </p:childTnLst>
                                </p:cTn>
                              </p:par>
                            </p:childTnLst>
                          </p:cTn>
                        </p:par>
                      </p:childTnLst>
                    </p:cTn>
                  </p:par>
                </p:childTnLst>
              </p:cTn>
              <p:nextCondLst>
                <p:cond evt="onClick" delay="0">
                  <p:tgtEl>
                    <p:spTgt spid="6"/>
                  </p:tgtEl>
                </p:cond>
              </p:nextCondLst>
            </p:seq>
          </p:childTnLst>
        </p:cTn>
      </p:par>
    </p:tnLst>
    <p:bldLst>
      <p:bldP spid="2" grpId="0"/>
      <p:bldP spid="2" grpId="1"/>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0095" cy="558927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https://d.book118.com/515200203240011034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bg1">
            <a:lumMod val="95000"/>
          </a:schemeClr>
        </a:solidFill>
        <a:ln>
          <a:noFill/>
        </a:ln>
        <a:effectLst>
          <a:reflection blurRad="6350" stA="50000" endA="300" endPos="55500" dist="50800" dir="5400000" sy="-100000" algn="bl" rotWithShape="0"/>
        </a:effectLst>
      </a:spPr>
      <a:bodyPr rtlCol="0" anchor="ctr"/>
      <a:lstStyle>
        <a:defPPr algn="ctr">
          <a:defRPr sz="3600" dirty="0">
            <a:ln w="12700">
              <a:solidFill>
                <a:schemeClr val="bg1"/>
              </a:solidFill>
              <a:prstDash val="solid"/>
            </a:ln>
            <a:solidFill>
              <a:schemeClr val="bg1"/>
            </a:solidFill>
          </a:defRPr>
        </a:defPPr>
      </a:lstStyle>
      <a:style>
        <a:lnRef idx="2">
          <a:schemeClr val="dk1"/>
        </a:lnRef>
        <a:fillRef idx="1">
          <a:schemeClr val="lt1"/>
        </a:fillRef>
        <a:effectRef idx="0">
          <a:schemeClr val="dk1"/>
        </a:effectRef>
        <a:fontRef idx="minor">
          <a:schemeClr val="dk1"/>
        </a:fontRef>
      </a:style>
    </a:spDef>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17</Slides>
  <Notes>0</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17</vt:i4>
      </vt:variant>
    </vt:vector>
  </HeadingPairs>
  <TitlesOfParts>
    <vt:vector baseType="lpstr" size="27">
      <vt:lpstr>Arial</vt:lpstr>
      <vt:lpstr>Calibri</vt:lpstr>
      <vt:lpstr>宋体</vt:lpstr>
      <vt:lpstr>方正大黑简体</vt:lpstr>
      <vt:lpstr>Times New Roman</vt:lpstr>
      <vt:lpstr>黑体</vt:lpstr>
      <vt:lpstr>Courier New</vt:lpstr>
      <vt:lpstr>楷体_GB2312</vt:lpstr>
      <vt:lpstr>仿宋_GB2312</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2024-08-30T09:41:08.732</cp:lastPrinted>
  <dcterms:created xsi:type="dcterms:W3CDTF">2024-08-30T01:41:08Z</dcterms:created>
  <dcterms:modified xsi:type="dcterms:W3CDTF">2024-08-30T01:41:10Z</dcterms:modified>
</cp:coreProperties>
</file>